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70"/>
  </p:notesMasterIdLst>
  <p:sldIdLst>
    <p:sldId id="256" r:id="rId3"/>
    <p:sldId id="257" r:id="rId4"/>
    <p:sldId id="258" r:id="rId5"/>
    <p:sldId id="268" r:id="rId6"/>
    <p:sldId id="274" r:id="rId7"/>
    <p:sldId id="277" r:id="rId8"/>
    <p:sldId id="300" r:id="rId9"/>
    <p:sldId id="308" r:id="rId10"/>
    <p:sldId id="271" r:id="rId11"/>
    <p:sldId id="305" r:id="rId12"/>
    <p:sldId id="306" r:id="rId13"/>
    <p:sldId id="307" r:id="rId14"/>
    <p:sldId id="304" r:id="rId15"/>
    <p:sldId id="273" r:id="rId16"/>
    <p:sldId id="299" r:id="rId17"/>
    <p:sldId id="314" r:id="rId18"/>
    <p:sldId id="316" r:id="rId19"/>
    <p:sldId id="317" r:id="rId20"/>
    <p:sldId id="319" r:id="rId21"/>
    <p:sldId id="298" r:id="rId22"/>
    <p:sldId id="310" r:id="rId23"/>
    <p:sldId id="311" r:id="rId24"/>
    <p:sldId id="312" r:id="rId25"/>
    <p:sldId id="279" r:id="rId26"/>
    <p:sldId id="292" r:id="rId27"/>
    <p:sldId id="293" r:id="rId28"/>
    <p:sldId id="321" r:id="rId29"/>
    <p:sldId id="323" r:id="rId30"/>
    <p:sldId id="326" r:id="rId31"/>
    <p:sldId id="324" r:id="rId32"/>
    <p:sldId id="325" r:id="rId33"/>
    <p:sldId id="327" r:id="rId34"/>
    <p:sldId id="280" r:id="rId35"/>
    <p:sldId id="334" r:id="rId36"/>
    <p:sldId id="335" r:id="rId37"/>
    <p:sldId id="336" r:id="rId38"/>
    <p:sldId id="282" r:id="rId39"/>
    <p:sldId id="350" r:id="rId40"/>
    <p:sldId id="340" r:id="rId41"/>
    <p:sldId id="341" r:id="rId42"/>
    <p:sldId id="342" r:id="rId43"/>
    <p:sldId id="345" r:id="rId44"/>
    <p:sldId id="344" r:id="rId45"/>
    <p:sldId id="343" r:id="rId46"/>
    <p:sldId id="347" r:id="rId47"/>
    <p:sldId id="348" r:id="rId48"/>
    <p:sldId id="281" r:id="rId49"/>
    <p:sldId id="349" r:id="rId50"/>
    <p:sldId id="352" r:id="rId51"/>
    <p:sldId id="283" r:id="rId52"/>
    <p:sldId id="353" r:id="rId53"/>
    <p:sldId id="278" r:id="rId54"/>
    <p:sldId id="265" r:id="rId55"/>
    <p:sldId id="266" r:id="rId56"/>
    <p:sldId id="339" r:id="rId57"/>
    <p:sldId id="338" r:id="rId58"/>
    <p:sldId id="337" r:id="rId59"/>
    <p:sldId id="309" r:id="rId60"/>
    <p:sldId id="259" r:id="rId61"/>
    <p:sldId id="260" r:id="rId62"/>
    <p:sldId id="261" r:id="rId63"/>
    <p:sldId id="262" r:id="rId64"/>
    <p:sldId id="322" r:id="rId65"/>
    <p:sldId id="263" r:id="rId66"/>
    <p:sldId id="269" r:id="rId67"/>
    <p:sldId id="272" r:id="rId68"/>
    <p:sldId id="297" r:id="rId69"/>
  </p:sldIdLst>
  <p:sldSz cx="12192000" cy="6858000"/>
  <p:notesSz cx="6858000" cy="9144000"/>
  <p:defaultText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797087DB-8DD5-4465-B011-A3352D355313}">
          <p14:sldIdLst>
            <p14:sldId id="256"/>
          </p14:sldIdLst>
        </p14:section>
        <p14:section name="ABSTRACT" id="{FDA8788F-8B37-491E-B77C-7C64BE19F962}">
          <p14:sldIdLst>
            <p14:sldId id="257"/>
            <p14:sldId id="258"/>
          </p14:sldIdLst>
        </p14:section>
        <p14:section name="I. FIL ROUGE" id="{40B25170-B17D-442E-AF28-A0B627F8FA66}">
          <p14:sldIdLst>
            <p14:sldId id="268"/>
            <p14:sldId id="274"/>
            <p14:sldId id="277"/>
            <p14:sldId id="300"/>
            <p14:sldId id="308"/>
            <p14:sldId id="271"/>
            <p14:sldId id="305"/>
            <p14:sldId id="306"/>
            <p14:sldId id="307"/>
            <p14:sldId id="304"/>
          </p14:sldIdLst>
        </p14:section>
        <p14:section name="II. JEU DE DONNÉES" id="{9D1BA6B7-2DF9-4C9F-8B57-3848CB5A29DD}">
          <p14:sldIdLst>
            <p14:sldId id="273"/>
            <p14:sldId id="299"/>
            <p14:sldId id="314"/>
            <p14:sldId id="316"/>
            <p14:sldId id="317"/>
            <p14:sldId id="319"/>
            <p14:sldId id="298"/>
            <p14:sldId id="310"/>
            <p14:sldId id="311"/>
            <p14:sldId id="312"/>
          </p14:sldIdLst>
        </p14:section>
        <p14:section name="III. REVUE DE LITTÉRATURE" id="{64FDBC1B-91D1-48A9-8AC1-8585278679B1}">
          <p14:sldIdLst>
            <p14:sldId id="279"/>
            <p14:sldId id="292"/>
            <p14:sldId id="293"/>
            <p14:sldId id="321"/>
            <p14:sldId id="323"/>
            <p14:sldId id="326"/>
            <p14:sldId id="324"/>
            <p14:sldId id="325"/>
            <p14:sldId id="327"/>
          </p14:sldIdLst>
        </p14:section>
        <p14:section name="IV. INTERACTIVE CLUSTERING" id="{BE6768C2-560E-4382-A8AB-6397F4806D24}">
          <p14:sldIdLst>
            <p14:sldId id="280"/>
            <p14:sldId id="334"/>
            <p14:sldId id="335"/>
            <p14:sldId id="336"/>
          </p14:sldIdLst>
        </p14:section>
        <p14:section name="V. DÉMONSTRATION" id="{6A6A83BF-8FA8-45EC-BE24-1CB2E39D0DEF}">
          <p14:sldIdLst>
            <p14:sldId id="282"/>
            <p14:sldId id="350"/>
            <p14:sldId id="340"/>
            <p14:sldId id="341"/>
            <p14:sldId id="342"/>
            <p14:sldId id="345"/>
            <p14:sldId id="344"/>
            <p14:sldId id="343"/>
            <p14:sldId id="347"/>
            <p14:sldId id="348"/>
          </p14:sldIdLst>
        </p14:section>
        <p14:section name="VI. ETUDES" id="{F03D689F-C98E-4FF2-8751-0551A34A8E40}">
          <p14:sldIdLst>
            <p14:sldId id="281"/>
            <p14:sldId id="349"/>
            <p14:sldId id="352"/>
          </p14:sldIdLst>
        </p14:section>
        <p14:section name="VII. BILAN" id="{A77757C3-244C-4B44-AD55-5D489A4F38AC}">
          <p14:sldIdLst>
            <p14:sldId id="283"/>
            <p14:sldId id="353"/>
          </p14:sldIdLst>
        </p14:section>
        <p14:section name="MERCI !" id="{3238FFDC-4080-4796-BD6F-3EE207714C2F}">
          <p14:sldIdLst>
            <p14:sldId id="278"/>
          </p14:sldIdLst>
        </p14:section>
        <p14:section name="ANNEXE A. JEUX DE DONNÉES" id="{D4BAD7BE-AAB4-4860-9C2E-5900BA3A3973}">
          <p14:sldIdLst>
            <p14:sldId id="265"/>
            <p14:sldId id="266"/>
          </p14:sldIdLst>
        </p14:section>
        <p14:section name="ANNEXE B. IMPLEMENTATIONS" id="{A62E61DE-161B-4209-8AFD-1F5AB6E85CBF}">
          <p14:sldIdLst>
            <p14:sldId id="339"/>
            <p14:sldId id="338"/>
            <p14:sldId id="337"/>
          </p14:sldIdLst>
        </p14:section>
        <p14:section name="ANNEXE C. ETUDES" id="{43B99990-7C6B-4850-A977-928AAD28F513}">
          <p14:sldIdLst/>
        </p14:section>
        <p14:section name="BIBLIOGRAPHIE" id="{89E23CBB-C019-49B0-9B54-BD4D58800816}">
          <p14:sldIdLst>
            <p14:sldId id="309"/>
            <p14:sldId id="259"/>
            <p14:sldId id="260"/>
            <p14:sldId id="261"/>
            <p14:sldId id="262"/>
            <p14:sldId id="322"/>
            <p14:sldId id="263"/>
          </p14:sldIdLst>
        </p14:section>
        <p14:section name="IMAGES GÉNÉRÉES" id="{3D1650FA-3372-481E-9E43-7703086922DE}">
          <p14:sldIdLst>
            <p14:sldId id="269"/>
            <p14:sldId id="27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A8D"/>
    <a:srgbClr val="8CAFBF"/>
    <a:srgbClr val="C00000"/>
    <a:srgbClr val="FFA7A7"/>
    <a:srgbClr val="73B262"/>
    <a:srgbClr val="70AD47"/>
    <a:srgbClr val="993300"/>
    <a:srgbClr val="FE0202"/>
    <a:srgbClr val="DDAF1A"/>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88837" autoAdjust="0"/>
  </p:normalViewPr>
  <p:slideViewPr>
    <p:cSldViewPr snapToGrid="0">
      <p:cViewPr varScale="1">
        <p:scale>
          <a:sx n="102" d="100"/>
          <a:sy n="102" d="100"/>
        </p:scale>
        <p:origin x="82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FA140-F6BC-4AEB-9C9E-D693CD85540B}" type="datetimeFigureOut">
              <a:rPr lang="fr-FR" smtClean="0"/>
              <a:t>15/03/2024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0EF0A-DB7A-46A9-803A-8D5E7FC3D9AB}" type="slidenum">
              <a:rPr lang="fr-FR" smtClean="0"/>
              <a:t>‹N°›</a:t>
            </a:fld>
            <a:endParaRPr lang="fr-FR"/>
          </a:p>
        </p:txBody>
      </p:sp>
    </p:spTree>
    <p:extLst>
      <p:ext uri="{BB962C8B-B14F-4D97-AF65-F5344CB8AC3E}">
        <p14:creationId xmlns:p14="http://schemas.microsoft.com/office/powerpoint/2010/main" val="414136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Costello et </a:t>
            </a:r>
            <a:r>
              <a:rPr lang="en-US" sz="1200" b="1" dirty="0" err="1" smtClean="0">
                <a:solidFill>
                  <a:schemeClr val="accent3"/>
                </a:solidFill>
              </a:rPr>
              <a:t>LoDolce</a:t>
            </a:r>
            <a:r>
              <a:rPr lang="en-US" sz="1200" b="1" dirty="0" smtClean="0">
                <a:solidFill>
                  <a:schemeClr val="accent3"/>
                </a:solidFill>
              </a:rPr>
              <a:t> (2022)</a:t>
            </a:r>
            <a:r>
              <a:rPr lang="en-US" sz="1200" dirty="0" smtClean="0">
                <a:solidFill>
                  <a:schemeClr val="accent3"/>
                </a:solidFill>
              </a:rPr>
              <a:t> : </a:t>
            </a:r>
            <a:r>
              <a:rPr lang="en-US" sz="1200" i="1" dirty="0" err="1" smtClean="0">
                <a:solidFill>
                  <a:schemeClr val="accent3"/>
                </a:solidFill>
              </a:rPr>
              <a:t>En</a:t>
            </a:r>
            <a:r>
              <a:rPr lang="en-US" sz="1200" i="1" dirty="0" smtClean="0">
                <a:solidFill>
                  <a:schemeClr val="accent3"/>
                </a:solidFill>
              </a:rPr>
              <a:t> 2022 : </a:t>
            </a:r>
            <a:r>
              <a:rPr lang="en-US" sz="1200" i="1" dirty="0" err="1" smtClean="0">
                <a:solidFill>
                  <a:schemeClr val="accent3"/>
                </a:solidFill>
              </a:rPr>
              <a:t>près</a:t>
            </a:r>
            <a:r>
              <a:rPr lang="en-US" sz="1200" i="1" dirty="0" smtClean="0">
                <a:solidFill>
                  <a:schemeClr val="accent3"/>
                </a:solidFill>
              </a:rPr>
              <a:t> de 50% des </a:t>
            </a:r>
            <a:r>
              <a:rPr lang="fr-FR" sz="1200" i="1" dirty="0" smtClean="0">
                <a:solidFill>
                  <a:schemeClr val="accent3"/>
                </a:solidFill>
              </a:rPr>
              <a:t>entreprises gèrent </a:t>
            </a:r>
            <a:r>
              <a:rPr lang="fr-FR" sz="1200" i="1" u="sng" dirty="0" smtClean="0">
                <a:solidFill>
                  <a:schemeClr val="accent3"/>
                </a:solidFill>
              </a:rPr>
              <a:t>une partie</a:t>
            </a:r>
            <a:r>
              <a:rPr lang="fr-FR" sz="1200" i="1" dirty="0" smtClean="0">
                <a:solidFill>
                  <a:schemeClr val="accent3"/>
                </a:solidFill>
              </a:rPr>
              <a:t> de leur relation client avec des chatbots</a:t>
            </a:r>
            <a:r>
              <a:rPr lang="fr-FR" sz="1200" i="1" baseline="0" dirty="0" smtClean="0">
                <a:solidFill>
                  <a:schemeClr val="accent3"/>
                </a:solidFill>
              </a:rPr>
              <a:t> ; En 2027</a:t>
            </a:r>
            <a:r>
              <a:rPr lang="fr-FR" sz="1200" i="1" dirty="0" smtClean="0">
                <a:solidFill>
                  <a:schemeClr val="accent3"/>
                </a:solidFill>
              </a:rPr>
              <a:t>, 25% des entreprises géreront</a:t>
            </a:r>
            <a:r>
              <a:rPr lang="fr-FR" sz="1200" i="1" baseline="0" dirty="0" smtClean="0">
                <a:solidFill>
                  <a:schemeClr val="accent3"/>
                </a:solidFill>
              </a:rPr>
              <a:t> </a:t>
            </a:r>
            <a:r>
              <a:rPr lang="fr-FR" sz="1200" i="1" u="sng" baseline="0" dirty="0" smtClean="0">
                <a:solidFill>
                  <a:schemeClr val="accent3"/>
                </a:solidFill>
              </a:rPr>
              <a:t>toute</a:t>
            </a:r>
            <a:r>
              <a:rPr lang="fr-FR" sz="1200" i="1" dirty="0" smtClean="0">
                <a:solidFill>
                  <a:schemeClr val="accent3"/>
                </a:solidFill>
              </a:rPr>
              <a:t> leur relation client avec des chatbots.</a:t>
            </a:r>
            <a:endParaRPr lang="fr-FR" sz="1200" i="1" dirty="0" smtClean="0">
              <a:solidFill>
                <a:schemeClr val="accent3"/>
              </a:solidFill>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5</a:t>
            </a:fld>
            <a:endParaRPr lang="fr-FR"/>
          </a:p>
        </p:txBody>
      </p:sp>
    </p:spTree>
    <p:extLst>
      <p:ext uri="{BB962C8B-B14F-4D97-AF65-F5344CB8AC3E}">
        <p14:creationId xmlns:p14="http://schemas.microsoft.com/office/powerpoint/2010/main" val="2168609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a:t>
            </a:r>
            <a:r>
              <a:rPr lang="fr-FR" dirty="0" smtClean="0"/>
              <a:t>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30</a:t>
            </a:fld>
            <a:endParaRPr lang="fr-FR"/>
          </a:p>
        </p:txBody>
      </p:sp>
    </p:spTree>
    <p:extLst>
      <p:ext uri="{BB962C8B-B14F-4D97-AF65-F5344CB8AC3E}">
        <p14:creationId xmlns:p14="http://schemas.microsoft.com/office/powerpoint/2010/main" val="2331978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31</a:t>
            </a:fld>
            <a:endParaRPr lang="fr-FR"/>
          </a:p>
        </p:txBody>
      </p:sp>
    </p:spTree>
    <p:extLst>
      <p:ext uri="{BB962C8B-B14F-4D97-AF65-F5344CB8AC3E}">
        <p14:creationId xmlns:p14="http://schemas.microsoft.com/office/powerpoint/2010/main" val="50453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32</a:t>
            </a:fld>
            <a:endParaRPr lang="fr-FR"/>
          </a:p>
        </p:txBody>
      </p:sp>
    </p:spTree>
    <p:extLst>
      <p:ext uri="{BB962C8B-B14F-4D97-AF65-F5344CB8AC3E}">
        <p14:creationId xmlns:p14="http://schemas.microsoft.com/office/powerpoint/2010/main" val="396313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53</a:t>
            </a:fld>
            <a:endParaRPr lang="fr-FR"/>
          </a:p>
        </p:txBody>
      </p:sp>
    </p:spTree>
    <p:extLst>
      <p:ext uri="{BB962C8B-B14F-4D97-AF65-F5344CB8AC3E}">
        <p14:creationId xmlns:p14="http://schemas.microsoft.com/office/powerpoint/2010/main" val="328886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2,5</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04,0 – 06,0 – 16,5 – 02,0</a:t>
            </a:r>
          </a:p>
          <a:p>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54</a:t>
            </a:fld>
            <a:endParaRPr lang="fr-FR"/>
          </a:p>
        </p:txBody>
      </p:sp>
    </p:spTree>
    <p:extLst>
      <p:ext uri="{BB962C8B-B14F-4D97-AF65-F5344CB8AC3E}">
        <p14:creationId xmlns:p14="http://schemas.microsoft.com/office/powerpoint/2010/main" val="3298979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64</a:t>
            </a:fld>
            <a:endParaRPr lang="fr-FR"/>
          </a:p>
        </p:txBody>
      </p:sp>
    </p:spTree>
    <p:extLst>
      <p:ext uri="{BB962C8B-B14F-4D97-AF65-F5344CB8AC3E}">
        <p14:creationId xmlns:p14="http://schemas.microsoft.com/office/powerpoint/2010/main" val="2284538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a:t>
            </a:fld>
            <a:endParaRPr lang="fr-FR"/>
          </a:p>
        </p:txBody>
      </p:sp>
    </p:spTree>
    <p:extLst>
      <p:ext uri="{BB962C8B-B14F-4D97-AF65-F5344CB8AC3E}">
        <p14:creationId xmlns:p14="http://schemas.microsoft.com/office/powerpoint/2010/main" val="4175896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a:t>
            </a:fld>
            <a:endParaRPr lang="fr-FR"/>
          </a:p>
        </p:txBody>
      </p:sp>
    </p:spTree>
    <p:extLst>
      <p:ext uri="{BB962C8B-B14F-4D97-AF65-F5344CB8AC3E}">
        <p14:creationId xmlns:p14="http://schemas.microsoft.com/office/powerpoint/2010/main" val="38199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i="1" noProof="0" dirty="0" smtClean="0">
                <a:solidFill>
                  <a:schemeClr val="accent3"/>
                </a:solidFill>
              </a:rPr>
              <a:t>Note sur l’erreur : En bon français, on éteint</a:t>
            </a:r>
            <a:r>
              <a:rPr lang="fr-FR" sz="1200" i="1" baseline="0" noProof="0" dirty="0" smtClean="0">
                <a:solidFill>
                  <a:schemeClr val="accent3"/>
                </a:solidFill>
              </a:rPr>
              <a:t> les lumières et on ferme les portes, pas l’inverse !</a:t>
            </a:r>
            <a:endParaRPr lang="fr-FR" i="1" noProof="0"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a:t>
            </a:fld>
            <a:endParaRPr lang="fr-FR"/>
          </a:p>
        </p:txBody>
      </p:sp>
    </p:spTree>
    <p:extLst>
      <p:ext uri="{BB962C8B-B14F-4D97-AF65-F5344CB8AC3E}">
        <p14:creationId xmlns:p14="http://schemas.microsoft.com/office/powerpoint/2010/main" val="260575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11</a:t>
            </a:fld>
            <a:endParaRPr lang="fr-FR"/>
          </a:p>
        </p:txBody>
      </p:sp>
    </p:spTree>
    <p:extLst>
      <p:ext uri="{BB962C8B-B14F-4D97-AF65-F5344CB8AC3E}">
        <p14:creationId xmlns:p14="http://schemas.microsoft.com/office/powerpoint/2010/main" val="3207829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noProof="0" dirty="0" smtClean="0">
                <a:solidFill>
                  <a:schemeClr val="accent3"/>
                </a:solidFill>
              </a:rPr>
              <a:t>Chen</a:t>
            </a:r>
            <a:r>
              <a:rPr lang="fr-FR" sz="1200" b="1" baseline="0" noProof="0" dirty="0" smtClean="0">
                <a:solidFill>
                  <a:schemeClr val="accent3"/>
                </a:solidFill>
              </a:rPr>
              <a:t> et al.</a:t>
            </a:r>
            <a:r>
              <a:rPr lang="fr-FR" sz="1200" b="1" noProof="0" dirty="0" smtClean="0">
                <a:solidFill>
                  <a:schemeClr val="accent3"/>
                </a:solidFill>
              </a:rPr>
              <a:t> (2017)</a:t>
            </a:r>
            <a:r>
              <a:rPr lang="fr-FR" sz="1200" noProof="0" dirty="0" smtClean="0">
                <a:solidFill>
                  <a:schemeClr val="accent3"/>
                </a:solidFill>
              </a:rPr>
              <a:t> : Chatbot Task-oriented vs Chatbot Chat-</a:t>
            </a:r>
            <a:r>
              <a:rPr lang="fr-FR" sz="1200" noProof="0" dirty="0" err="1" smtClean="0">
                <a:solidFill>
                  <a:schemeClr val="accent3"/>
                </a:solidFill>
              </a:rPr>
              <a:t>oriented</a:t>
            </a:r>
            <a:endParaRPr lang="fr-FR" sz="1200" noProof="0" dirty="0" smtClean="0">
              <a:solidFill>
                <a:schemeClr val="accent3"/>
              </a:solidFill>
            </a:endParaRPr>
          </a:p>
          <a:p>
            <a:pPr marL="171450" indent="-171450">
              <a:buFont typeface="Arial" panose="020B0604020202020204" pitchFamily="34" charset="0"/>
              <a:buChar char="•"/>
            </a:pPr>
            <a:r>
              <a:rPr lang="fr-FR" sz="1200" i="1" noProof="0" dirty="0" smtClean="0">
                <a:solidFill>
                  <a:schemeClr val="accent3"/>
                </a:solidFill>
              </a:rPr>
              <a:t>Note sur l’erreur : Henry Ford est concepteur automobile,</a:t>
            </a:r>
            <a:r>
              <a:rPr lang="fr-FR" sz="1200" i="1" baseline="0" noProof="0" dirty="0" smtClean="0">
                <a:solidFill>
                  <a:schemeClr val="accent3"/>
                </a:solidFill>
              </a:rPr>
              <a:t> mais par Harrison Ford !</a:t>
            </a:r>
            <a:endParaRPr lang="fr-FR" i="1" noProof="0"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a:t>
            </a:fld>
            <a:endParaRPr lang="fr-FR"/>
          </a:p>
        </p:txBody>
      </p:sp>
    </p:spTree>
    <p:extLst>
      <p:ext uri="{BB962C8B-B14F-4D97-AF65-F5344CB8AC3E}">
        <p14:creationId xmlns:p14="http://schemas.microsoft.com/office/powerpoint/2010/main" val="71029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13</a:t>
            </a:fld>
            <a:endParaRPr lang="fr-FR"/>
          </a:p>
        </p:txBody>
      </p:sp>
    </p:spTree>
    <p:extLst>
      <p:ext uri="{BB962C8B-B14F-4D97-AF65-F5344CB8AC3E}">
        <p14:creationId xmlns:p14="http://schemas.microsoft.com/office/powerpoint/2010/main" val="369772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23</a:t>
            </a:fld>
            <a:endParaRPr lang="fr-FR"/>
          </a:p>
        </p:txBody>
      </p:sp>
    </p:spTree>
    <p:extLst>
      <p:ext uri="{BB962C8B-B14F-4D97-AF65-F5344CB8AC3E}">
        <p14:creationId xmlns:p14="http://schemas.microsoft.com/office/powerpoint/2010/main" val="806745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29</a:t>
            </a:fld>
            <a:endParaRPr lang="fr-FR"/>
          </a:p>
        </p:txBody>
      </p:sp>
    </p:spTree>
    <p:extLst>
      <p:ext uri="{BB962C8B-B14F-4D97-AF65-F5344CB8AC3E}">
        <p14:creationId xmlns:p14="http://schemas.microsoft.com/office/powerpoint/2010/main" val="39641829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4"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7034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144557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322045" y="223200"/>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4051263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347546"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4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4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464059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17" name="Titre 1"/>
          <p:cNvSpPr>
            <a:spLocks noGrp="1"/>
          </p:cNvSpPr>
          <p:nvPr>
            <p:ph type="title"/>
          </p:nvPr>
        </p:nvSpPr>
        <p:spPr>
          <a:xfrm>
            <a:off x="0" y="33697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sp>
        <p:nvSpPr>
          <p:cNvPr id="21" name="Espace réservé du contenu 23"/>
          <p:cNvSpPr>
            <a:spLocks noGrp="1"/>
          </p:cNvSpPr>
          <p:nvPr>
            <p:ph sz="quarter" idx="10"/>
          </p:nvPr>
        </p:nvSpPr>
        <p:spPr>
          <a:xfrm>
            <a:off x="6531716" y="342900"/>
            <a:ext cx="5286036" cy="2861358"/>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366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sp>
        <p:nvSpPr>
          <p:cNvPr id="15" name="Rectangle avec coin arrondi 14"/>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241223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10" name="Rectangle avec coin arrondi 9"/>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39294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97482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00462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3052193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5"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9"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0"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96208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 name="Titre 1"/>
          <p:cNvSpPr>
            <a:spLocks noGrp="1"/>
          </p:cNvSpPr>
          <p:nvPr>
            <p:ph type="title"/>
          </p:nvPr>
        </p:nvSpPr>
        <p:spPr>
          <a:xfrm>
            <a:off x="0" y="43603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Espace réservé du contenu 23"/>
          <p:cNvSpPr>
            <a:spLocks noGrp="1"/>
          </p:cNvSpPr>
          <p:nvPr>
            <p:ph sz="quarter" idx="10"/>
          </p:nvPr>
        </p:nvSpPr>
        <p:spPr>
          <a:xfrm>
            <a:off x="6531716" y="342899"/>
            <a:ext cx="5286036" cy="3855621"/>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201968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0338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71503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2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11447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4277686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dirty="0" smtClean="0"/>
              <a:t>Modifier les styles du texte du masque</a:t>
            </a:r>
          </a:p>
          <a:p>
            <a:pPr lvl="1"/>
            <a:r>
              <a:rPr lang="fr-FR" dirty="0" smtClean="0"/>
              <a:t>Deuxième niveau</a:t>
            </a:r>
          </a:p>
          <a:p>
            <a:pPr lvl="1"/>
            <a:r>
              <a:rPr lang="fr-FR" dirty="0" smtClean="0"/>
              <a:t>Troisième niveau</a:t>
            </a:r>
          </a:p>
          <a:p>
            <a:pPr lvl="2"/>
            <a:r>
              <a:rPr lang="fr-FR" dirty="0"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95996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1780601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3770294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272654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425905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776564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725462734"/>
      </p:ext>
    </p:extLst>
  </p:cSld>
  <p:clrMap bg1="lt1" tx1="dk1" bg2="lt2" tx2="dk2" accent1="accent1" accent2="accent2" accent3="accent3" accent4="accent4" accent5="accent5" accent6="accent6" hlink="hlink" folHlink="folHlink"/>
  <p:sldLayoutIdLst>
    <p:sldLayoutId id="2147483686" r:id="rId1"/>
    <p:sldLayoutId id="2147483684" r:id="rId2"/>
    <p:sldLayoutId id="2147483669" r:id="rId3"/>
    <p:sldLayoutId id="2147483662" r:id="rId4"/>
    <p:sldLayoutId id="2147483666" r:id="rId5"/>
    <p:sldLayoutId id="2147483680" r:id="rId6"/>
    <p:sldLayoutId id="2147483682" r:id="rId7"/>
    <p:sldLayoutId id="2147483681" r:id="rId8"/>
    <p:sldLayoutId id="2147483663" r:id="rId9"/>
    <p:sldLayoutId id="2147483665" r:id="rId10"/>
    <p:sldLayoutId id="2147483687"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281485582"/>
      </p:ext>
    </p:extLst>
  </p:cSld>
  <p:clrMap bg1="lt1" tx1="dk1" bg2="lt2" tx2="dk2" accent1="accent1" accent2="accent2" accent3="accent3" accent4="accent4" accent5="accent5" accent6="accent6" hlink="hlink" folHlink="folHlink"/>
  <p:sldLayoutIdLst>
    <p:sldLayoutId id="2147483689" r:id="rId1"/>
    <p:sldLayoutId id="2147483701" r:id="rId2"/>
    <p:sldLayoutId id="2147483693" r:id="rId3"/>
    <p:sldLayoutId id="2147483694" r:id="rId4"/>
    <p:sldLayoutId id="2147483695" r:id="rId5"/>
    <p:sldLayoutId id="2147483696" r:id="rId6"/>
    <p:sldLayoutId id="2147483697" r:id="rId7"/>
    <p:sldLayoutId id="2147483698" r:id="rId8"/>
    <p:sldLayoutId id="2147483690" r:id="rId9"/>
    <p:sldLayoutId id="2147483691" r:id="rId10"/>
    <p:sldLayoutId id="2147483702"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2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2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2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18.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rwanschild/interactive-clustering-phd-report" TargetMode="External"/><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18.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17.jpe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6.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18.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6.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8.png"/><Relationship Id="rId4" Type="http://schemas.openxmlformats.org/officeDocument/2006/relationships/image" Target="../media/image37.png"/><Relationship Id="rId9" Type="http://schemas.openxmlformats.org/officeDocument/2006/relationships/image" Target="../media/image42.gif"/></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6.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8.png"/><Relationship Id="rId10" Type="http://schemas.openxmlformats.org/officeDocument/2006/relationships/image" Target="../media/image47.png"/><Relationship Id="rId4" Type="http://schemas.openxmlformats.org/officeDocument/2006/relationships/image" Target="../media/image37.png"/><Relationship Id="rId9" Type="http://schemas.openxmlformats.org/officeDocument/2006/relationships/image" Target="../media/image4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7.jpe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3.png"/><Relationship Id="rId3" Type="http://schemas.openxmlformats.org/officeDocument/2006/relationships/image" Target="../media/image17.jpeg"/><Relationship Id="rId7" Type="http://schemas.openxmlformats.org/officeDocument/2006/relationships/image" Target="../media/image52.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7.png"/><Relationship Id="rId5" Type="http://schemas.openxmlformats.org/officeDocument/2006/relationships/image" Target="../media/image50.png"/><Relationship Id="rId10" Type="http://schemas.openxmlformats.org/officeDocument/2006/relationships/image" Target="../media/image56.png"/><Relationship Id="rId4" Type="http://schemas.openxmlformats.org/officeDocument/2006/relationships/image" Target="../media/image49.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17.jpe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image" Target="../media/image48.png"/><Relationship Id="rId16"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60.png"/><Relationship Id="rId5" Type="http://schemas.openxmlformats.org/officeDocument/2006/relationships/image" Target="../media/image50.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49.png"/><Relationship Id="rId9" Type="http://schemas.openxmlformats.org/officeDocument/2006/relationships/image" Target="../media/image55.png"/><Relationship Id="rId1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hyperlink" Target="https://github.com/cognitivefactory/interactive-clustering-gui" TargetMode="External"/><Relationship Id="rId5" Type="http://schemas.openxmlformats.org/officeDocument/2006/relationships/image" Target="../media/image65.png"/><Relationship Id="rId10" Type="http://schemas.openxmlformats.org/officeDocument/2006/relationships/image" Target="../media/image12.png"/><Relationship Id="rId4" Type="http://schemas.openxmlformats.org/officeDocument/2006/relationships/image" Target="../media/image64.png"/><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hyperlink" Target="https://github.com/cognitivefactory/interactive-clustering-comparative%20study"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7.png"/><Relationship Id="rId1" Type="http://schemas.openxmlformats.org/officeDocument/2006/relationships/slideLayout" Target="../slideLayouts/slideLayout5.xml"/><Relationship Id="rId4" Type="http://schemas.openxmlformats.org/officeDocument/2006/relationships/hyperlink" Target="https://github.com/cognitivefactory/interactive-clustering-comparative%20stud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zenodo.org/doi/10.5281/zenodo.4769949" TargetMode="Externa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zenodo.org/doi/10.5281/zenodo.8399301" TargetMode="Externa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2.png"/><Relationship Id="rId7" Type="http://schemas.openxmlformats.org/officeDocument/2006/relationships/hyperlink" Target="https://github.com/cognitivefactory/interactive-clustering-gui" TargetMode="External"/><Relationship Id="rId2"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hyperlink" Target="https://github.com/cognitivefactory/interactive-clustering" TargetMode="Externa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2.png"/><Relationship Id="rId7"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69.png"/><Relationship Id="rId4" Type="http://schemas.openxmlformats.org/officeDocument/2006/relationships/hyperlink" Target="https://github.com/cognitivefactory/interactive-clustering"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69.png"/><Relationship Id="rId4" Type="http://schemas.openxmlformats.org/officeDocument/2006/relationships/hyperlink" Target="https://github.com/cognitivefactory/interactive-clustering"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doi.org/10.1145/3166054.3166058" TargetMode="External"/><Relationship Id="rId2" Type="http://schemas.openxmlformats.org/officeDocument/2006/relationships/hyperlink" Target="https://www.gartner.com/en/newsroom/press-releases/2022-07-27-gartner-predicts-chatbots-will-become-a-primary-customer-service-channel-within-veyears" TargetMode="Externa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59.xml.rels><?xml version="1.0" encoding="UTF-8" standalone="yes"?>
<Relationships xmlns="http://schemas.openxmlformats.org/package/2006/relationships"><Relationship Id="rId8" Type="http://schemas.openxmlformats.org/officeDocument/2006/relationships/hyperlink" Target="https://github.com/erwanschild/interactive-clustering-phd-report" TargetMode="External"/><Relationship Id="rId3" Type="http://schemas.openxmlformats.org/officeDocument/2006/relationships/image" Target="../media/image87.png"/><Relationship Id="rId7" Type="http://schemas.openxmlformats.org/officeDocument/2006/relationships/hyperlink" Target="https://doi.org/10.4018/IJDWM.298007" TargetMode="External"/><Relationship Id="rId12" Type="http://schemas.openxmlformats.org/officeDocument/2006/relationships/image" Target="../media/image17.jpeg"/><Relationship Id="rId2" Type="http://schemas.openxmlformats.org/officeDocument/2006/relationships/hyperlink" Target="https://hal.inria.fr/hal-03648041" TargetMode="External"/><Relationship Id="rId1" Type="http://schemas.openxmlformats.org/officeDocument/2006/relationships/slideLayout" Target="../slideLayouts/slideLayout4.xml"/><Relationship Id="rId6" Type="http://schemas.openxmlformats.org/officeDocument/2006/relationships/hyperlink" Target="https://hal.inria.fr/hal-03133007" TargetMode="External"/><Relationship Id="rId11" Type="http://schemas.openxmlformats.org/officeDocument/2006/relationships/image" Target="../media/image89.png"/><Relationship Id="rId5" Type="http://schemas.openxmlformats.org/officeDocument/2006/relationships/hyperlink" Target="https://hal.inria.fr/hal-03133060" TargetMode="External"/><Relationship Id="rId10" Type="http://schemas.openxmlformats.org/officeDocument/2006/relationships/image" Target="../media/image13.png"/><Relationship Id="rId4" Type="http://schemas.openxmlformats.org/officeDocument/2006/relationships/image" Target="../media/image88.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hyperlink" Target="https://doi.org/10.5281/zenodo.7646382" TargetMode="External"/><Relationship Id="rId13" Type="http://schemas.openxmlformats.org/officeDocument/2006/relationships/image" Target="../media/image77.png"/><Relationship Id="rId3" Type="http://schemas.openxmlformats.org/officeDocument/2006/relationships/hyperlink" Target="https://github.com/cognitivefactory/interactive-clustering" TargetMode="External"/><Relationship Id="rId7" Type="http://schemas.openxmlformats.org/officeDocument/2006/relationships/hyperlink" Target="https://github.com/cognitivefactory/interactive-clustering-comparative-study" TargetMode="External"/><Relationship Id="rId12" Type="http://schemas.openxmlformats.org/officeDocument/2006/relationships/image" Target="../media/image69.png"/><Relationship Id="rId2" Type="http://schemas.openxmlformats.org/officeDocument/2006/relationships/hyperlink" Target="https://doi.org/10.5281/zenodo.4775251" TargetMode="External"/><Relationship Id="rId1" Type="http://schemas.openxmlformats.org/officeDocument/2006/relationships/slideLayout" Target="../slideLayouts/slideLayout4.xml"/><Relationship Id="rId6" Type="http://schemas.openxmlformats.org/officeDocument/2006/relationships/hyperlink" Target="https://doi.org/10.5281/zenodo.5648255" TargetMode="External"/><Relationship Id="rId11" Type="http://schemas.openxmlformats.org/officeDocument/2006/relationships/image" Target="../media/image12.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82.png"/><Relationship Id="rId4" Type="http://schemas.openxmlformats.org/officeDocument/2006/relationships/hyperlink" Target="https://doi.org/10.5281/zenodo.4775270" TargetMode="External"/><Relationship Id="rId9" Type="http://schemas.openxmlformats.org/officeDocument/2006/relationships/hyperlink" Target="https://github.com/cognitivefactory/features-maximization-metric"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doi.org/10.5281/ZENODO.8399301" TargetMode="External"/><Relationship Id="rId7" Type="http://schemas.openxmlformats.org/officeDocument/2006/relationships/hyperlink" Target="https://zenodo.org/doi/10.5281/zenodo.4769949" TargetMode="External"/><Relationship Id="rId2" Type="http://schemas.openxmlformats.org/officeDocument/2006/relationships/hyperlink" Target="https://doi.org/10.5281/zenodo.4769949" TargetMode="Externa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hyperlink" Target="https://doi.org/10.48550/arxiv.2004.14900" TargetMode="External"/><Relationship Id="rId9" Type="http://schemas.openxmlformats.org/officeDocument/2006/relationships/hyperlink" Target="https://zenodo.org/doi/10.5281/zenodo.8399301"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doi.org/10.4000/corela.4835" TargetMode="External"/><Relationship Id="rId3" Type="http://schemas.openxmlformats.org/officeDocument/2006/relationships/hyperlink" Target="https://theses.hal.science/tel-04011353" TargetMode="External"/><Relationship Id="rId7" Type="http://schemas.openxmlformats.org/officeDocument/2006/relationships/hyperlink" Target="https://inalco.hal.science/hal-01335084" TargetMode="External"/><Relationship Id="rId2" Type="http://schemas.openxmlformats.org/officeDocument/2006/relationships/hyperlink" Target="https://api.semanticscholar.org/CorpusID:60457717" TargetMode="External"/><Relationship Id="rId1" Type="http://schemas.openxmlformats.org/officeDocument/2006/relationships/slideLayout" Target="../slideLayouts/slideLayout4.xml"/><Relationship Id="rId6" Type="http://schemas.openxmlformats.org/officeDocument/2006/relationships/hyperlink" Target="https://doi.org/10.1162/COLI_a_00074" TargetMode="External"/><Relationship Id="rId11" Type="http://schemas.openxmlformats.org/officeDocument/2006/relationships/image" Target="../media/image17.jpeg"/><Relationship Id="rId5" Type="http://schemas.openxmlformats.org/officeDocument/2006/relationships/hyperlink" Target="https://hal.science/hal-00769631" TargetMode="External"/><Relationship Id="rId10" Type="http://schemas.openxmlformats.org/officeDocument/2006/relationships/hyperlink" Target="https://nymag.com/intelligencer/article/ai-artificial-intelligence-humans-technology-business-factory.html" TargetMode="External"/><Relationship Id="rId4" Type="http://schemas.openxmlformats.org/officeDocument/2006/relationships/hyperlink" Target="https://www.academia.edu/download/54509277/4102-4107.pdf" TargetMode="External"/><Relationship Id="rId9" Type="http://schemas.openxmlformats.org/officeDocument/2006/relationships/hyperlink" Target="https://time.com/6247678/openai-chatgpt-kenya-worker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doi.org/10.1145/3340960"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doi.org/10.4018/IJDWM.298007"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65.xml.rels><?xml version="1.0" encoding="UTF-8" standalone="yes"?>
<Relationships xmlns="http://schemas.openxmlformats.org/package/2006/relationships"><Relationship Id="rId3" Type="http://schemas.openxmlformats.org/officeDocument/2006/relationships/hyperlink" Target="https://huggingface.co/goofyai/3d_render_style_xl" TargetMode="External"/><Relationship Id="rId2" Type="http://schemas.openxmlformats.org/officeDocument/2006/relationships/hyperlink" Target="https://huggingface.co/spaces/multimodalart/LoraTheExplorer" TargetMode="External"/><Relationship Id="rId1" Type="http://schemas.openxmlformats.org/officeDocument/2006/relationships/slideLayout" Target="../slideLayouts/slideLayout10.xml"/><Relationship Id="rId6" Type="http://schemas.openxmlformats.org/officeDocument/2006/relationships/image" Target="../media/image90.png"/><Relationship Id="rId5" Type="http://schemas.openxmlformats.org/officeDocument/2006/relationships/image" Target="../media/image18.pn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91.jpeg"/><Relationship Id="rId1" Type="http://schemas.openxmlformats.org/officeDocument/2006/relationships/slideLayout" Target="../slideLayouts/slideLayout10.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De l'Importance de Valoriser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l'Expertise Humaine dans l'Annotation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1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t>
            </a: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Application à la Modélisation de Textes en Intentions</a:t>
            </a:r>
            <a:b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à l'aide d'un Clustering Interactif</a:t>
            </a:r>
            <a:endParaRPr lang="fr-FR" sz="3200" dirty="0"/>
          </a:p>
        </p:txBody>
      </p:sp>
      <p:sp>
        <p:nvSpPr>
          <p:cNvPr id="15" name="Espace réservé du contenu 14"/>
          <p:cNvSpPr>
            <a:spLocks noGrp="1"/>
          </p:cNvSpPr>
          <p:nvPr>
            <p:ph sz="quarter" idx="10"/>
          </p:nvPr>
        </p:nvSpPr>
        <p:spPr>
          <a:xfrm>
            <a:off x="406240" y="5120640"/>
            <a:ext cx="11411512" cy="441960"/>
          </a:xfrm>
        </p:spPr>
        <p:txBody>
          <a:bodyPr/>
          <a:lstStyle/>
          <a:p>
            <a:r>
              <a:rPr lang="fr-FR" b="1" dirty="0"/>
              <a:t>Thèse soutenue publiquement le 27/03/2024 par Erwan </a:t>
            </a:r>
            <a:r>
              <a:rPr lang="fr-FR" b="1" dirty="0" smtClean="0"/>
              <a:t>SCHILD</a:t>
            </a:r>
            <a:endParaRPr lang="fr-FR" b="1" dirty="0"/>
          </a:p>
        </p:txBody>
      </p:sp>
      <p:graphicFrame>
        <p:nvGraphicFramePr>
          <p:cNvPr id="16" name="Tableau 15"/>
          <p:cNvGraphicFramePr>
            <a:graphicFrameLocks noGrp="1"/>
          </p:cNvGraphicFramePr>
          <p:nvPr>
            <p:extLst>
              <p:ext uri="{D42A27DB-BD31-4B8C-83A1-F6EECF244321}">
                <p14:modId xmlns:p14="http://schemas.microsoft.com/office/powerpoint/2010/main" val="3580561772"/>
              </p:ext>
            </p:extLst>
          </p:nvPr>
        </p:nvGraphicFramePr>
        <p:xfrm>
          <a:off x="406240" y="3281681"/>
          <a:ext cx="11411512" cy="1431636"/>
        </p:xfrm>
        <a:graphic>
          <a:graphicData uri="http://schemas.openxmlformats.org/drawingml/2006/table">
            <a:tbl>
              <a:tblPr>
                <a:tableStyleId>{5C22544A-7EE6-4342-B048-85BDC9FD1C3A}</a:tableStyleId>
              </a:tblPr>
              <a:tblGrid>
                <a:gridCol w="2852878">
                  <a:extLst>
                    <a:ext uri="{9D8B030D-6E8A-4147-A177-3AD203B41FA5}">
                      <a16:colId xmlns:a16="http://schemas.microsoft.com/office/drawing/2014/main" val="2862914237"/>
                    </a:ext>
                  </a:extLst>
                </a:gridCol>
                <a:gridCol w="2852878">
                  <a:extLst>
                    <a:ext uri="{9D8B030D-6E8A-4147-A177-3AD203B41FA5}">
                      <a16:colId xmlns:a16="http://schemas.microsoft.com/office/drawing/2014/main" val="2031294507"/>
                    </a:ext>
                  </a:extLst>
                </a:gridCol>
                <a:gridCol w="2852878">
                  <a:extLst>
                    <a:ext uri="{9D8B030D-6E8A-4147-A177-3AD203B41FA5}">
                      <a16:colId xmlns:a16="http://schemas.microsoft.com/office/drawing/2014/main" val="4290427100"/>
                    </a:ext>
                  </a:extLst>
                </a:gridCol>
                <a:gridCol w="2852878">
                  <a:extLst>
                    <a:ext uri="{9D8B030D-6E8A-4147-A177-3AD203B41FA5}">
                      <a16:colId xmlns:a16="http://schemas.microsoft.com/office/drawing/2014/main" val="2234842433"/>
                    </a:ext>
                  </a:extLst>
                </a:gridCol>
              </a:tblGrid>
              <a:tr h="381769">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Encadrants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Rapporteurs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Examinateurs</a:t>
                      </a:r>
                      <a:endParaRPr lang="fr-FR" sz="16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Invités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175067"/>
                  </a:ext>
                </a:extLst>
              </a:tr>
              <a:tr h="1049867">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Jean-Charles LAMIREL</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Florian MICONI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Pascale KUNTZ-COSPEREC</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Mohamed NADIF</a:t>
                      </a:r>
                      <a:endParaRPr lang="fr-FR" sz="1500" b="1"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Adrien</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COULET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Kamel SMAILI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Thomas LAMPERT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Pierre GANÇARSKI</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Gautier DURANTIN</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Mathieu</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POWALKA</a:t>
                      </a:r>
                      <a:endPar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3529021"/>
                  </a:ext>
                </a:extLst>
              </a:tr>
            </a:tbl>
          </a:graphicData>
        </a:graphic>
      </p:graphicFrame>
    </p:spTree>
    <p:extLst>
      <p:ext uri="{BB962C8B-B14F-4D97-AF65-F5344CB8AC3E}">
        <p14:creationId xmlns:p14="http://schemas.microsoft.com/office/powerpoint/2010/main" val="3577515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Nuage 92"/>
          <p:cNvSpPr/>
          <p:nvPr/>
        </p:nvSpPr>
        <p:spPr>
          <a:xfrm>
            <a:off x="3058702"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10</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Ferme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Hein ?</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35680" y="2590407"/>
            <a:ext cx="3589363" cy="1863944"/>
            <a:chOff x="3521144" y="3131593"/>
            <a:chExt cx="3589363" cy="1863944"/>
          </a:xfrm>
        </p:grpSpPr>
        <p:grpSp>
          <p:nvGrpSpPr>
            <p:cNvPr id="107" name="Groupe 106"/>
            <p:cNvGrpSpPr/>
            <p:nvPr/>
          </p:nvGrpSpPr>
          <p:grpSpPr>
            <a:xfrm>
              <a:off x="3521144" y="3131593"/>
              <a:ext cx="3589363" cy="1863944"/>
              <a:chOff x="3521144" y="3131593"/>
              <a:chExt cx="3589363"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fermer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521144" y="3432718"/>
                <a:ext cx="594150"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5413"/>
                <a:ext cx="1079719" cy="467330"/>
                <a:chOff x="3960018" y="3435413"/>
                <a:chExt cx="1079719" cy="467330"/>
              </a:xfrm>
            </p:grpSpPr>
            <p:sp>
              <p:nvSpPr>
                <p:cNvPr id="59" name="Rectangle à coins arrondis 58"/>
                <p:cNvSpPr/>
                <p:nvPr/>
              </p:nvSpPr>
              <p:spPr>
                <a:xfrm>
                  <a:off x="4336413" y="3435413"/>
                  <a:ext cx="7033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437472" y="4122492"/>
              <a:ext cx="319978" cy="816475"/>
              <a:chOff x="6437472" y="4122492"/>
              <a:chExt cx="319978"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70" name="Rectangle 69"/>
              <p:cNvSpPr/>
              <p:nvPr/>
            </p:nvSpPr>
            <p:spPr>
              <a:xfrm>
                <a:off x="6437472" y="439896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grpSp>
      <p:grpSp>
        <p:nvGrpSpPr>
          <p:cNvPr id="73" name="Groupe 72"/>
          <p:cNvGrpSpPr/>
          <p:nvPr/>
        </p:nvGrpSpPr>
        <p:grpSpPr>
          <a:xfrm>
            <a:off x="9956920" y="6308556"/>
            <a:ext cx="1896149" cy="360000"/>
            <a:chOff x="1398105" y="6348530"/>
            <a:chExt cx="1896149" cy="360000"/>
          </a:xfrm>
        </p:grpSpPr>
        <p:sp>
          <p:nvSpPr>
            <p:cNvPr id="74" name="Rectangle 7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5" name="Image 7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6" name="Rectangle 7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77" name="Groupe 76"/>
          <p:cNvGrpSpPr/>
          <p:nvPr/>
        </p:nvGrpSpPr>
        <p:grpSpPr>
          <a:xfrm>
            <a:off x="3630979" y="4924836"/>
            <a:ext cx="3263709" cy="1155237"/>
            <a:chOff x="3403247" y="4968406"/>
            <a:chExt cx="3263709" cy="1155237"/>
          </a:xfrm>
        </p:grpSpPr>
        <p:sp>
          <p:nvSpPr>
            <p:cNvPr id="78" name="Ellipse 7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79" name="Ellipse 7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80" name="Ellipse 79"/>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53028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11</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837082"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51" name="Rectangle à coins arrondis 50"/>
          <p:cNvSpPr/>
          <p:nvPr/>
        </p:nvSpPr>
        <p:spPr>
          <a:xfrm>
            <a:off x="861042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9067629" y="3685083"/>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3" name="Rectangle à coins arrondis 52"/>
          <p:cNvSpPr/>
          <p:nvPr/>
        </p:nvSpPr>
        <p:spPr>
          <a:xfrm>
            <a:off x="9378778" y="3685083"/>
            <a:ext cx="26364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7807152" y="3927089"/>
            <a:ext cx="628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5" name="Rectangle à coins arrondis 54"/>
          <p:cNvSpPr/>
          <p:nvPr/>
        </p:nvSpPr>
        <p:spPr>
          <a:xfrm>
            <a:off x="8450712" y="3927089"/>
            <a:ext cx="25814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8724726" y="3927089"/>
            <a:ext cx="676393"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424377" y="3927089"/>
            <a:ext cx="193676"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6" name="Groupe 145"/>
          <p:cNvGrpSpPr/>
          <p:nvPr/>
        </p:nvGrpSpPr>
        <p:grpSpPr>
          <a:xfrm>
            <a:off x="9956920" y="6308556"/>
            <a:ext cx="1896149" cy="360000"/>
            <a:chOff x="1398105" y="6348530"/>
            <a:chExt cx="1896149" cy="360000"/>
          </a:xfrm>
        </p:grpSpPr>
        <p:sp>
          <p:nvSpPr>
            <p:cNvPr id="147" name="Rectangle 146"/>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8" name="Image 14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49" name="Rectangle 148"/>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0" name="Groupe 149"/>
          <p:cNvGrpSpPr/>
          <p:nvPr/>
        </p:nvGrpSpPr>
        <p:grpSpPr>
          <a:xfrm>
            <a:off x="3630979" y="4924836"/>
            <a:ext cx="3263709" cy="1155237"/>
            <a:chOff x="3403247" y="4968406"/>
            <a:chExt cx="3263709" cy="1155237"/>
          </a:xfrm>
        </p:grpSpPr>
        <p:sp>
          <p:nvSpPr>
            <p:cNvPr id="151" name="Ellipse 150"/>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2" name="Ellipse 151"/>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3" name="Ellipse 152"/>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54" name="Groupe 153"/>
          <p:cNvGrpSpPr/>
          <p:nvPr/>
        </p:nvGrpSpPr>
        <p:grpSpPr>
          <a:xfrm>
            <a:off x="7732399" y="4951146"/>
            <a:ext cx="3646141" cy="1128251"/>
            <a:chOff x="7393936" y="5163806"/>
            <a:chExt cx="3646141" cy="1128251"/>
          </a:xfrm>
        </p:grpSpPr>
        <p:sp>
          <p:nvSpPr>
            <p:cNvPr id="155" name="Ellipse 154"/>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56" name="Ellipse 155"/>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57" name="Ellipse 156"/>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158" name="Ellipse 157"/>
            <p:cNvSpPr/>
            <p:nvPr/>
          </p:nvSpPr>
          <p:spPr>
            <a:xfrm>
              <a:off x="9893869" y="5313643"/>
              <a:ext cx="114620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1499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15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150"/>
                            </p:stCondLst>
                            <p:childTnLst>
                              <p:par>
                                <p:cTn id="19" presetID="10" presetClass="entr" presetSubtype="0" fill="hold" grpId="0" nodeType="afterEffect">
                                  <p:stCondLst>
                                    <p:cond delay="15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par>
                          <p:cTn id="22" fill="hold">
                            <p:stCondLst>
                              <p:cond delay="1800"/>
                            </p:stCondLst>
                            <p:childTnLst>
                              <p:par>
                                <p:cTn id="23" presetID="10" presetClass="entr" presetSubtype="0" fill="hold" grpId="0" nodeType="afterEffect">
                                  <p:stCondLst>
                                    <p:cond delay="15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par>
                          <p:cTn id="26" fill="hold">
                            <p:stCondLst>
                              <p:cond delay="2450"/>
                            </p:stCondLst>
                            <p:childTnLst>
                              <p:par>
                                <p:cTn id="27" presetID="10" presetClass="entr" presetSubtype="0" fill="hold" grpId="0" nodeType="afterEffect">
                                  <p:stCondLst>
                                    <p:cond delay="15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3100"/>
                            </p:stCondLst>
                            <p:childTnLst>
                              <p:par>
                                <p:cTn id="31" presetID="10" presetClass="entr" presetSubtype="0" fill="hold" grpId="0" nodeType="afterEffect">
                                  <p:stCondLst>
                                    <p:cond delay="15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750"/>
                            </p:stCondLst>
                            <p:childTnLst>
                              <p:par>
                                <p:cTn id="35" presetID="10" presetClass="entr" presetSubtype="0" fill="hold" grpId="0" nodeType="afterEffect">
                                  <p:stCondLst>
                                    <p:cond delay="15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par>
                          <p:cTn id="38" fill="hold">
                            <p:stCondLst>
                              <p:cond delay="4400"/>
                            </p:stCondLst>
                            <p:childTnLst>
                              <p:par>
                                <p:cTn id="39" presetID="10" presetClass="entr" presetSubtype="0" fill="hold" grpId="0" nodeType="afterEffect">
                                  <p:stCondLst>
                                    <p:cond delay="1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4"/>
                                        </p:tgtEl>
                                        <p:attrNameLst>
                                          <p:attrName>style.visibility</p:attrName>
                                        </p:attrNameLst>
                                      </p:cBhvr>
                                      <p:to>
                                        <p:strVal val="visible"/>
                                      </p:to>
                                    </p:set>
                                    <p:animEffect transition="in" filter="fade">
                                      <p:cBhvr>
                                        <p:cTn id="4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3" grpId="0" animBg="1"/>
      <p:bldP spid="54" grpId="0" animBg="1"/>
      <p:bldP spid="55" grpId="0" animBg="1"/>
      <p:bldP spid="56" grpId="0" animBg="1"/>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Nuage 63"/>
          <p:cNvSpPr/>
          <p:nvPr/>
        </p:nvSpPr>
        <p:spPr>
          <a:xfrm>
            <a:off x="7418071"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12</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24586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M.</a:t>
            </a:r>
            <a:endParaRPr lang="fr-FR" sz="1600" i="1" dirty="0">
              <a:solidFill>
                <a:schemeClr val="bg1"/>
              </a:solidFill>
              <a:latin typeface="Segoe UI" panose="020B0502040204020203" pitchFamily="34" charset="0"/>
              <a:cs typeface="Segoe UI" panose="020B0502040204020203" pitchFamily="34" charset="0"/>
            </a:endParaRPr>
          </a:p>
        </p:txBody>
      </p:sp>
      <p:sp>
        <p:nvSpPr>
          <p:cNvPr id="51" name="Rectangle à coins arrondis 50"/>
          <p:cNvSpPr/>
          <p:nvPr/>
        </p:nvSpPr>
        <p:spPr>
          <a:xfrm>
            <a:off x="801920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8470413" y="3680857"/>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8780730" y="3680857"/>
            <a:ext cx="100691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concepteur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7748080" y="3927089"/>
            <a:ext cx="1032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automobile</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grpSp>
        <p:nvGrpSpPr>
          <p:cNvPr id="118" name="Groupe 117"/>
          <p:cNvGrpSpPr/>
          <p:nvPr/>
        </p:nvGrpSpPr>
        <p:grpSpPr>
          <a:xfrm>
            <a:off x="3630979" y="4924836"/>
            <a:ext cx="3263709" cy="1155237"/>
            <a:chOff x="3403247" y="4968406"/>
            <a:chExt cx="3263709" cy="1155237"/>
          </a:xfrm>
        </p:grpSpPr>
        <p:sp>
          <p:nvSpPr>
            <p:cNvPr id="108" name="Ellipse 10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15" name="Ellipse 114"/>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9" name="Groupe 118"/>
          <p:cNvGrpSpPr/>
          <p:nvPr/>
        </p:nvGrpSpPr>
        <p:grpSpPr>
          <a:xfrm>
            <a:off x="7732399" y="4951146"/>
            <a:ext cx="3646141" cy="1128251"/>
            <a:chOff x="7393936" y="5163806"/>
            <a:chExt cx="3646141" cy="1128251"/>
          </a:xfrm>
        </p:grpSpPr>
        <p:sp>
          <p:nvSpPr>
            <p:cNvPr id="112" name="Ellipse 111"/>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13" name="Ellipse 112"/>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16" name="Ellipse 115"/>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117" name="Ellipse 116"/>
            <p:cNvSpPr/>
            <p:nvPr/>
          </p:nvSpPr>
          <p:spPr>
            <a:xfrm>
              <a:off x="9893869" y="5313643"/>
              <a:ext cx="114620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sp>
        <p:nvSpPr>
          <p:cNvPr id="66" name="Rectangle à coins arrondis 65"/>
          <p:cNvSpPr/>
          <p:nvPr/>
        </p:nvSpPr>
        <p:spPr>
          <a:xfrm>
            <a:off x="8781676" y="3921394"/>
            <a:ext cx="237328"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67" name="Groupe 66"/>
          <p:cNvGrpSpPr/>
          <p:nvPr/>
        </p:nvGrpSpPr>
        <p:grpSpPr>
          <a:xfrm>
            <a:off x="9956920" y="6308556"/>
            <a:ext cx="1896149" cy="360000"/>
            <a:chOff x="1398105" y="6348530"/>
            <a:chExt cx="1896149" cy="360000"/>
          </a:xfrm>
        </p:grpSpPr>
        <p:sp>
          <p:nvSpPr>
            <p:cNvPr id="68" name="Rectangle 67"/>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0" name="Rectangle 69"/>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50884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650"/>
                            </p:stCondLst>
                            <p:childTnLst>
                              <p:par>
                                <p:cTn id="9" presetID="10" presetClass="entr" presetSubtype="0" fill="hold" grpId="0" nodeType="afterEffect">
                                  <p:stCondLst>
                                    <p:cond delay="15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300"/>
                            </p:stCondLst>
                            <p:childTnLst>
                              <p:par>
                                <p:cTn id="13" presetID="10" presetClass="entr" presetSubtype="0" fill="hold" grpId="0" nodeType="afterEffect">
                                  <p:stCondLst>
                                    <p:cond delay="15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950"/>
                            </p:stCondLst>
                            <p:childTnLst>
                              <p:par>
                                <p:cTn id="17" presetID="10" presetClass="entr" presetSubtype="0" fill="hold" grpId="0" nodeType="afterEffect">
                                  <p:stCondLst>
                                    <p:cond delay="1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600"/>
                            </p:stCondLst>
                            <p:childTnLst>
                              <p:par>
                                <p:cTn id="21" presetID="10" presetClass="entr" presetSubtype="0" fill="hold" grpId="0" nodeType="afterEffect">
                                  <p:stCondLst>
                                    <p:cond delay="1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3250"/>
                            </p:stCondLst>
                            <p:childTnLst>
                              <p:par>
                                <p:cTn id="25" presetID="10" presetClass="entr" presetSubtype="0" fill="hold" grpId="0" nodeType="afterEffect">
                                  <p:stCondLst>
                                    <p:cond delay="15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4" grpId="0" animBg="1"/>
      <p:bldP spid="56" grpId="0" animBg="1"/>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3022054" y="2375400"/>
            <a:ext cx="4152900" cy="3820807"/>
          </a:xfrm>
          <a:prstGeom prst="roundRect">
            <a:avLst>
              <a:gd name="adj" fmla="val 974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13</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Groupe 72"/>
          <p:cNvGrpSpPr/>
          <p:nvPr/>
        </p:nvGrpSpPr>
        <p:grpSpPr>
          <a:xfrm>
            <a:off x="7636613" y="3629095"/>
            <a:ext cx="2565993" cy="540000"/>
            <a:chOff x="7828803" y="4524672"/>
            <a:chExt cx="2565993" cy="540000"/>
          </a:xfrm>
          <a:solidFill>
            <a:srgbClr val="A5A5A5">
              <a:alpha val="80000"/>
            </a:srgbClr>
          </a:solidFill>
        </p:grpSpPr>
        <p:sp>
          <p:nvSpPr>
            <p:cNvPr id="74" name="Rectangle 73"/>
            <p:cNvSpPr/>
            <p:nvPr/>
          </p:nvSpPr>
          <p:spPr>
            <a:xfrm>
              <a:off x="7828803" y="4524672"/>
              <a:ext cx="2160000" cy="540000"/>
            </a:xfrm>
            <a:prstGeom prst="wedgeRectCallout">
              <a:avLst>
                <a:gd name="adj1" fmla="val 38071"/>
                <a:gd name="adj2" fmla="val 84489"/>
              </a:avLst>
            </a:prstGeom>
            <a:grpFill/>
            <a:ln>
              <a:solidFill>
                <a:schemeClr val="accent3">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75" name="Flèche droite 74"/>
            <p:cNvSpPr/>
            <p:nvPr/>
          </p:nvSpPr>
          <p:spPr>
            <a:xfrm rot="10800000">
              <a:off x="10062909" y="4688518"/>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6" name="Rectangle 75"/>
          <p:cNvSpPr/>
          <p:nvPr/>
        </p:nvSpPr>
        <p:spPr>
          <a:xfrm>
            <a:off x="7547992" y="2848558"/>
            <a:ext cx="2160000" cy="540000"/>
          </a:xfrm>
          <a:prstGeom prst="wedgeRectCallout">
            <a:avLst>
              <a:gd name="adj1" fmla="val -42751"/>
              <a:gd name="adj2" fmla="val 71121"/>
            </a:avLst>
          </a:prstGeom>
          <a:solidFill>
            <a:srgbClr val="A5A5A5">
              <a:alpha val="80000"/>
            </a:srgbClr>
          </a:solidFill>
          <a:ln>
            <a:solidFill>
              <a:schemeClr val="accent3">
                <a:lumMod val="50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77" name="Rectangle à coins arrondis 76"/>
          <p:cNvSpPr/>
          <p:nvPr/>
        </p:nvSpPr>
        <p:spPr>
          <a:xfrm>
            <a:off x="7747946" y="3685083"/>
            <a:ext cx="837082"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78" name="Rectangle à coins arrondis 77"/>
          <p:cNvSpPr/>
          <p:nvPr/>
        </p:nvSpPr>
        <p:spPr>
          <a:xfrm>
            <a:off x="8610428" y="3685083"/>
            <a:ext cx="43180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79" name="Rectangle à coins arrondis 78"/>
          <p:cNvSpPr/>
          <p:nvPr/>
        </p:nvSpPr>
        <p:spPr>
          <a:xfrm>
            <a:off x="9067629" y="3685083"/>
            <a:ext cx="285748"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80" name="Rectangle à coins arrondis 79"/>
          <p:cNvSpPr/>
          <p:nvPr/>
        </p:nvSpPr>
        <p:spPr>
          <a:xfrm>
            <a:off x="9378778" y="3685083"/>
            <a:ext cx="263641"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83" name="Rectangle à coins arrondis 82"/>
          <p:cNvSpPr/>
          <p:nvPr/>
        </p:nvSpPr>
        <p:spPr>
          <a:xfrm>
            <a:off x="7807152" y="3927089"/>
            <a:ext cx="62865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84" name="Rectangle à coins arrondis 83"/>
          <p:cNvSpPr/>
          <p:nvPr/>
        </p:nvSpPr>
        <p:spPr>
          <a:xfrm>
            <a:off x="8450712" y="3927089"/>
            <a:ext cx="25814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85" name="Rectangle à coins arrondis 84"/>
          <p:cNvSpPr/>
          <p:nvPr/>
        </p:nvSpPr>
        <p:spPr>
          <a:xfrm>
            <a:off x="8724726" y="3927089"/>
            <a:ext cx="676393"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89" name="Rectangle à coins arrondis 88"/>
          <p:cNvSpPr/>
          <p:nvPr/>
        </p:nvSpPr>
        <p:spPr>
          <a:xfrm>
            <a:off x="9424377" y="3927089"/>
            <a:ext cx="193676"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92" name="Groupe 91"/>
          <p:cNvGrpSpPr/>
          <p:nvPr/>
        </p:nvGrpSpPr>
        <p:grpSpPr>
          <a:xfrm>
            <a:off x="9877109" y="2588573"/>
            <a:ext cx="1561486" cy="1869143"/>
            <a:chOff x="9884110" y="2592794"/>
            <a:chExt cx="1561486" cy="1869143"/>
          </a:xfrm>
          <a:solidFill>
            <a:srgbClr val="A5A5A5">
              <a:alpha val="80000"/>
            </a:srgbClr>
          </a:solidFill>
        </p:grpSpPr>
        <p:grpSp>
          <p:nvGrpSpPr>
            <p:cNvPr id="93" name="Groupe 92"/>
            <p:cNvGrpSpPr/>
            <p:nvPr/>
          </p:nvGrpSpPr>
          <p:grpSpPr>
            <a:xfrm>
              <a:off x="9884110" y="2592794"/>
              <a:ext cx="1561486" cy="1869143"/>
              <a:chOff x="9884110" y="2592794"/>
              <a:chExt cx="1561486" cy="1869143"/>
            </a:xfrm>
            <a:grpFill/>
          </p:grpSpPr>
          <p:sp>
            <p:nvSpPr>
              <p:cNvPr id="95" name="Rectangle à coins arrondis 94"/>
              <p:cNvSpPr/>
              <p:nvPr/>
            </p:nvSpPr>
            <p:spPr>
              <a:xfrm>
                <a:off x="10413921" y="2592794"/>
                <a:ext cx="1031675" cy="1869143"/>
              </a:xfrm>
              <a:prstGeom prst="round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6" name="Flèche droite 95"/>
              <p:cNvSpPr/>
              <p:nvPr/>
            </p:nvSpPr>
            <p:spPr>
              <a:xfrm>
                <a:off x="9884110" y="3039452"/>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94" name="Image 93"/>
            <p:cNvPicPr>
              <a:picLocks noChangeAspect="1"/>
            </p:cNvPicPr>
            <p:nvPr/>
          </p:nvPicPr>
          <p:blipFill>
            <a:blip r:embed="rId4">
              <a:grayscl/>
            </a:blip>
            <a:stretch>
              <a:fillRect/>
            </a:stretch>
          </p:blipFill>
          <p:spPr>
            <a:xfrm>
              <a:off x="10473974" y="2768233"/>
              <a:ext cx="911567" cy="1543824"/>
            </a:xfrm>
            <a:prstGeom prst="rect">
              <a:avLst/>
            </a:prstGeom>
            <a:grpFill/>
            <a:ln>
              <a:noFill/>
            </a:ln>
          </p:spPr>
        </p:pic>
      </p:grpSp>
      <p:grpSp>
        <p:nvGrpSpPr>
          <p:cNvPr id="101" name="Groupe 100"/>
          <p:cNvGrpSpPr/>
          <p:nvPr/>
        </p:nvGrpSpPr>
        <p:grpSpPr>
          <a:xfrm>
            <a:off x="3630979" y="4924836"/>
            <a:ext cx="3263709" cy="1155237"/>
            <a:chOff x="3403247" y="4968406"/>
            <a:chExt cx="3263709" cy="1155237"/>
          </a:xfrm>
        </p:grpSpPr>
        <p:sp>
          <p:nvSpPr>
            <p:cNvPr id="102" name="Ellipse 101"/>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3" name="Ellipse 102"/>
            <p:cNvSpPr/>
            <p:nvPr/>
          </p:nvSpPr>
          <p:spPr>
            <a:xfrm>
              <a:off x="4826541" y="5583643"/>
              <a:ext cx="1730920" cy="540000"/>
            </a:xfrm>
            <a:prstGeom prst="ellipse">
              <a:avLst/>
            </a:prstGeom>
            <a:ln w="38100">
              <a:solidFill>
                <a:schemeClr val="accent6">
                  <a:lumMod val="50000"/>
                </a:schemeClr>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4" name="Ellipse 103"/>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0" name="Groupe 109"/>
          <p:cNvGrpSpPr/>
          <p:nvPr/>
        </p:nvGrpSpPr>
        <p:grpSpPr>
          <a:xfrm>
            <a:off x="7732399" y="4951146"/>
            <a:ext cx="3646141" cy="1128251"/>
            <a:chOff x="7393936" y="5163806"/>
            <a:chExt cx="3646141" cy="1128251"/>
          </a:xfrm>
          <a:solidFill>
            <a:srgbClr val="A5A5A5">
              <a:alpha val="80000"/>
            </a:srgbClr>
          </a:solidFill>
        </p:grpSpPr>
        <p:sp>
          <p:nvSpPr>
            <p:cNvPr id="111" name="Ellipse 110"/>
            <p:cNvSpPr/>
            <p:nvPr/>
          </p:nvSpPr>
          <p:spPr>
            <a:xfrm>
              <a:off x="7393936" y="5414395"/>
              <a:ext cx="11414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20" name="Ellipse 119"/>
            <p:cNvSpPr/>
            <p:nvPr/>
          </p:nvSpPr>
          <p:spPr>
            <a:xfrm>
              <a:off x="8327723" y="5752057"/>
              <a:ext cx="1890625" cy="540000"/>
            </a:xfrm>
            <a:prstGeom prst="ellipse">
              <a:avLst/>
            </a:prstGeom>
            <a:grpFill/>
            <a:ln w="38100">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21" name="Ellipse 120"/>
            <p:cNvSpPr/>
            <p:nvPr/>
          </p:nvSpPr>
          <p:spPr>
            <a:xfrm>
              <a:off x="8651150" y="5163806"/>
              <a:ext cx="11970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122" name="Ellipse 121"/>
            <p:cNvSpPr/>
            <p:nvPr/>
          </p:nvSpPr>
          <p:spPr>
            <a:xfrm>
              <a:off x="9893869" y="5313643"/>
              <a:ext cx="114620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grpSp>
      <p:sp>
        <p:nvSpPr>
          <p:cNvPr id="123" name="Rectangle 12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4" name="Groupe 123"/>
          <p:cNvGrpSpPr/>
          <p:nvPr/>
        </p:nvGrpSpPr>
        <p:grpSpPr>
          <a:xfrm>
            <a:off x="4709129" y="3636019"/>
            <a:ext cx="1170959" cy="540000"/>
            <a:chOff x="4692559" y="4525455"/>
            <a:chExt cx="1170959" cy="540000"/>
          </a:xfrm>
        </p:grpSpPr>
        <p:sp>
          <p:nvSpPr>
            <p:cNvPr id="125" name="Rectangle 124"/>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6" name="Flèche droite 125"/>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3501639" y="2590407"/>
            <a:ext cx="3623404" cy="1863944"/>
            <a:chOff x="3487103" y="3131593"/>
            <a:chExt cx="3623404" cy="1863944"/>
          </a:xfrm>
        </p:grpSpPr>
        <p:grpSp>
          <p:nvGrpSpPr>
            <p:cNvPr id="128" name="Groupe 127"/>
            <p:cNvGrpSpPr/>
            <p:nvPr/>
          </p:nvGrpSpPr>
          <p:grpSpPr>
            <a:xfrm>
              <a:off x="3487103" y="3131593"/>
              <a:ext cx="3623404" cy="1863944"/>
              <a:chOff x="3487103" y="3131593"/>
              <a:chExt cx="3623404" cy="1863944"/>
            </a:xfrm>
          </p:grpSpPr>
          <p:grpSp>
            <p:nvGrpSpPr>
              <p:cNvPr id="135" name="Groupe 134"/>
              <p:cNvGrpSpPr/>
              <p:nvPr/>
            </p:nvGrpSpPr>
            <p:grpSpPr>
              <a:xfrm>
                <a:off x="5549913" y="3131593"/>
                <a:ext cx="1560594" cy="1863944"/>
                <a:chOff x="5549913" y="3131593"/>
                <a:chExt cx="1560594" cy="1863944"/>
              </a:xfrm>
            </p:grpSpPr>
            <p:sp>
              <p:nvSpPr>
                <p:cNvPr id="140" name="Rectangle à coins arrondis 139"/>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41" name="Groupe 140"/>
                <p:cNvGrpSpPr/>
                <p:nvPr/>
              </p:nvGrpSpPr>
              <p:grpSpPr>
                <a:xfrm>
                  <a:off x="5549913" y="3240313"/>
                  <a:ext cx="1455543" cy="1023210"/>
                  <a:chOff x="5549913" y="3240313"/>
                  <a:chExt cx="1455543" cy="1023210"/>
                </a:xfrm>
              </p:grpSpPr>
              <p:sp>
                <p:nvSpPr>
                  <p:cNvPr id="142" name="Rectangle à coins arrondis 141"/>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3" name="Groupe 142"/>
                  <p:cNvGrpSpPr/>
                  <p:nvPr/>
                </p:nvGrpSpPr>
                <p:grpSpPr>
                  <a:xfrm>
                    <a:off x="6177456" y="3241149"/>
                    <a:ext cx="828000" cy="1022374"/>
                    <a:chOff x="6177456" y="3241149"/>
                    <a:chExt cx="828000" cy="1022374"/>
                  </a:xfrm>
                </p:grpSpPr>
                <p:sp>
                  <p:nvSpPr>
                    <p:cNvPr id="145" name="Rectangle à coins arrondis 144"/>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6" name="Rectangle à coins arrondis 145"/>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7" name="Rectangle 146"/>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8" name="Rectangle 147"/>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4" name="Flèche droite 143"/>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6" name="Rectangle à coins arrondis 135"/>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7" name="Groupe 136"/>
              <p:cNvGrpSpPr/>
              <p:nvPr/>
            </p:nvGrpSpPr>
            <p:grpSpPr>
              <a:xfrm>
                <a:off x="3960018" y="3434118"/>
                <a:ext cx="1123950" cy="468625"/>
                <a:chOff x="3960018" y="3434118"/>
                <a:chExt cx="1123950" cy="468625"/>
              </a:xfrm>
            </p:grpSpPr>
            <p:sp>
              <p:nvSpPr>
                <p:cNvPr id="138" name="Rectangle à coins arrondis 137"/>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9" name="Rectangle à coins arrondis 138"/>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9" name="Groupe 128"/>
            <p:cNvGrpSpPr/>
            <p:nvPr/>
          </p:nvGrpSpPr>
          <p:grpSpPr>
            <a:xfrm>
              <a:off x="6202229" y="4122492"/>
              <a:ext cx="830354" cy="816475"/>
              <a:chOff x="6202229" y="4122492"/>
              <a:chExt cx="830354" cy="816475"/>
            </a:xfrm>
          </p:grpSpPr>
          <p:sp>
            <p:nvSpPr>
              <p:cNvPr id="130" name="Rectangle 129"/>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31" name="Groupe 130"/>
              <p:cNvGrpSpPr/>
              <p:nvPr/>
            </p:nvGrpSpPr>
            <p:grpSpPr>
              <a:xfrm>
                <a:off x="6202229" y="4398967"/>
                <a:ext cx="830354" cy="540000"/>
                <a:chOff x="6202229" y="4414207"/>
                <a:chExt cx="830354" cy="540000"/>
              </a:xfrm>
            </p:grpSpPr>
            <p:pic>
              <p:nvPicPr>
                <p:cNvPr id="132" name="Image 131"/>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3" name="Rectangle 132"/>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4" name="Rectangle 133"/>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9" name="Groupe 148"/>
          <p:cNvGrpSpPr/>
          <p:nvPr/>
        </p:nvGrpSpPr>
        <p:grpSpPr>
          <a:xfrm>
            <a:off x="9956920" y="6308556"/>
            <a:ext cx="1896149" cy="360000"/>
            <a:chOff x="1398105" y="6348530"/>
            <a:chExt cx="1896149" cy="360000"/>
          </a:xfrm>
        </p:grpSpPr>
        <p:sp>
          <p:nvSpPr>
            <p:cNvPr id="150" name="Rectangle 149"/>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1" name="Image 1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52" name="Rectangle 151"/>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11872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a:t>
            </a:r>
            <a:r>
              <a:rPr lang="fr-FR" dirty="0"/>
              <a:t>. </a:t>
            </a:r>
            <a:r>
              <a:rPr lang="fr-FR" dirty="0" smtClean="0"/>
              <a:t>Créer un </a:t>
            </a:r>
            <a:r>
              <a:rPr lang="fr-FR" b="1" dirty="0" smtClean="0"/>
              <a:t>jeu de données </a:t>
            </a:r>
            <a:r>
              <a:rPr lang="fr-FR" dirty="0" smtClean="0"/>
              <a:t>d’entrainement</a:t>
            </a:r>
            <a:endParaRPr lang="fr-FR" dirty="0"/>
          </a:p>
        </p:txBody>
      </p:sp>
    </p:spTree>
    <p:extLst>
      <p:ext uri="{BB962C8B-B14F-4D97-AF65-F5344CB8AC3E}">
        <p14:creationId xmlns:p14="http://schemas.microsoft.com/office/powerpoint/2010/main" val="94540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3 </a:t>
            </a:r>
            <a:r>
              <a:rPr lang="fr-FR" dirty="0" smtClean="0"/>
              <a:t>: Collecter des questions représentatives</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 name="Groupe 1"/>
          <p:cNvGrpSpPr/>
          <p:nvPr/>
        </p:nvGrpSpPr>
        <p:grpSpPr>
          <a:xfrm>
            <a:off x="2850751" y="5037688"/>
            <a:ext cx="3600000" cy="989418"/>
            <a:chOff x="7912942" y="5546736"/>
            <a:chExt cx="3600000" cy="989418"/>
          </a:xfrm>
        </p:grpSpPr>
        <p:grpSp>
          <p:nvGrpSpPr>
            <p:cNvPr id="18" name="Groupe 17"/>
            <p:cNvGrpSpPr/>
            <p:nvPr/>
          </p:nvGrpSpPr>
          <p:grpSpPr>
            <a:xfrm>
              <a:off x="8294637" y="5816154"/>
              <a:ext cx="2978015" cy="720000"/>
              <a:chOff x="3813267" y="6455019"/>
              <a:chExt cx="2978015" cy="720000"/>
            </a:xfrm>
          </p:grpSpPr>
          <p:pic>
            <p:nvPicPr>
              <p:cNvPr id="15" name="Image 14"/>
              <p:cNvPicPr>
                <a:picLocks noChangeAspect="1"/>
              </p:cNvPicPr>
              <p:nvPr/>
            </p:nvPicPr>
            <p:blipFill rotWithShape="1">
              <a:blip r:embed="rId4">
                <a:clrChange>
                  <a:clrFrom>
                    <a:srgbClr val="FFFFFF"/>
                  </a:clrFrom>
                  <a:clrTo>
                    <a:srgbClr val="FFFFFF">
                      <a:alpha val="0"/>
                    </a:srgbClr>
                  </a:clrTo>
                </a:clrChange>
              </a:blip>
              <a:srcRect l="8710" t="22507" r="9131" b="22510"/>
              <a:stretch/>
            </p:blipFill>
            <p:spPr>
              <a:xfrm>
                <a:off x="4544866" y="6635019"/>
                <a:ext cx="537933" cy="360000"/>
              </a:xfrm>
              <a:prstGeom prst="rect">
                <a:avLst/>
              </a:prstGeom>
            </p:spPr>
          </p:pic>
          <p:pic>
            <p:nvPicPr>
              <p:cNvPr id="8194" name="Picture 2" descr="chat, modèle d'icône de message couleur noire modifiable. chat, symbole  d'icône de message illustration vectorielle plane pour la conception  graphique et web. 6692321 Art vectoriel chez Vecteezy"/>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1730" t="20615" r="21980" b="20353"/>
              <a:stretch/>
            </p:blipFill>
            <p:spPr bwMode="auto">
              <a:xfrm>
                <a:off x="3813267" y="6545019"/>
                <a:ext cx="51491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rotWithShape="1">
              <a:blip r:embed="rId6">
                <a:clrChange>
                  <a:clrFrom>
                    <a:srgbClr val="FFFFFF"/>
                  </a:clrFrom>
                  <a:clrTo>
                    <a:srgbClr val="FFFFFF">
                      <a:alpha val="0"/>
                    </a:srgbClr>
                  </a:clrTo>
                </a:clrChange>
              </a:blip>
              <a:srcRect l="22274" t="11175" r="22725" b="17753"/>
              <a:stretch/>
            </p:blipFill>
            <p:spPr>
              <a:xfrm>
                <a:off x="6273893" y="6455019"/>
                <a:ext cx="517389" cy="720000"/>
              </a:xfrm>
              <a:prstGeom prst="rect">
                <a:avLst/>
              </a:prstGeom>
            </p:spPr>
          </p:pic>
          <p:pic>
            <p:nvPicPr>
              <p:cNvPr id="17" name="Image 16"/>
              <p:cNvPicPr>
                <a:picLocks noChangeAspect="1"/>
              </p:cNvPicPr>
              <p:nvPr/>
            </p:nvPicPr>
            <p:blipFill rotWithShape="1">
              <a:blip r:embed="rId7">
                <a:clrChange>
                  <a:clrFrom>
                    <a:srgbClr val="FFFFFF"/>
                  </a:clrFrom>
                  <a:clrTo>
                    <a:srgbClr val="FFFFFF">
                      <a:alpha val="0"/>
                    </a:srgbClr>
                  </a:clrTo>
                </a:clrChange>
              </a:blip>
              <a:srcRect l="17108" t="25860" r="17025" b="33522"/>
              <a:stretch/>
            </p:blipFill>
            <p:spPr>
              <a:xfrm>
                <a:off x="5320071" y="6545019"/>
                <a:ext cx="810820" cy="540000"/>
              </a:xfrm>
              <a:prstGeom prst="rect">
                <a:avLst/>
              </a:prstGeom>
            </p:spPr>
          </p:pic>
        </p:grpSp>
        <p:sp>
          <p:nvSpPr>
            <p:cNvPr id="19" name="Accolade ouvrante 18"/>
            <p:cNvSpPr/>
            <p:nvPr/>
          </p:nvSpPr>
          <p:spPr>
            <a:xfrm rot="16200000">
              <a:off x="9517691" y="3941987"/>
              <a:ext cx="390502" cy="3600000"/>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pic>
        <p:nvPicPr>
          <p:cNvPr id="22" name="Image 21"/>
          <p:cNvPicPr>
            <a:picLocks noChangeAspect="1"/>
          </p:cNvPicPr>
          <p:nvPr/>
        </p:nvPicPr>
        <p:blipFill rotWithShape="1">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15</a:t>
            </a:fld>
            <a:endParaRPr lang="fr-FR"/>
          </a:p>
        </p:txBody>
      </p:sp>
    </p:spTree>
    <p:extLst>
      <p:ext uri="{BB962C8B-B14F-4D97-AF65-F5344CB8AC3E}">
        <p14:creationId xmlns:p14="http://schemas.microsoft.com/office/powerpoint/2010/main" val="2389166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16</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t>
            </a:r>
            <a:endParaRPr lang="fr-FR" sz="2000"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4"/>
          <a:stretch>
            <a:fillRect/>
          </a:stretch>
        </p:blipFill>
        <p:spPr>
          <a:xfrm>
            <a:off x="7979025" y="2435756"/>
            <a:ext cx="2954776" cy="1846365"/>
          </a:xfrm>
          <a:prstGeom prst="rect">
            <a:avLst/>
          </a:prstGeom>
        </p:spPr>
      </p:pic>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Tree>
    <p:extLst>
      <p:ext uri="{BB962C8B-B14F-4D97-AF65-F5344CB8AC3E}">
        <p14:creationId xmlns:p14="http://schemas.microsoft.com/office/powerpoint/2010/main" val="238576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850751" y="1558938"/>
            <a:ext cx="3600000" cy="3600000"/>
          </a:xfrm>
          <a:prstGeom prst="rect">
            <a:avLst/>
          </a:prstGeom>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17</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t>
            </a:r>
            <a:endParaRPr lang="fr-FR" sz="2000"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6"/>
          <a:stretch>
            <a:fillRect/>
          </a:stretch>
        </p:blipFill>
        <p:spPr>
          <a:xfrm>
            <a:off x="7979025" y="2435756"/>
            <a:ext cx="2954776" cy="1846365"/>
          </a:xfrm>
          <a:prstGeom prst="rect">
            <a:avLst/>
          </a:prstGeom>
        </p:spPr>
      </p:pic>
      <p:grpSp>
        <p:nvGrpSpPr>
          <p:cNvPr id="13" name="Groupe 12"/>
          <p:cNvGrpSpPr/>
          <p:nvPr/>
        </p:nvGrpSpPr>
        <p:grpSpPr>
          <a:xfrm>
            <a:off x="3007025" y="1800143"/>
            <a:ext cx="3306307" cy="3047665"/>
            <a:chOff x="2907619" y="2635701"/>
            <a:chExt cx="3306307" cy="3047665"/>
          </a:xfrm>
        </p:grpSpPr>
        <p:sp>
          <p:nvSpPr>
            <p:cNvPr id="14" name="Rectangle 13"/>
            <p:cNvSpPr/>
            <p:nvPr/>
          </p:nvSpPr>
          <p:spPr>
            <a:xfrm>
              <a:off x="2907619" y="2635701"/>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 réparer les feux de croisements ?</a:t>
              </a:r>
              <a:endParaRPr lang="fr-FR" sz="16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3513688" y="3744089"/>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Je vous appelle pour</a:t>
              </a:r>
            </a:p>
            <a:p>
              <a:pPr algn="ctr"/>
              <a:r>
                <a:rPr lang="fr-FR" sz="1600" i="1" dirty="0" smtClean="0">
                  <a:solidFill>
                    <a:schemeClr val="bg1"/>
                  </a:solidFill>
                  <a:latin typeface="Segoe UI" panose="020B0502040204020203" pitchFamily="34" charset="0"/>
                  <a:cs typeface="Segoe UI" panose="020B0502040204020203" pitchFamily="34" charset="0"/>
                </a:rPr>
                <a:t>annuler mon RDV de demain</a:t>
              </a:r>
              <a:endParaRPr lang="fr-FR" sz="16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2907619" y="4934005"/>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Puis-je avoir un devis pour la changer une portière de C3 ?</a:t>
              </a:r>
              <a:endParaRPr lang="fr-FR" sz="1600" i="1" dirty="0">
                <a:solidFill>
                  <a:schemeClr val="bg1"/>
                </a:solidFill>
                <a:latin typeface="Segoe UI" panose="020B0502040204020203" pitchFamily="34" charset="0"/>
                <a:cs typeface="Segoe UI" panose="020B0502040204020203" pitchFamily="34" charset="0"/>
              </a:endParaRPr>
            </a:p>
          </p:txBody>
        </p:sp>
      </p:grpSp>
      <p:grpSp>
        <p:nvGrpSpPr>
          <p:cNvPr id="32" name="Groupe 31"/>
          <p:cNvGrpSpPr/>
          <p:nvPr/>
        </p:nvGrpSpPr>
        <p:grpSpPr>
          <a:xfrm>
            <a:off x="3713889" y="2129991"/>
            <a:ext cx="7182524" cy="2860843"/>
            <a:chOff x="3713889" y="2129991"/>
            <a:chExt cx="7182524" cy="2860843"/>
          </a:xfrm>
        </p:grpSpPr>
        <p:sp>
          <p:nvSpPr>
            <p:cNvPr id="18" name="Rectangle à coins arrondis 17"/>
            <p:cNvSpPr/>
            <p:nvPr/>
          </p:nvSpPr>
          <p:spPr>
            <a:xfrm>
              <a:off x="3713889" y="4225770"/>
              <a:ext cx="1269961"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à coins arrondis 18"/>
            <p:cNvSpPr/>
            <p:nvPr/>
          </p:nvSpPr>
          <p:spPr>
            <a:xfrm>
              <a:off x="4621423" y="477483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29" name="Rectangle à coins arrondis 28"/>
            <p:cNvSpPr/>
            <p:nvPr/>
          </p:nvSpPr>
          <p:spPr>
            <a:xfrm>
              <a:off x="945641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9" name="Groupe 8"/>
          <p:cNvGrpSpPr/>
          <p:nvPr/>
        </p:nvGrpSpPr>
        <p:grpSpPr>
          <a:xfrm>
            <a:off x="4605610" y="1946575"/>
            <a:ext cx="4634217" cy="2598552"/>
            <a:chOff x="4605610" y="1946575"/>
            <a:chExt cx="4634217" cy="2598552"/>
          </a:xfrm>
        </p:grpSpPr>
        <p:sp>
          <p:nvSpPr>
            <p:cNvPr id="28" name="Rectangle à coins arrondis 27"/>
            <p:cNvSpPr/>
            <p:nvPr/>
          </p:nvSpPr>
          <p:spPr>
            <a:xfrm>
              <a:off x="7799827" y="432912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4605610" y="1946575"/>
              <a:ext cx="697596"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4621423" y="246368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3503409" y="2129991"/>
            <a:ext cx="5741854" cy="1676178"/>
            <a:chOff x="3503409" y="2129991"/>
            <a:chExt cx="5741854" cy="1676178"/>
          </a:xfrm>
        </p:grpSpPr>
        <p:sp>
          <p:nvSpPr>
            <p:cNvPr id="21" name="Rectangle à coins arrondis 20"/>
            <p:cNvSpPr/>
            <p:nvPr/>
          </p:nvSpPr>
          <p:spPr>
            <a:xfrm>
              <a:off x="3643759" y="3289541"/>
              <a:ext cx="1650020"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3503409" y="35901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30" name="Rectangle à coins arrondis 29"/>
            <p:cNvSpPr/>
            <p:nvPr/>
          </p:nvSpPr>
          <p:spPr>
            <a:xfrm>
              <a:off x="780526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7056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18</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grpSp>
        <p:nvGrpSpPr>
          <p:cNvPr id="8" name="Groupe 7"/>
          <p:cNvGrpSpPr/>
          <p:nvPr/>
        </p:nvGrpSpPr>
        <p:grpSpPr>
          <a:xfrm>
            <a:off x="2850750" y="5224462"/>
            <a:ext cx="5331715" cy="1079500"/>
            <a:chOff x="2825634" y="5146676"/>
            <a:chExt cx="5218592" cy="1079500"/>
          </a:xfrm>
        </p:grpSpPr>
        <p:grpSp>
          <p:nvGrpSpPr>
            <p:cNvPr id="5" name="Groupe 4"/>
            <p:cNvGrpSpPr/>
            <p:nvPr/>
          </p:nvGrpSpPr>
          <p:grpSpPr>
            <a:xfrm>
              <a:off x="2864382" y="5181274"/>
              <a:ext cx="5179844" cy="999105"/>
              <a:chOff x="2864382" y="5181274"/>
              <a:chExt cx="5179844" cy="999105"/>
            </a:xfrm>
          </p:grpSpPr>
          <p:sp>
            <p:nvSpPr>
              <p:cNvPr id="35" name="Rectangle 34"/>
              <p:cNvSpPr/>
              <p:nvPr/>
            </p:nvSpPr>
            <p:spPr>
              <a:xfrm>
                <a:off x="3931589" y="5181274"/>
                <a:ext cx="4112637"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Avoir des intentions </a:t>
                </a:r>
                <a:r>
                  <a:rPr lang="fr-FR" sz="2000" b="1" u="sng" dirty="0" smtClean="0">
                    <a:solidFill>
                      <a:srgbClr val="C00000"/>
                    </a:solidFill>
                    <a:latin typeface="Segoe UI" panose="020B0502040204020203" pitchFamily="34" charset="0"/>
                    <a:cs typeface="Segoe UI" panose="020B0502040204020203" pitchFamily="34" charset="0"/>
                  </a:rPr>
                  <a:t>génériques</a:t>
                </a:r>
                <a:r>
                  <a:rPr lang="fr-FR" sz="2000" b="1" dirty="0" smtClean="0">
                    <a:solidFill>
                      <a:srgbClr val="C00000"/>
                    </a:solidFill>
                    <a:latin typeface="Segoe UI" panose="020B0502040204020203" pitchFamily="34" charset="0"/>
                    <a:cs typeface="Segoe UI" panose="020B0502040204020203" pitchFamily="34" charset="0"/>
                  </a:rPr>
                  <a:t> !</a:t>
                </a:r>
              </a:p>
            </p:txBody>
          </p:sp>
          <p:pic>
            <p:nvPicPr>
              <p:cNvPr id="2" name="Image 1"/>
              <p:cNvPicPr>
                <a:picLocks noChangeAspect="1"/>
              </p:cNvPicPr>
              <p:nvPr/>
            </p:nvPicPr>
            <p:blipFill>
              <a:blip r:embed="rId4"/>
              <a:stretch>
                <a:fillRect/>
              </a:stretch>
            </p:blipFill>
            <p:spPr>
              <a:xfrm>
                <a:off x="2864382" y="5181275"/>
                <a:ext cx="999104" cy="999104"/>
              </a:xfrm>
              <a:prstGeom prst="rect">
                <a:avLst/>
              </a:prstGeom>
            </p:spPr>
          </p:pic>
        </p:grpSp>
        <p:sp>
          <p:nvSpPr>
            <p:cNvPr id="6" name="Rectangle 5"/>
            <p:cNvSpPr/>
            <p:nvPr/>
          </p:nvSpPr>
          <p:spPr>
            <a:xfrm>
              <a:off x="2825634" y="5146676"/>
              <a:ext cx="5218592" cy="1079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5"/>
          <a:stretch>
            <a:fillRect/>
          </a:stretch>
        </p:blipFill>
        <p:spPr>
          <a:xfrm>
            <a:off x="7979025" y="2435756"/>
            <a:ext cx="2954776" cy="1846365"/>
          </a:xfrm>
          <a:prstGeom prst="rect">
            <a:avLst/>
          </a:prstGeom>
        </p:spPr>
      </p:pic>
      <p:pic>
        <p:nvPicPr>
          <p:cNvPr id="37" name="Imag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39" name="Rectangle à coins arrondis 38"/>
          <p:cNvSpPr/>
          <p:nvPr/>
        </p:nvSpPr>
        <p:spPr>
          <a:xfrm>
            <a:off x="7160272" y="161369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prendre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1" name="Rectangle à coins arrondis 40"/>
          <p:cNvSpPr/>
          <p:nvPr/>
        </p:nvSpPr>
        <p:spPr>
          <a:xfrm>
            <a:off x="8646114" y="16097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2" name="Rectangle à coins arrondis 41"/>
          <p:cNvSpPr/>
          <p:nvPr/>
        </p:nvSpPr>
        <p:spPr>
          <a:xfrm>
            <a:off x="8646114"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déplacer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3" name="Rectangle à coins arrondis 42"/>
          <p:cNvSpPr/>
          <p:nvPr/>
        </p:nvSpPr>
        <p:spPr>
          <a:xfrm>
            <a:off x="8646114" y="211367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avancer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4" name="Rectangle à coins arrondis 43"/>
          <p:cNvSpPr/>
          <p:nvPr/>
        </p:nvSpPr>
        <p:spPr>
          <a:xfrm>
            <a:off x="7160272" y="186035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5" name="Rectangle à coins arrondis 44"/>
          <p:cNvSpPr/>
          <p:nvPr/>
        </p:nvSpPr>
        <p:spPr>
          <a:xfrm>
            <a:off x="7160272" y="210702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fixer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0" name="Rectangle à coins arrondis 49"/>
          <p:cNvSpPr/>
          <p:nvPr/>
        </p:nvSpPr>
        <p:spPr>
          <a:xfrm>
            <a:off x="10131956"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54" name="Rectangle à coins arrondis 53"/>
          <p:cNvSpPr/>
          <p:nvPr/>
        </p:nvSpPr>
        <p:spPr>
          <a:xfrm rot="20165734">
            <a:off x="7160271"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planifier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
        <p:nvSpPr>
          <p:cNvPr id="55" name="Rectangle à coins arrondis 54"/>
          <p:cNvSpPr/>
          <p:nvPr/>
        </p:nvSpPr>
        <p:spPr>
          <a:xfrm rot="20165734">
            <a:off x="8607788"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modifier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23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P spid="50" grpId="0" animBg="1"/>
      <p:bldP spid="54" grpId="0" animBg="1"/>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19</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4"/>
          <a:stretch>
            <a:fillRect/>
          </a:stretch>
        </p:blipFill>
        <p:spPr>
          <a:xfrm>
            <a:off x="7979025" y="2435756"/>
            <a:ext cx="2954776" cy="1846365"/>
          </a:xfrm>
          <a:prstGeom prst="rect">
            <a:avLst/>
          </a:prstGeom>
        </p:spPr>
      </p:pic>
      <p:pic>
        <p:nvPicPr>
          <p:cNvPr id="37" name="Imag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0" name="Rectangle à coins arrondis 49"/>
          <p:cNvSpPr/>
          <p:nvPr/>
        </p:nvSpPr>
        <p:spPr>
          <a:xfrm>
            <a:off x="9566348" y="185159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25" name="Rectangle à coins arrondis 24"/>
          <p:cNvSpPr/>
          <p:nvPr/>
        </p:nvSpPr>
        <p:spPr>
          <a:xfrm>
            <a:off x="7814141" y="18610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7814141" y="20977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7814141" y="161882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3007025" y="1800143"/>
            <a:ext cx="2856512" cy="914425"/>
            <a:chOff x="3007025" y="1800143"/>
            <a:chExt cx="2856512" cy="914425"/>
          </a:xfrm>
        </p:grpSpPr>
        <p:sp>
          <p:nvSpPr>
            <p:cNvPr id="32" name="Rectangle 31"/>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38" name="Rectangle à coins arrondis 37"/>
            <p:cNvSpPr/>
            <p:nvPr/>
          </p:nvSpPr>
          <p:spPr>
            <a:xfrm>
              <a:off x="4423537" y="249856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3482477" y="2908531"/>
            <a:ext cx="2830855" cy="904927"/>
            <a:chOff x="3482477" y="2908531"/>
            <a:chExt cx="2830855" cy="904927"/>
          </a:xfrm>
        </p:grpSpPr>
        <p:sp>
          <p:nvSpPr>
            <p:cNvPr id="29" name="Rectangle 28"/>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la Twingo est toujours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à l’achat ?</a:t>
              </a:r>
              <a:endParaRPr lang="fr-FR" sz="1600" dirty="0">
                <a:solidFill>
                  <a:schemeClr val="bg1"/>
                </a:solidFill>
                <a:latin typeface="Segoe UI" panose="020B0502040204020203" pitchFamily="34" charset="0"/>
                <a:cs typeface="Segoe UI" panose="020B0502040204020203" pitchFamily="34" charset="0"/>
              </a:endParaRPr>
            </a:p>
          </p:txBody>
        </p:sp>
        <p:sp>
          <p:nvSpPr>
            <p:cNvPr id="40" name="Rectangle à coins arrondis 39"/>
            <p:cNvSpPr/>
            <p:nvPr/>
          </p:nvSpPr>
          <p:spPr>
            <a:xfrm>
              <a:off x="3482477" y="359745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strike="sngStrike" dirty="0" smtClean="0">
                  <a:solidFill>
                    <a:srgbClr val="C00000"/>
                  </a:solidFill>
                  <a:latin typeface="Segoe UI" panose="020B0502040204020203" pitchFamily="34" charset="0"/>
                  <a:cs typeface="Segoe UI" panose="020B0502040204020203" pitchFamily="34" charset="0"/>
                </a:rPr>
                <a:t>planifier RDV</a:t>
              </a:r>
              <a:endParaRPr lang="fr-FR" sz="1200" b="1" strike="sngStrike" dirty="0">
                <a:solidFill>
                  <a:srgbClr val="C00000"/>
                </a:solidFill>
                <a:latin typeface="Segoe UI" panose="020B0502040204020203" pitchFamily="34" charset="0"/>
                <a:cs typeface="Segoe UI" panose="020B0502040204020203" pitchFamily="34" charset="0"/>
              </a:endParaRPr>
            </a:p>
          </p:txBody>
        </p:sp>
        <p:sp>
          <p:nvSpPr>
            <p:cNvPr id="47" name="Rectangle 46"/>
            <p:cNvSpPr/>
            <p:nvPr/>
          </p:nvSpPr>
          <p:spPr>
            <a:xfrm>
              <a:off x="4939657" y="3597458"/>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grpSp>
        <p:nvGrpSpPr>
          <p:cNvPr id="12" name="Groupe 11"/>
          <p:cNvGrpSpPr/>
          <p:nvPr/>
        </p:nvGrpSpPr>
        <p:grpSpPr>
          <a:xfrm>
            <a:off x="3007025" y="4098447"/>
            <a:ext cx="3306632" cy="880260"/>
            <a:chOff x="3007025" y="4098447"/>
            <a:chExt cx="3306632" cy="880260"/>
          </a:xfrm>
        </p:grpSpPr>
        <p:sp>
          <p:nvSpPr>
            <p:cNvPr id="31" name="Rectangle 30"/>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mon devis est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en ligne ?</a:t>
              </a:r>
              <a:endParaRPr lang="fr-FR" sz="1600" i="1" dirty="0">
                <a:solidFill>
                  <a:schemeClr val="bg1"/>
                </a:solidFill>
                <a:latin typeface="Segoe UI" panose="020B0502040204020203" pitchFamily="34" charset="0"/>
                <a:cs typeface="Segoe UI" panose="020B0502040204020203" pitchFamily="34" charset="0"/>
              </a:endParaRPr>
            </a:p>
          </p:txBody>
        </p:sp>
        <p:sp>
          <p:nvSpPr>
            <p:cNvPr id="46" name="Rectangle à coins arrondis 45"/>
            <p:cNvSpPr/>
            <p:nvPr/>
          </p:nvSpPr>
          <p:spPr>
            <a:xfrm>
              <a:off x="4534056" y="476270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strike="sngStrike" dirty="0" smtClean="0">
                  <a:solidFill>
                    <a:srgbClr val="C00000"/>
                  </a:solidFill>
                  <a:latin typeface="Segoe UI" panose="020B0502040204020203" pitchFamily="34" charset="0"/>
                  <a:cs typeface="Segoe UI" panose="020B0502040204020203" pitchFamily="34" charset="0"/>
                </a:rPr>
                <a:t>planifier RDV</a:t>
              </a:r>
              <a:endParaRPr lang="fr-FR" sz="1200" b="1" strike="sngStrike" dirty="0">
                <a:solidFill>
                  <a:srgbClr val="C00000"/>
                </a:solidFill>
                <a:latin typeface="Segoe UI" panose="020B0502040204020203" pitchFamily="34" charset="0"/>
                <a:cs typeface="Segoe UI" panose="020B0502040204020203" pitchFamily="34" charset="0"/>
              </a:endParaRPr>
            </a:p>
          </p:txBody>
        </p:sp>
        <p:sp>
          <p:nvSpPr>
            <p:cNvPr id="48" name="Rectangle 47"/>
            <p:cNvSpPr/>
            <p:nvPr/>
          </p:nvSpPr>
          <p:spPr>
            <a:xfrm>
              <a:off x="5999258" y="4760982"/>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sp>
        <p:nvSpPr>
          <p:cNvPr id="49" name="Rectangle à coins arrondis 48"/>
          <p:cNvSpPr/>
          <p:nvPr/>
        </p:nvSpPr>
        <p:spPr>
          <a:xfrm rot="20660156">
            <a:off x="3492401" y="3638231"/>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acheter véhicule</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
        <p:nvSpPr>
          <p:cNvPr id="51" name="Rectangle à coins arrondis 50"/>
          <p:cNvSpPr/>
          <p:nvPr/>
        </p:nvSpPr>
        <p:spPr>
          <a:xfrm rot="20660156">
            <a:off x="4389550" y="4707350"/>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accéder document</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59" name="Groupe 58"/>
          <p:cNvGrpSpPr/>
          <p:nvPr/>
        </p:nvGrpSpPr>
        <p:grpSpPr>
          <a:xfrm>
            <a:off x="2850750" y="5224462"/>
            <a:ext cx="5331715" cy="1079500"/>
            <a:chOff x="2825634" y="5146676"/>
            <a:chExt cx="5218592" cy="1079500"/>
          </a:xfrm>
        </p:grpSpPr>
        <p:grpSp>
          <p:nvGrpSpPr>
            <p:cNvPr id="60" name="Groupe 59"/>
            <p:cNvGrpSpPr/>
            <p:nvPr/>
          </p:nvGrpSpPr>
          <p:grpSpPr>
            <a:xfrm>
              <a:off x="2864382" y="5181274"/>
              <a:ext cx="5179844" cy="999105"/>
              <a:chOff x="2864382" y="5181274"/>
              <a:chExt cx="5179844" cy="999105"/>
            </a:xfrm>
          </p:grpSpPr>
          <p:sp>
            <p:nvSpPr>
              <p:cNvPr id="62" name="Rectangle 61"/>
              <p:cNvSpPr/>
              <p:nvPr/>
            </p:nvSpPr>
            <p:spPr>
              <a:xfrm>
                <a:off x="3931589" y="5181274"/>
                <a:ext cx="4112637"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C00000"/>
                    </a:solidFill>
                    <a:latin typeface="Segoe UI" panose="020B0502040204020203" pitchFamily="34" charset="0"/>
                    <a:cs typeface="Segoe UI" panose="020B0502040204020203" pitchFamily="34" charset="0"/>
                  </a:rPr>
                  <a:t>Attention aux </a:t>
                </a:r>
                <a:r>
                  <a:rPr lang="fr-FR" sz="2000" b="1" u="sng" dirty="0">
                    <a:solidFill>
                      <a:srgbClr val="C00000"/>
                    </a:solidFill>
                    <a:latin typeface="Segoe UI" panose="020B0502040204020203" pitchFamily="34" charset="0"/>
                    <a:cs typeface="Segoe UI" panose="020B0502040204020203" pitchFamily="34" charset="0"/>
                  </a:rPr>
                  <a:t>incohérences</a:t>
                </a:r>
                <a:r>
                  <a:rPr lang="fr-FR" sz="2000" b="1" dirty="0">
                    <a:solidFill>
                      <a:srgbClr val="C00000"/>
                    </a:solidFill>
                    <a:latin typeface="Segoe UI" panose="020B0502040204020203" pitchFamily="34" charset="0"/>
                    <a:cs typeface="Segoe UI" panose="020B0502040204020203" pitchFamily="34" charset="0"/>
                  </a:rPr>
                  <a:t> !</a:t>
                </a:r>
              </a:p>
            </p:txBody>
          </p:sp>
          <p:pic>
            <p:nvPicPr>
              <p:cNvPr id="63" name="Image 62"/>
              <p:cNvPicPr>
                <a:picLocks noChangeAspect="1"/>
              </p:cNvPicPr>
              <p:nvPr/>
            </p:nvPicPr>
            <p:blipFill>
              <a:blip r:embed="rId6"/>
              <a:stretch>
                <a:fillRect/>
              </a:stretch>
            </p:blipFill>
            <p:spPr>
              <a:xfrm>
                <a:off x="2864382" y="5181275"/>
                <a:ext cx="999104" cy="999104"/>
              </a:xfrm>
              <a:prstGeom prst="rect">
                <a:avLst/>
              </a:prstGeom>
            </p:spPr>
          </p:pic>
        </p:grpSp>
        <p:sp>
          <p:nvSpPr>
            <p:cNvPr id="61" name="Rectangle 60"/>
            <p:cNvSpPr/>
            <p:nvPr/>
          </p:nvSpPr>
          <p:spPr>
            <a:xfrm>
              <a:off x="2825634" y="5146676"/>
              <a:ext cx="5218592" cy="1079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89771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r>
              <a:rPr lang="fr-FR" sz="1400" b="1" dirty="0">
                <a:solidFill>
                  <a:srgbClr val="FFFFFF"/>
                </a:solidFill>
              </a:rPr>
              <a:t>Doctorant :</a:t>
            </a:r>
            <a:endParaRPr lang="fr-FR" sz="1400" dirty="0">
              <a:solidFill>
                <a:srgbClr val="FFFFFF"/>
              </a:solidFill>
            </a:endParaRPr>
          </a:p>
          <a:p>
            <a:r>
              <a:rPr lang="fr-FR" sz="1200" dirty="0">
                <a:solidFill>
                  <a:srgbClr val="FFFFFF"/>
                </a:solidFill>
              </a:rPr>
              <a:t>Erwan SCHILD (</a:t>
            </a:r>
            <a:r>
              <a:rPr lang="fr-FR" sz="1200" u="sng" dirty="0"/>
              <a:t>erwan.schild@e-i.com</a:t>
            </a:r>
            <a:r>
              <a:rPr lang="fr-FR" sz="1200" dirty="0">
                <a:solidFill>
                  <a:srgbClr val="FFFFFF"/>
                </a:solidFill>
              </a:rPr>
              <a:t>)</a:t>
            </a:r>
          </a:p>
          <a:p>
            <a:endParaRPr lang="fr-FR" sz="1200" dirty="0">
              <a:solidFill>
                <a:srgbClr val="FFFFFF"/>
              </a:solidFill>
            </a:endParaRPr>
          </a:p>
          <a:p>
            <a:r>
              <a:rPr lang="fr-FR" sz="1400" b="1" dirty="0">
                <a:solidFill>
                  <a:srgbClr val="FFFFFF"/>
                </a:solidFill>
              </a:rPr>
              <a:t>Laboratoire :</a:t>
            </a:r>
            <a:endParaRPr lang="fr-FR" sz="1400" dirty="0">
              <a:solidFill>
                <a:srgbClr val="FFFFFF"/>
              </a:solidFill>
            </a:endParaRPr>
          </a:p>
          <a:p>
            <a:r>
              <a:rPr lang="fr-FR" sz="1200" dirty="0">
                <a:solidFill>
                  <a:srgbClr val="FFFFFF"/>
                </a:solidFill>
              </a:rPr>
              <a:t>LORIA (</a:t>
            </a:r>
            <a:r>
              <a:rPr lang="fr-FR" sz="1200" i="1" dirty="0">
                <a:solidFill>
                  <a:srgbClr val="FFFFFF"/>
                </a:solidFill>
              </a:rPr>
              <a:t>Laboratoire Lorrain de Recherche en Informatique</a:t>
            </a:r>
            <a:r>
              <a:rPr lang="fr-FR" sz="1200" dirty="0">
                <a:solidFill>
                  <a:srgbClr val="FFFFFF"/>
                </a:solidFill>
              </a:rPr>
              <a:t>), Équipe SYNALP</a:t>
            </a:r>
          </a:p>
          <a:p>
            <a:endParaRPr lang="fr-FR" sz="1200" dirty="0">
              <a:solidFill>
                <a:srgbClr val="FFFFFF"/>
              </a:solidFill>
            </a:endParaRPr>
          </a:p>
          <a:p>
            <a:r>
              <a:rPr lang="fr-FR" sz="1400" b="1" dirty="0">
                <a:solidFill>
                  <a:srgbClr val="FFFFFF"/>
                </a:solidFill>
              </a:rPr>
              <a:t>Entreprise :</a:t>
            </a:r>
            <a:endParaRPr lang="fr-FR" sz="1400" dirty="0">
              <a:solidFill>
                <a:srgbClr val="FFFFFF"/>
              </a:solidFill>
            </a:endParaRPr>
          </a:p>
          <a:p>
            <a:r>
              <a:rPr lang="fr-FR" sz="1200" dirty="0">
                <a:solidFill>
                  <a:srgbClr val="FFFFFF"/>
                </a:solidFill>
              </a:rPr>
              <a:t>EURO-INFORMATION DÉVELOPPEMENTS (</a:t>
            </a:r>
            <a:r>
              <a:rPr lang="fr-FR" sz="1200" i="1" dirty="0">
                <a:solidFill>
                  <a:srgbClr val="FFFFFF"/>
                </a:solidFill>
              </a:rPr>
              <a:t>filiale informatique du groupe Crédit Mutuel Alliance Fédérale</a:t>
            </a:r>
            <a:r>
              <a:rPr lang="fr-FR" sz="1200" dirty="0">
                <a:solidFill>
                  <a:srgbClr val="FFFFFF"/>
                </a:solidFill>
              </a:rPr>
              <a:t>), Équipe H330 Services Cognitifs</a:t>
            </a:r>
          </a:p>
          <a:p>
            <a:endParaRPr lang="fr-FR" sz="1200" dirty="0">
              <a:solidFill>
                <a:srgbClr val="FFFFFF"/>
              </a:solidFill>
            </a:endParaRPr>
          </a:p>
          <a:p>
            <a:r>
              <a:rPr lang="fr-FR" sz="1400" b="1" dirty="0">
                <a:solidFill>
                  <a:srgbClr val="FFFFFF"/>
                </a:solidFill>
              </a:rPr>
              <a:t>Dossier ANRT :</a:t>
            </a:r>
          </a:p>
          <a:p>
            <a:r>
              <a:rPr lang="fr-FR" sz="1200" dirty="0">
                <a:solidFill>
                  <a:srgbClr val="FFFFFF"/>
                </a:solidFill>
              </a:rPr>
              <a:t>2019/0289</a:t>
            </a:r>
          </a:p>
          <a:p>
            <a:endParaRPr lang="fr-FR" sz="1200" dirty="0">
              <a:solidFill>
                <a:srgbClr val="FFFFFF"/>
              </a:solidFill>
            </a:endParaRPr>
          </a:p>
          <a:p>
            <a:r>
              <a:rPr lang="fr-FR" sz="1400" b="1" dirty="0">
                <a:solidFill>
                  <a:srgbClr val="FFFFFF"/>
                </a:solidFill>
              </a:rPr>
              <a:t>Encadrant(s) :</a:t>
            </a:r>
            <a:endParaRPr lang="fr-FR" sz="1400" dirty="0">
              <a:solidFill>
                <a:srgbClr val="FFFFFF"/>
              </a:solidFill>
            </a:endParaRPr>
          </a:p>
          <a:p>
            <a:pPr marL="342900" lvl="0" indent="-342900">
              <a:buFont typeface="Arial" panose="020B0604020202020204" pitchFamily="34" charset="0"/>
              <a:buChar char="•"/>
            </a:pPr>
            <a:r>
              <a:rPr lang="fr-FR" sz="1200" b="1" dirty="0">
                <a:solidFill>
                  <a:srgbClr val="FFFFFF"/>
                </a:solidFill>
              </a:rPr>
              <a:t>Académique </a:t>
            </a:r>
            <a:r>
              <a:rPr lang="fr-FR" sz="1200" dirty="0">
                <a:solidFill>
                  <a:srgbClr val="FFFFFF"/>
                </a:solidFill>
              </a:rPr>
              <a:t>: Jean-Charles LAMIREL (</a:t>
            </a:r>
            <a:r>
              <a:rPr lang="fr-FR" sz="1200" u="sng" dirty="0">
                <a:solidFill>
                  <a:srgbClr val="FFFFFF"/>
                </a:solidFill>
              </a:rPr>
              <a:t>jean-charles.lamirel@loria.fr</a:t>
            </a:r>
            <a:r>
              <a:rPr lang="fr-FR" sz="1200" dirty="0">
                <a:solidFill>
                  <a:srgbClr val="FFFFFF"/>
                </a:solidFill>
              </a:rPr>
              <a:t>)</a:t>
            </a:r>
          </a:p>
          <a:p>
            <a:pPr marL="342900" lvl="0" indent="-342900">
              <a:buFont typeface="Arial" panose="020B0604020202020204" pitchFamily="34" charset="0"/>
              <a:buChar char="•"/>
            </a:pPr>
            <a:r>
              <a:rPr lang="fr-FR" sz="1200" b="1" dirty="0">
                <a:solidFill>
                  <a:srgbClr val="FFFFFF"/>
                </a:solidFill>
              </a:rPr>
              <a:t>Industriel </a:t>
            </a:r>
            <a:r>
              <a:rPr lang="fr-FR" sz="1200" dirty="0">
                <a:solidFill>
                  <a:srgbClr val="FFFFFF"/>
                </a:solidFill>
              </a:rPr>
              <a:t>: Florian MICONI (</a:t>
            </a:r>
            <a:r>
              <a:rPr lang="fr-FR" sz="1200" u="sng" dirty="0">
                <a:solidFill>
                  <a:srgbClr val="FFFFFF"/>
                </a:solidFill>
              </a:rPr>
              <a:t>florian.miconi@e-i.com</a:t>
            </a:r>
            <a:r>
              <a:rPr lang="fr-FR" sz="1200" dirty="0">
                <a:solidFill>
                  <a:srgbClr val="FFFFFF"/>
                </a:solidFill>
              </a:rPr>
              <a:t>)</a:t>
            </a:r>
          </a:p>
          <a:p>
            <a:pPr marL="342900" lvl="0" indent="-342900">
              <a:buFont typeface="Arial" panose="020B0604020202020204" pitchFamily="34" charset="0"/>
              <a:buChar char="•"/>
            </a:pPr>
            <a:endParaRPr lang="fr-FR" sz="1200" dirty="0">
              <a:solidFill>
                <a:srgbClr val="FFFFFF"/>
              </a:solidFill>
            </a:endParaRPr>
          </a:p>
          <a:p>
            <a:r>
              <a:rPr lang="fr-FR" sz="1400" b="1" dirty="0">
                <a:solidFill>
                  <a:srgbClr val="FFFFFF"/>
                </a:solidFill>
              </a:rPr>
              <a:t>Titre de la thèse : </a:t>
            </a:r>
            <a:endParaRPr lang="fr-FR" sz="1400" dirty="0">
              <a:solidFill>
                <a:srgbClr val="FFFFFF"/>
              </a:solidFill>
            </a:endParaRPr>
          </a:p>
          <a:p>
            <a:r>
              <a:rPr lang="fr-FR" sz="1200" i="1" dirty="0">
                <a:solidFill>
                  <a:srgbClr val="FFFFFF"/>
                </a:solidFill>
              </a:rPr>
              <a:t>« De l'Importance de Valoriser l'Expertise Humaine dans l'Annotation :</a:t>
            </a:r>
          </a:p>
          <a:p>
            <a:r>
              <a:rPr lang="fr-FR" sz="1200" i="1" dirty="0">
                <a:solidFill>
                  <a:srgbClr val="FFFFFF"/>
                </a:solidFill>
              </a:rPr>
              <a:t>   Application à la Modélisation de Textes en Intentions à l'aide d'un Clustering Interactif </a:t>
            </a:r>
            <a:r>
              <a:rPr lang="fr-FR" sz="1200" i="1" dirty="0" smtClean="0">
                <a:solidFill>
                  <a:srgbClr val="FFFFFF"/>
                </a:solidFill>
              </a:rPr>
              <a:t>»</a:t>
            </a:r>
            <a:endParaRPr lang="fr-FR" sz="1200" dirty="0">
              <a:solidFill>
                <a:srgbClr val="FFFFFF"/>
              </a:solidFill>
            </a:endParaRPr>
          </a:p>
        </p:txBody>
      </p:sp>
      <p:sp>
        <p:nvSpPr>
          <p:cNvPr id="4" name="Espace réservé du texte 3"/>
          <p:cNvSpPr>
            <a:spLocks noGrp="1"/>
          </p:cNvSpPr>
          <p:nvPr>
            <p:ph type="body" sz="quarter" idx="14"/>
          </p:nvPr>
        </p:nvSpPr>
        <p:spPr/>
        <p:txBody>
          <a:bodyPr/>
          <a:lstStyle/>
          <a:p>
            <a:r>
              <a:rPr lang="fr-FR" dirty="0"/>
              <a:t>Identification de la </a:t>
            </a:r>
            <a:r>
              <a:rPr lang="fr-FR" dirty="0" smtClean="0"/>
              <a:t>thèse</a:t>
            </a:r>
            <a:endParaRPr lang="fr-FR" dirty="0"/>
          </a:p>
        </p:txBody>
      </p:sp>
      <p:grpSp>
        <p:nvGrpSpPr>
          <p:cNvPr id="6" name="Groupe 5"/>
          <p:cNvGrpSpPr/>
          <p:nvPr/>
        </p:nvGrpSpPr>
        <p:grpSpPr>
          <a:xfrm>
            <a:off x="7389612" y="5468145"/>
            <a:ext cx="4453932" cy="814387"/>
            <a:chOff x="6566494" y="5467942"/>
            <a:chExt cx="4453932" cy="814387"/>
          </a:xfrm>
        </p:grpSpPr>
        <p:sp>
          <p:nvSpPr>
            <p:cNvPr id="7" name="Rectangle 6"/>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9" name="Rectangle 8"/>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3"/>
                </a:rPr>
                <a:t>https://</a:t>
              </a:r>
              <a:r>
                <a:rPr lang="fr-FR" sz="1600" dirty="0" smtClean="0">
                  <a:solidFill>
                    <a:schemeClr val="accent3"/>
                  </a:solidFill>
                  <a:hlinkClick r:id="rId3"/>
                </a:rPr>
                <a:t>github.com/erwanschild/</a:t>
              </a:r>
            </a:p>
            <a:p>
              <a:pPr algn="ctr"/>
              <a:r>
                <a:rPr lang="fr-FR" sz="1600" dirty="0" smtClean="0">
                  <a:solidFill>
                    <a:schemeClr val="accent3"/>
                  </a:solidFill>
                  <a:hlinkClick r:id="rId3"/>
                </a:rPr>
                <a:t>interactive-clustering-</a:t>
              </a:r>
              <a:r>
                <a:rPr lang="fr-FR" sz="1600" dirty="0" err="1" smtClean="0">
                  <a:solidFill>
                    <a:schemeClr val="accent3"/>
                  </a:solidFill>
                  <a:hlinkClick r:id="rId3"/>
                </a:rPr>
                <a:t>phd</a:t>
              </a:r>
              <a:r>
                <a:rPr lang="fr-FR" sz="1600" dirty="0" smtClean="0">
                  <a:solidFill>
                    <a:schemeClr val="accent3"/>
                  </a:solidFill>
                  <a:hlinkClick r:id="rId3"/>
                </a:rPr>
                <a:t>-report</a:t>
              </a:r>
              <a:endParaRPr lang="fr-FR" sz="1600" dirty="0" smtClean="0">
                <a:solidFill>
                  <a:schemeClr val="accent3"/>
                </a:solidFill>
              </a:endParaRPr>
            </a:p>
          </p:txBody>
        </p:sp>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spTree>
    <p:extLst>
      <p:ext uri="{BB962C8B-B14F-4D97-AF65-F5344CB8AC3E}">
        <p14:creationId xmlns:p14="http://schemas.microsoft.com/office/powerpoint/2010/main" val="217228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a:t>
            </a:r>
            <a:r>
              <a:rPr lang="fr-FR" strike="sngStrike" dirty="0" smtClean="0"/>
              <a:t>Définir </a:t>
            </a:r>
            <a:r>
              <a:rPr lang="fr-FR" strike="sngStrike" dirty="0" smtClean="0"/>
              <a:t>puis </a:t>
            </a:r>
            <a:r>
              <a:rPr lang="fr-FR" strike="sngStrike" dirty="0" smtClean="0"/>
              <a:t>annoter les </a:t>
            </a:r>
            <a:r>
              <a:rPr lang="fr-FR" strike="sngStrike" dirty="0" smtClean="0"/>
              <a:t>«</a:t>
            </a:r>
            <a:r>
              <a:rPr lang="fr-FR" strike="sngStrike" dirty="0" smtClean="0"/>
              <a:t> </a:t>
            </a:r>
            <a:r>
              <a:rPr lang="fr-FR" b="1" i="1" strike="sngStrike" dirty="0" smtClean="0"/>
              <a:t>intentions</a:t>
            </a:r>
            <a:r>
              <a:rPr lang="fr-FR" strike="sngStrike" dirty="0" smtClean="0"/>
              <a:t> » des clients </a:t>
            </a:r>
            <a:r>
              <a:rPr lang="fr-FR" strike="sngStrike" dirty="0" smtClean="0"/>
              <a:t>(</a:t>
            </a:r>
            <a:r>
              <a:rPr lang="fr-FR" b="1" strike="sngStrike" dirty="0" smtClean="0">
                <a:solidFill>
                  <a:srgbClr val="C00000"/>
                </a:solidFill>
              </a:rPr>
              <a:t>troisième </a:t>
            </a:r>
            <a:r>
              <a:rPr lang="fr-FR" b="1" strike="sngStrike" dirty="0">
                <a:solidFill>
                  <a:srgbClr val="C00000"/>
                </a:solidFill>
              </a:rPr>
              <a:t>essai</a:t>
            </a:r>
            <a:r>
              <a:rPr lang="fr-FR" strike="sngStrike" dirty="0" smtClean="0"/>
              <a:t>)</a:t>
            </a:r>
            <a:r>
              <a:rPr lang="fr-FR" dirty="0" smtClean="0"/>
              <a:t> </a:t>
            </a:r>
            <a:r>
              <a:rPr lang="fr-FR" b="1" dirty="0" smtClean="0">
                <a:solidFill>
                  <a:srgbClr val="C00000"/>
                </a:solidFill>
                <a:sym typeface="Wingdings" panose="05000000000000000000" pitchFamily="2" charset="2"/>
              </a:rPr>
              <a:t> </a:t>
            </a:r>
            <a:r>
              <a:rPr lang="fr-FR" b="1" dirty="0" smtClean="0">
                <a:solidFill>
                  <a:srgbClr val="C00000"/>
                </a:solidFill>
                <a:sym typeface="Wingdings" panose="05000000000000000000" pitchFamily="2" charset="2"/>
              </a:rPr>
              <a:t>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4"/>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Compétences d’un garagiste</a:t>
              </a:r>
              <a:endParaRPr lang="fr-FR" sz="1200" b="1" dirty="0">
                <a:solidFill>
                  <a:schemeClr val="bg1"/>
                </a:solidFill>
                <a:latin typeface="Segoe UI" panose="020B0502040204020203" pitchFamily="34" charset="0"/>
                <a:cs typeface="Segoe UI" panose="020B0502040204020203" pitchFamily="34" charset="0"/>
              </a:endParaRP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20</a:t>
            </a:fld>
            <a:endParaRPr lang="fr-FR"/>
          </a:p>
        </p:txBody>
      </p:sp>
      <p:grpSp>
        <p:nvGrpSpPr>
          <p:cNvPr id="20" name="Groupe 19"/>
          <p:cNvGrpSpPr/>
          <p:nvPr/>
        </p:nvGrpSpPr>
        <p:grpSpPr>
          <a:xfrm>
            <a:off x="2432209" y="1443245"/>
            <a:ext cx="1696825" cy="1075893"/>
            <a:chOff x="2733869" y="1443245"/>
            <a:chExt cx="1696825" cy="1075893"/>
          </a:xfrm>
        </p:grpSpPr>
        <p:sp>
          <p:nvSpPr>
            <p:cNvPr id="19" name="Bulle ronde 18"/>
            <p:cNvSpPr/>
            <p:nvPr/>
          </p:nvSpPr>
          <p:spPr>
            <a:xfrm>
              <a:off x="273386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a:blip r:embed="rId5"/>
            <a:stretch>
              <a:fillRect/>
            </a:stretch>
          </p:blipFill>
          <p:spPr>
            <a:xfrm>
              <a:off x="2960160" y="1571307"/>
              <a:ext cx="1244242" cy="819767"/>
            </a:xfrm>
            <a:prstGeom prst="rect">
              <a:avLst/>
            </a:prstGeom>
          </p:spPr>
        </p:pic>
      </p:grpSp>
    </p:spTree>
    <p:extLst>
      <p:ext uri="{BB962C8B-B14F-4D97-AF65-F5344CB8AC3E}">
        <p14:creationId xmlns:p14="http://schemas.microsoft.com/office/powerpoint/2010/main" val="200800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 name="Groupe 1"/>
          <p:cNvGrpSpPr/>
          <p:nvPr/>
        </p:nvGrpSpPr>
        <p:grpSpPr>
          <a:xfrm>
            <a:off x="3915739" y="3380222"/>
            <a:ext cx="6480000" cy="2922143"/>
            <a:chOff x="3915739" y="3380222"/>
            <a:chExt cx="6480000" cy="2922143"/>
          </a:xfrm>
        </p:grpSpPr>
        <p:pic>
          <p:nvPicPr>
            <p:cNvPr id="31" name="Image 30"/>
            <p:cNvPicPr>
              <a:picLocks noChangeAspect="1"/>
            </p:cNvPicPr>
            <p:nvPr/>
          </p:nvPicPr>
          <p:blipFill>
            <a:blip r:embed="rId4"/>
            <a:stretch>
              <a:fillRect/>
            </a:stretch>
          </p:blipFill>
          <p:spPr>
            <a:xfrm>
              <a:off x="3915739" y="3380222"/>
              <a:ext cx="6480000" cy="2922143"/>
            </a:xfrm>
            <a:prstGeom prst="rect">
              <a:avLst/>
            </a:prstGeom>
          </p:spPr>
        </p:pic>
        <p:sp>
          <p:nvSpPr>
            <p:cNvPr id="15" name="Rectangle à coins arrondis 14"/>
            <p:cNvSpPr/>
            <p:nvPr/>
          </p:nvSpPr>
          <p:spPr>
            <a:xfrm>
              <a:off x="4082874" y="4644705"/>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38080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21</a:t>
            </a:fld>
            <a:endParaRPr lang="fr-FR"/>
          </a:p>
        </p:txBody>
      </p:sp>
      <p:grpSp>
        <p:nvGrpSpPr>
          <p:cNvPr id="20" name="Groupe 19"/>
          <p:cNvGrpSpPr/>
          <p:nvPr/>
        </p:nvGrpSpPr>
        <p:grpSpPr>
          <a:xfrm>
            <a:off x="2432209" y="1443245"/>
            <a:ext cx="1696825" cy="1075893"/>
            <a:chOff x="2733869" y="1443245"/>
            <a:chExt cx="1696825" cy="1075893"/>
          </a:xfrm>
        </p:grpSpPr>
        <p:sp>
          <p:nvSpPr>
            <p:cNvPr id="19" name="Bulle ronde 18"/>
            <p:cNvSpPr/>
            <p:nvPr/>
          </p:nvSpPr>
          <p:spPr>
            <a:xfrm>
              <a:off x="273386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a:blip r:embed="rId5"/>
            <a:stretch>
              <a:fillRect/>
            </a:stretch>
          </p:blipFill>
          <p:spPr>
            <a:xfrm>
              <a:off x="2960160" y="1571307"/>
              <a:ext cx="1244242" cy="819767"/>
            </a:xfrm>
            <a:prstGeom prst="rect">
              <a:avLst/>
            </a:prstGeom>
          </p:spPr>
        </p:pic>
      </p:grpSp>
      <p:grpSp>
        <p:nvGrpSpPr>
          <p:cNvPr id="21" name="Groupe 20"/>
          <p:cNvGrpSpPr/>
          <p:nvPr/>
        </p:nvGrpSpPr>
        <p:grpSpPr>
          <a:xfrm>
            <a:off x="3797191" y="3679144"/>
            <a:ext cx="2901435" cy="883233"/>
            <a:chOff x="567030" y="4988184"/>
            <a:chExt cx="2901435" cy="883233"/>
          </a:xfrm>
        </p:grpSpPr>
        <p:grpSp>
          <p:nvGrpSpPr>
            <p:cNvPr id="22" name="Groupe 21"/>
            <p:cNvGrpSpPr/>
            <p:nvPr/>
          </p:nvGrpSpPr>
          <p:grpSpPr>
            <a:xfrm>
              <a:off x="2028465" y="4988184"/>
              <a:ext cx="1440000" cy="883233"/>
              <a:chOff x="12309556" y="1039488"/>
              <a:chExt cx="1440000" cy="883233"/>
            </a:xfrm>
          </p:grpSpPr>
          <p:sp>
            <p:nvSpPr>
              <p:cNvPr id="26" name="Bouée 25"/>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Trapèze 26"/>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567030" y="4988184"/>
              <a:ext cx="1440000" cy="883233"/>
              <a:chOff x="12309556" y="1039488"/>
              <a:chExt cx="1440000" cy="883233"/>
            </a:xfrm>
          </p:grpSpPr>
          <p:sp>
            <p:nvSpPr>
              <p:cNvPr id="24" name="Bouée 23"/>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8" name="Groupe 27"/>
          <p:cNvGrpSpPr/>
          <p:nvPr/>
        </p:nvGrpSpPr>
        <p:grpSpPr>
          <a:xfrm>
            <a:off x="4077908" y="2964947"/>
            <a:ext cx="2340000" cy="883233"/>
            <a:chOff x="12309556" y="1039488"/>
            <a:chExt cx="2340000" cy="883233"/>
          </a:xfrm>
        </p:grpSpPr>
        <p:sp>
          <p:nvSpPr>
            <p:cNvPr id="29" name="Bouée 28"/>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Trapèze 29"/>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31240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4"/>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22</a:t>
            </a:fld>
            <a:endParaRPr lang="fr-FR"/>
          </a:p>
        </p:txBody>
      </p:sp>
      <p:grpSp>
        <p:nvGrpSpPr>
          <p:cNvPr id="20" name="Groupe 19"/>
          <p:cNvGrpSpPr/>
          <p:nvPr/>
        </p:nvGrpSpPr>
        <p:grpSpPr>
          <a:xfrm>
            <a:off x="2432209" y="1443245"/>
            <a:ext cx="1696825" cy="1075893"/>
            <a:chOff x="2733869" y="1443245"/>
            <a:chExt cx="1696825" cy="1075893"/>
          </a:xfrm>
        </p:grpSpPr>
        <p:sp>
          <p:nvSpPr>
            <p:cNvPr id="19" name="Bulle ronde 18"/>
            <p:cNvSpPr/>
            <p:nvPr/>
          </p:nvSpPr>
          <p:spPr>
            <a:xfrm>
              <a:off x="273386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a:blip r:embed="rId5"/>
            <a:stretch>
              <a:fillRect/>
            </a:stretch>
          </p:blipFill>
          <p:spPr>
            <a:xfrm>
              <a:off x="2960160" y="1571307"/>
              <a:ext cx="1244242" cy="819767"/>
            </a:xfrm>
            <a:prstGeom prst="rect">
              <a:avLst/>
            </a:prstGeom>
          </p:spPr>
        </p:pic>
      </p:grpSp>
      <p:grpSp>
        <p:nvGrpSpPr>
          <p:cNvPr id="18" name="Groupe 17"/>
          <p:cNvGrpSpPr/>
          <p:nvPr/>
        </p:nvGrpSpPr>
        <p:grpSpPr>
          <a:xfrm>
            <a:off x="3797191" y="30409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23267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0" name="Groupe 29"/>
          <p:cNvGrpSpPr/>
          <p:nvPr/>
        </p:nvGrpSpPr>
        <p:grpSpPr>
          <a:xfrm>
            <a:off x="7869918" y="2734565"/>
            <a:ext cx="2340000" cy="1189637"/>
            <a:chOff x="3181432" y="1622202"/>
            <a:chExt cx="2340000" cy="1189637"/>
          </a:xfrm>
        </p:grpSpPr>
        <p:sp>
          <p:nvSpPr>
            <p:cNvPr id="31" name="Bouée 30"/>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Trapèze 31"/>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Concevoir un</a:t>
              </a:r>
            </a:p>
            <a:p>
              <a:pPr algn="ctr"/>
              <a:r>
                <a:rPr lang="fr-FR" sz="1500" dirty="0">
                  <a:solidFill>
                    <a:schemeClr val="bg1"/>
                  </a:solidFill>
                  <a:latin typeface="Segoe UI" panose="020B0502040204020203" pitchFamily="34" charset="0"/>
                  <a:cs typeface="Segoe UI" panose="020B0502040204020203" pitchFamily="34" charset="0"/>
                </a:rPr>
                <a:t>jeu de données d’entraînement</a:t>
              </a:r>
            </a:p>
          </p:txBody>
        </p:sp>
      </p:grpSp>
    </p:spTree>
    <p:extLst>
      <p:ext uri="{BB962C8B-B14F-4D97-AF65-F5344CB8AC3E}">
        <p14:creationId xmlns:p14="http://schemas.microsoft.com/office/powerpoint/2010/main" val="216868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grpSp>
        <p:nvGrpSpPr>
          <p:cNvPr id="61" name="Groupe 60"/>
          <p:cNvGrpSpPr/>
          <p:nvPr/>
        </p:nvGrpSpPr>
        <p:grpSpPr>
          <a:xfrm>
            <a:off x="7863847" y="3394443"/>
            <a:ext cx="2340000" cy="1189637"/>
            <a:chOff x="3181432" y="1622202"/>
            <a:chExt cx="2340000" cy="1189637"/>
          </a:xfrm>
        </p:grpSpPr>
        <p:sp>
          <p:nvSpPr>
            <p:cNvPr id="62" name="Bouée 61"/>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3" name="Trapèze 62"/>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Concevoir un</a:t>
              </a:r>
            </a:p>
            <a:p>
              <a:pPr algn="ctr"/>
              <a:r>
                <a:rPr lang="fr-FR" sz="1500" dirty="0" smtClean="0">
                  <a:solidFill>
                    <a:schemeClr val="bg1"/>
                  </a:solidFill>
                  <a:latin typeface="Segoe UI" panose="020B0502040204020203" pitchFamily="34" charset="0"/>
                  <a:cs typeface="Segoe UI" panose="020B0502040204020203" pitchFamily="34" charset="0"/>
                </a:rPr>
                <a:t>jeu de données d’entraînement</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23</a:t>
            </a:fld>
            <a:endParaRPr lang="fr-FR"/>
          </a:p>
        </p:txBody>
      </p:sp>
      <p:grpSp>
        <p:nvGrpSpPr>
          <p:cNvPr id="20" name="Groupe 19"/>
          <p:cNvGrpSpPr/>
          <p:nvPr/>
        </p:nvGrpSpPr>
        <p:grpSpPr>
          <a:xfrm>
            <a:off x="2432209" y="1443245"/>
            <a:ext cx="1696825" cy="1075893"/>
            <a:chOff x="2733869" y="1443245"/>
            <a:chExt cx="1696825" cy="1075893"/>
          </a:xfrm>
        </p:grpSpPr>
        <p:sp>
          <p:nvSpPr>
            <p:cNvPr id="19" name="Bulle ronde 18"/>
            <p:cNvSpPr/>
            <p:nvPr/>
          </p:nvSpPr>
          <p:spPr>
            <a:xfrm>
              <a:off x="273386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a:blip r:embed="rId6"/>
            <a:stretch>
              <a:fillRect/>
            </a:stretch>
          </p:blipFill>
          <p:spPr>
            <a:xfrm>
              <a:off x="2960160" y="1571307"/>
              <a:ext cx="1244242" cy="819767"/>
            </a:xfrm>
            <a:prstGeom prst="rect">
              <a:avLst/>
            </a:prstGeom>
          </p:spPr>
        </p:pic>
      </p:grpSp>
      <p:grpSp>
        <p:nvGrpSpPr>
          <p:cNvPr id="18" name="Groupe 17"/>
          <p:cNvGrpSpPr/>
          <p:nvPr/>
        </p:nvGrpSpPr>
        <p:grpSpPr>
          <a:xfrm>
            <a:off x="3797191" y="24313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17171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49" name="Groupe 48"/>
          <p:cNvGrpSpPr/>
          <p:nvPr/>
        </p:nvGrpSpPr>
        <p:grpSpPr>
          <a:xfrm>
            <a:off x="7583129" y="2887932"/>
            <a:ext cx="2901435" cy="685233"/>
            <a:chOff x="690915" y="4570552"/>
            <a:chExt cx="2901435" cy="685233"/>
          </a:xfrm>
        </p:grpSpPr>
        <p:grpSp>
          <p:nvGrpSpPr>
            <p:cNvPr id="50" name="Groupe 49"/>
            <p:cNvGrpSpPr/>
            <p:nvPr/>
          </p:nvGrpSpPr>
          <p:grpSpPr>
            <a:xfrm>
              <a:off x="2152350" y="4570552"/>
              <a:ext cx="1440000" cy="685233"/>
              <a:chOff x="12309556" y="1039488"/>
              <a:chExt cx="1440000" cy="685233"/>
            </a:xfrm>
          </p:grpSpPr>
          <p:sp>
            <p:nvSpPr>
              <p:cNvPr id="54" name="Bouée 53"/>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Trapèze 54"/>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Nettoyer</a:t>
                </a:r>
                <a:endParaRPr lang="fr-FR" sz="1500" dirty="0" smtClean="0">
                  <a:solidFill>
                    <a:schemeClr val="bg1"/>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690915" y="4570552"/>
              <a:ext cx="1440000" cy="685233"/>
              <a:chOff x="12309556" y="1039488"/>
              <a:chExt cx="1440000" cy="685233"/>
            </a:xfrm>
          </p:grpSpPr>
          <p:sp>
            <p:nvSpPr>
              <p:cNvPr id="52" name="Bouée 51"/>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Trapèze 52"/>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Collecter</a:t>
                </a:r>
              </a:p>
            </p:txBody>
          </p:sp>
        </p:grpSp>
      </p:grpSp>
      <p:grpSp>
        <p:nvGrpSpPr>
          <p:cNvPr id="56" name="Groupe 55"/>
          <p:cNvGrpSpPr/>
          <p:nvPr/>
        </p:nvGrpSpPr>
        <p:grpSpPr>
          <a:xfrm>
            <a:off x="7593846" y="2389287"/>
            <a:ext cx="2901435" cy="675388"/>
            <a:chOff x="6528206" y="2357562"/>
            <a:chExt cx="2901435" cy="675388"/>
          </a:xfrm>
        </p:grpSpPr>
        <p:sp>
          <p:nvSpPr>
            <p:cNvPr id="57" name="Bouée 56"/>
            <p:cNvSpPr/>
            <p:nvPr/>
          </p:nvSpPr>
          <p:spPr>
            <a:xfrm>
              <a:off x="8457641"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Bouée 57"/>
            <p:cNvSpPr/>
            <p:nvPr/>
          </p:nvSpPr>
          <p:spPr>
            <a:xfrm>
              <a:off x="6996206"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9" name="Trapèze 58"/>
            <p:cNvSpPr/>
            <p:nvPr/>
          </p:nvSpPr>
          <p:spPr>
            <a:xfrm>
              <a:off x="7989641"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Étiqueter</a:t>
              </a:r>
              <a:endParaRPr lang="fr-FR" sz="1500" dirty="0">
                <a:solidFill>
                  <a:schemeClr val="bg1"/>
                </a:solidFill>
                <a:latin typeface="Segoe UI" panose="020B0502040204020203" pitchFamily="34" charset="0"/>
                <a:cs typeface="Segoe UI" panose="020B0502040204020203" pitchFamily="34" charset="0"/>
              </a:endParaRPr>
            </a:p>
          </p:txBody>
        </p:sp>
        <p:sp>
          <p:nvSpPr>
            <p:cNvPr id="60" name="Trapèze 59"/>
            <p:cNvSpPr/>
            <p:nvPr/>
          </p:nvSpPr>
          <p:spPr>
            <a:xfrm>
              <a:off x="6528206"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Modéliser</a:t>
              </a:r>
            </a:p>
          </p:txBody>
        </p:sp>
      </p:grpSp>
      <p:grpSp>
        <p:nvGrpSpPr>
          <p:cNvPr id="46" name="Groupe 45"/>
          <p:cNvGrpSpPr/>
          <p:nvPr/>
        </p:nvGrpSpPr>
        <p:grpSpPr>
          <a:xfrm>
            <a:off x="7885281" y="1871622"/>
            <a:ext cx="2340000" cy="685233"/>
            <a:chOff x="6808923" y="1692124"/>
            <a:chExt cx="2340000" cy="685233"/>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808923" y="1945357"/>
              <a:ext cx="23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Vérifier la qualité</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817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750"/>
                                        <p:tgtEl>
                                          <p:spTgt spid="49"/>
                                        </p:tgtEl>
                                      </p:cBhvr>
                                    </p:animEffect>
                                    <p:anim calcmode="lin" valueType="num">
                                      <p:cBhvr>
                                        <p:cTn id="8" dur="750" fill="hold"/>
                                        <p:tgtEl>
                                          <p:spTgt spid="49"/>
                                        </p:tgtEl>
                                        <p:attrNameLst>
                                          <p:attrName>ppt_x</p:attrName>
                                        </p:attrNameLst>
                                      </p:cBhvr>
                                      <p:tavLst>
                                        <p:tav tm="0">
                                          <p:val>
                                            <p:strVal val="#ppt_x"/>
                                          </p:val>
                                        </p:tav>
                                        <p:tav tm="100000">
                                          <p:val>
                                            <p:strVal val="#ppt_x"/>
                                          </p:val>
                                        </p:tav>
                                      </p:tavLst>
                                    </p:anim>
                                    <p:anim calcmode="lin" valueType="num">
                                      <p:cBhvr>
                                        <p:cTn id="9" dur="750" fill="hold"/>
                                        <p:tgtEl>
                                          <p:spTgt spid="4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750"/>
                                        <p:tgtEl>
                                          <p:spTgt spid="56"/>
                                        </p:tgtEl>
                                      </p:cBhvr>
                                    </p:animEffect>
                                    <p:anim calcmode="lin" valueType="num">
                                      <p:cBhvr>
                                        <p:cTn id="13" dur="750" fill="hold"/>
                                        <p:tgtEl>
                                          <p:spTgt spid="56"/>
                                        </p:tgtEl>
                                        <p:attrNameLst>
                                          <p:attrName>ppt_x</p:attrName>
                                        </p:attrNameLst>
                                      </p:cBhvr>
                                      <p:tavLst>
                                        <p:tav tm="0">
                                          <p:val>
                                            <p:strVal val="#ppt_x"/>
                                          </p:val>
                                        </p:tav>
                                        <p:tav tm="100000">
                                          <p:val>
                                            <p:strVal val="#ppt_x"/>
                                          </p:val>
                                        </p:tav>
                                      </p:tavLst>
                                    </p:anim>
                                    <p:anim calcmode="lin" valueType="num">
                                      <p:cBhvr>
                                        <p:cTn id="14" dur="750" fill="hold"/>
                                        <p:tgtEl>
                                          <p:spTgt spid="5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III. Aider nos garagistes dans leur </a:t>
            </a:r>
            <a:r>
              <a:rPr lang="fr-FR" b="1" dirty="0" smtClean="0"/>
              <a:t>tâche d’annotation</a:t>
            </a:r>
            <a:endParaRPr lang="fr-FR" b="1" dirty="0"/>
          </a:p>
        </p:txBody>
      </p:sp>
    </p:spTree>
    <p:extLst>
      <p:ext uri="{BB962C8B-B14F-4D97-AF65-F5344CB8AC3E}">
        <p14:creationId xmlns:p14="http://schemas.microsoft.com/office/powerpoint/2010/main" val="1918850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a:t>
            </a:r>
            <a:r>
              <a:rPr lang="fr-FR" dirty="0" smtClean="0"/>
              <a:t> : Comment explorer les données pour créer un jeu d’entraînement ?</a:t>
            </a:r>
            <a:endParaRPr lang="fr-FR" dirty="0"/>
          </a:p>
        </p:txBody>
      </p:sp>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25</a:t>
            </a:fld>
            <a:endParaRPr lang="fr-FR"/>
          </a:p>
        </p:txBody>
      </p:sp>
      <p:grpSp>
        <p:nvGrpSpPr>
          <p:cNvPr id="9" name="Groupe 8"/>
          <p:cNvGrpSpPr/>
          <p:nvPr/>
        </p:nvGrpSpPr>
        <p:grpSpPr>
          <a:xfrm>
            <a:off x="6450751" y="1558940"/>
            <a:ext cx="5128274" cy="3600000"/>
            <a:chOff x="6450751" y="1558940"/>
            <a:chExt cx="5128274" cy="3600000"/>
          </a:xfrm>
        </p:grpSpPr>
        <p:sp>
          <p:nvSpPr>
            <p:cNvPr id="48" name="Double flèche horizontale 47"/>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t>
              </a:r>
              <a:endParaRPr lang="fr-FR" sz="2000" dirty="0">
                <a:solidFill>
                  <a:schemeClr val="bg1"/>
                </a:solidFill>
                <a:latin typeface="Segoe UI" panose="020B0502040204020203" pitchFamily="34" charset="0"/>
                <a:cs typeface="Segoe UI" panose="020B0502040204020203" pitchFamily="34" charset="0"/>
              </a:endParaRPr>
            </a:p>
          </p:txBody>
        </p:sp>
        <p:grpSp>
          <p:nvGrpSpPr>
            <p:cNvPr id="8" name="Groupe 7"/>
            <p:cNvGrpSpPr/>
            <p:nvPr/>
          </p:nvGrpSpPr>
          <p:grpSpPr>
            <a:xfrm>
              <a:off x="7979025" y="1558940"/>
              <a:ext cx="3600000" cy="3600000"/>
              <a:chOff x="7979025" y="1558940"/>
              <a:chExt cx="3600000" cy="3600000"/>
            </a:xfrm>
          </p:grpSpPr>
          <p:pic>
            <p:nvPicPr>
              <p:cNvPr id="49" name="Imag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50" name="Groupe 49"/>
              <p:cNvGrpSpPr/>
              <p:nvPr/>
            </p:nvGrpSpPr>
            <p:grpSpPr>
              <a:xfrm>
                <a:off x="8159025" y="1738939"/>
                <a:ext cx="3240000" cy="3240000"/>
                <a:chOff x="3125585" y="1663863"/>
                <a:chExt cx="4505498" cy="4538749"/>
              </a:xfrm>
            </p:grpSpPr>
            <p:sp>
              <p:nvSpPr>
                <p:cNvPr id="51" name="Forme libre 50"/>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54" name="Forme libre 53"/>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grpSp>
      <p:grpSp>
        <p:nvGrpSpPr>
          <p:cNvPr id="6" name="Groupe 5"/>
          <p:cNvGrpSpPr/>
          <p:nvPr/>
        </p:nvGrpSpPr>
        <p:grpSpPr>
          <a:xfrm>
            <a:off x="7476149" y="1876174"/>
            <a:ext cx="1986901" cy="1138843"/>
            <a:chOff x="7476149" y="1876174"/>
            <a:chExt cx="1986901" cy="1138843"/>
          </a:xfrm>
        </p:grpSpPr>
        <p:sp>
          <p:nvSpPr>
            <p:cNvPr id="5" name="Pensées 4"/>
            <p:cNvSpPr/>
            <p:nvPr/>
          </p:nvSpPr>
          <p:spPr>
            <a:xfrm>
              <a:off x="8203050" y="2295017"/>
              <a:ext cx="1260000" cy="720000"/>
            </a:xfrm>
            <a:prstGeom prst="cloudCallout">
              <a:avLst>
                <a:gd name="adj1" fmla="val 59609"/>
                <a:gd name="adj2" fmla="val 74598"/>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gestion</a:t>
              </a:r>
            </a:p>
            <a:p>
              <a:pPr algn="ctr"/>
              <a:r>
                <a:rPr lang="fr-FR" sz="1400" b="1" dirty="0" smtClean="0">
                  <a:solidFill>
                    <a:schemeClr val="bg1"/>
                  </a:solidFill>
                  <a:latin typeface="Segoe UI" panose="020B0502040204020203" pitchFamily="34" charset="0"/>
                  <a:cs typeface="Segoe UI" panose="020B0502040204020203" pitchFamily="34" charset="0"/>
                </a:rPr>
                <a:t>RDV</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1" name="Image 60"/>
            <p:cNvPicPr>
              <a:picLocks noChangeAspect="1"/>
            </p:cNvPicPr>
            <p:nvPr/>
          </p:nvPicPr>
          <p:blipFill rotWithShape="1">
            <a:blip r:embed="rId4"/>
            <a:srcRect l="7505" t="2071" r="7328" b="9596"/>
            <a:stretch/>
          </p:blipFill>
          <p:spPr>
            <a:xfrm>
              <a:off x="7476149" y="1876174"/>
              <a:ext cx="459556" cy="476645"/>
            </a:xfrm>
            <a:prstGeom prst="rect">
              <a:avLst/>
            </a:prstGeom>
          </p:spPr>
        </p:pic>
        <p:sp>
          <p:nvSpPr>
            <p:cNvPr id="66" name="Double flèche horizontale 65"/>
            <p:cNvSpPr/>
            <p:nvPr/>
          </p:nvSpPr>
          <p:spPr>
            <a:xfrm rot="2344789">
              <a:off x="7919141" y="228548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7892919" y="4212255"/>
            <a:ext cx="1440975" cy="1475907"/>
            <a:chOff x="7892919" y="4212255"/>
            <a:chExt cx="1440975" cy="1475907"/>
          </a:xfrm>
        </p:grpSpPr>
        <p:sp>
          <p:nvSpPr>
            <p:cNvPr id="59" name="Pensées 58"/>
            <p:cNvSpPr/>
            <p:nvPr/>
          </p:nvSpPr>
          <p:spPr>
            <a:xfrm>
              <a:off x="7892919" y="4212255"/>
              <a:ext cx="1260000" cy="720000"/>
            </a:xfrm>
            <a:prstGeom prst="cloudCallout">
              <a:avLst>
                <a:gd name="adj1" fmla="val 77797"/>
                <a:gd name="adj2" fmla="val -51272"/>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édition</a:t>
              </a:r>
            </a:p>
            <a:p>
              <a:pPr algn="ctr"/>
              <a:r>
                <a:rPr lang="fr-FR" sz="1400" b="1" dirty="0" smtClean="0">
                  <a:solidFill>
                    <a:schemeClr val="bg1"/>
                  </a:solidFill>
                  <a:latin typeface="Segoe UI" panose="020B0502040204020203" pitchFamily="34" charset="0"/>
                  <a:cs typeface="Segoe UI" panose="020B0502040204020203" pitchFamily="34" charset="0"/>
                </a:rPr>
                <a:t>devis</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3" name="Image 62"/>
            <p:cNvPicPr>
              <a:picLocks noChangeAspect="1"/>
            </p:cNvPicPr>
            <p:nvPr/>
          </p:nvPicPr>
          <p:blipFill>
            <a:blip r:embed="rId5">
              <a:clrChange>
                <a:clrFrom>
                  <a:srgbClr val="FFFFFF"/>
                </a:clrFrom>
                <a:clrTo>
                  <a:srgbClr val="FFFFFF">
                    <a:alpha val="0"/>
                  </a:srgbClr>
                </a:clrTo>
              </a:clrChange>
            </a:blip>
            <a:stretch>
              <a:fillRect/>
            </a:stretch>
          </p:blipFill>
          <p:spPr>
            <a:xfrm>
              <a:off x="8877955" y="5090808"/>
              <a:ext cx="455939" cy="597354"/>
            </a:xfrm>
            <a:prstGeom prst="rect">
              <a:avLst/>
            </a:prstGeom>
          </p:spPr>
        </p:pic>
        <p:sp>
          <p:nvSpPr>
            <p:cNvPr id="67" name="Double flèche horizontale 66"/>
            <p:cNvSpPr/>
            <p:nvPr/>
          </p:nvSpPr>
          <p:spPr>
            <a:xfrm rot="3653931">
              <a:off x="8647806" y="493323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7" name="Groupe 6"/>
          <p:cNvGrpSpPr/>
          <p:nvPr/>
        </p:nvGrpSpPr>
        <p:grpSpPr>
          <a:xfrm>
            <a:off x="10760058" y="2763554"/>
            <a:ext cx="1260000" cy="1511250"/>
            <a:chOff x="10685004" y="1207109"/>
            <a:chExt cx="1260000" cy="1511250"/>
          </a:xfrm>
        </p:grpSpPr>
        <p:sp>
          <p:nvSpPr>
            <p:cNvPr id="60" name="Pensées 59"/>
            <p:cNvSpPr/>
            <p:nvPr/>
          </p:nvSpPr>
          <p:spPr>
            <a:xfrm>
              <a:off x="10685004" y="1207109"/>
              <a:ext cx="1260000" cy="720000"/>
            </a:xfrm>
            <a:prstGeom prst="cloudCallout">
              <a:avLst>
                <a:gd name="adj1" fmla="val -47027"/>
                <a:gd name="adj2" fmla="val 76739"/>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location</a:t>
              </a:r>
            </a:p>
            <a:p>
              <a:pPr algn="ctr"/>
              <a:r>
                <a:rPr lang="fr-FR" sz="1400" b="1" dirty="0" smtClean="0">
                  <a:solidFill>
                    <a:schemeClr val="bg1"/>
                  </a:solidFill>
                  <a:latin typeface="Segoe UI" panose="020B0502040204020203" pitchFamily="34" charset="0"/>
                  <a:cs typeface="Segoe UI" panose="020B0502040204020203" pitchFamily="34" charset="0"/>
                </a:rPr>
                <a:t>véhicule</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5" name="Picture 4" descr="Clefs De Voiture Vectores, Ilustraciones y Gráficos - 123RF"/>
            <p:cNvPicPr>
              <a:picLocks noChangeAspect="1" noChangeArrowheads="1"/>
            </p:cNvPicPr>
            <p:nvPr/>
          </p:nvPicPr>
          <p:blipFill rotWithShape="1">
            <a:blip r:embed="rId6" cstate="print">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11459757" y="2209923"/>
              <a:ext cx="381344" cy="508436"/>
            </a:xfrm>
            <a:prstGeom prst="rect">
              <a:avLst/>
            </a:prstGeom>
            <a:noFill/>
            <a:extLst>
              <a:ext uri="{909E8E84-426E-40DD-AFC4-6F175D3DCCD1}">
                <a14:hiddenFill xmlns:a14="http://schemas.microsoft.com/office/drawing/2010/main">
                  <a:solidFill>
                    <a:srgbClr val="FFFFFF"/>
                  </a:solidFill>
                </a14:hiddenFill>
              </a:ext>
            </a:extLst>
          </p:spPr>
        </p:pic>
        <p:sp>
          <p:nvSpPr>
            <p:cNvPr id="68" name="Double flèche horizontale 67"/>
            <p:cNvSpPr/>
            <p:nvPr/>
          </p:nvSpPr>
          <p:spPr>
            <a:xfrm rot="15108282">
              <a:off x="11292153" y="2050810"/>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2214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III. Aider</a:t>
            </a:r>
            <a:r>
              <a:rPr lang="fr-FR" dirty="0" smtClean="0"/>
              <a:t> </a:t>
            </a:r>
            <a:r>
              <a:rPr lang="fr-FR" dirty="0"/>
              <a:t>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(1) Automatiser cette exploration par des </a:t>
            </a:r>
            <a:r>
              <a:rPr lang="fr-FR" b="1" dirty="0" smtClean="0"/>
              <a:t>méthodes non-supervisées</a:t>
            </a:r>
            <a:endParaRPr lang="fr-FR" b="1"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26</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30" name="Groupe 129"/>
          <p:cNvGrpSpPr/>
          <p:nvPr/>
        </p:nvGrpSpPr>
        <p:grpSpPr>
          <a:xfrm>
            <a:off x="7286088" y="5165366"/>
            <a:ext cx="2605624" cy="1027078"/>
            <a:chOff x="7286088" y="5165366"/>
            <a:chExt cx="2605624" cy="1027078"/>
          </a:xfrm>
        </p:grpSpPr>
        <p:sp>
          <p:nvSpPr>
            <p:cNvPr id="108" name="Ellipse 107"/>
            <p:cNvSpPr/>
            <p:nvPr/>
          </p:nvSpPr>
          <p:spPr>
            <a:xfrm>
              <a:off x="7286088" y="5652444"/>
              <a:ext cx="12668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réglages</a:t>
              </a:r>
              <a:endParaRPr lang="fr-FR" sz="1800" dirty="0">
                <a:solidFill>
                  <a:schemeClr val="bg1"/>
                </a:solidFill>
                <a:latin typeface="Segoe UI" panose="020B0502040204020203" pitchFamily="34" charset="0"/>
                <a:cs typeface="Segoe UI" panose="020B0502040204020203" pitchFamily="34" charset="0"/>
              </a:endParaRPr>
            </a:p>
          </p:txBody>
        </p:sp>
        <p:sp>
          <p:nvSpPr>
            <p:cNvPr id="110" name="Ellipse 109"/>
            <p:cNvSpPr/>
            <p:nvPr/>
          </p:nvSpPr>
          <p:spPr>
            <a:xfrm>
              <a:off x="8653462" y="5652444"/>
              <a:ext cx="123825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sensible</a:t>
              </a:r>
              <a:endParaRPr lang="fr-FR" sz="1800" dirty="0">
                <a:solidFill>
                  <a:schemeClr val="bg1"/>
                </a:solidFill>
                <a:latin typeface="Segoe UI" panose="020B0502040204020203" pitchFamily="34" charset="0"/>
                <a:cs typeface="Segoe UI" panose="020B0502040204020203" pitchFamily="34" charset="0"/>
              </a:endParaRPr>
            </a:p>
          </p:txBody>
        </p:sp>
        <p:sp>
          <p:nvSpPr>
            <p:cNvPr id="112" name="Ellipse 111"/>
            <p:cNvSpPr/>
            <p:nvPr/>
          </p:nvSpPr>
          <p:spPr>
            <a:xfrm>
              <a:off x="7986175" y="5165366"/>
              <a:ext cx="113347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abstrait</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29" name="Groupe 128"/>
          <p:cNvGrpSpPr/>
          <p:nvPr/>
        </p:nvGrpSpPr>
        <p:grpSpPr>
          <a:xfrm>
            <a:off x="3948596" y="5169232"/>
            <a:ext cx="2682567" cy="1090292"/>
            <a:chOff x="3948596" y="5169232"/>
            <a:chExt cx="2682567" cy="1090292"/>
          </a:xfrm>
        </p:grpSpPr>
        <p:sp>
          <p:nvSpPr>
            <p:cNvPr id="107" name="Ellipse 106"/>
            <p:cNvSpPr/>
            <p:nvPr/>
          </p:nvSpPr>
          <p:spPr>
            <a:xfrm>
              <a:off x="4171793" y="5169232"/>
              <a:ext cx="183279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3948596" y="5719524"/>
              <a:ext cx="1142071"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sp>
          <p:nvSpPr>
            <p:cNvPr id="114" name="Ellipse 113"/>
            <p:cNvSpPr/>
            <p:nvPr/>
          </p:nvSpPr>
          <p:spPr>
            <a:xfrm>
              <a:off x="5187991" y="5719524"/>
              <a:ext cx="144317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ingénieux</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31" name="Groupe 130"/>
          <p:cNvGrpSpPr/>
          <p:nvPr/>
        </p:nvGrpSpPr>
        <p:grpSpPr>
          <a:xfrm>
            <a:off x="6322161" y="1567140"/>
            <a:ext cx="5256863" cy="3600000"/>
            <a:chOff x="6322161" y="1567140"/>
            <a:chExt cx="5256863" cy="3600000"/>
          </a:xfrm>
        </p:grpSpPr>
        <p:grpSp>
          <p:nvGrpSpPr>
            <p:cNvPr id="80" name="Groupe 79"/>
            <p:cNvGrpSpPr/>
            <p:nvPr/>
          </p:nvGrpSpPr>
          <p:grpSpPr>
            <a:xfrm>
              <a:off x="6450751" y="1567140"/>
              <a:ext cx="5128273" cy="3600000"/>
              <a:chOff x="6450751" y="1567140"/>
              <a:chExt cx="5128273"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 name="Flèche droite 1"/>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Forme libre 6"/>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Forme libre 44"/>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7" name="Forme libre 46"/>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Forme libre 47"/>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0" name="Forme libre 4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Forme libre 50"/>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Forme libre 53"/>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79" name="Groupe 78"/>
              <p:cNvGrpSpPr/>
              <p:nvPr/>
            </p:nvGrpSpPr>
            <p:grpSpPr>
              <a:xfrm>
                <a:off x="6504573" y="3151051"/>
                <a:ext cx="1272649" cy="447621"/>
                <a:chOff x="6504573" y="3151051"/>
                <a:chExt cx="1272649" cy="447621"/>
              </a:xfrm>
              <a:noFill/>
            </p:grpSpPr>
            <p:pic>
              <p:nvPicPr>
                <p:cNvPr id="74" name="Image 73"/>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75" name="Image 74"/>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76" name="Image 75"/>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78" name="Image 7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17" name="Ellipse 116"/>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Topic modeling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8763149" y="2259655"/>
            <a:ext cx="2047726" cy="1445570"/>
            <a:chOff x="8763149" y="2259655"/>
            <a:chExt cx="2047726" cy="1445570"/>
          </a:xfrm>
        </p:grpSpPr>
        <p:sp>
          <p:nvSpPr>
            <p:cNvPr id="105" name="Forme libre 104"/>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106" name="Forme libre 105"/>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119" name="Forme libre 118"/>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121" name="Forme libre 120"/>
          <p:cNvSpPr/>
          <p:nvPr/>
        </p:nvSpPr>
        <p:spPr>
          <a:xfrm>
            <a:off x="8839014" y="1622336"/>
            <a:ext cx="2574766" cy="958939"/>
          </a:xfrm>
          <a:custGeom>
            <a:avLst/>
            <a:gdLst>
              <a:gd name="connsiteX0" fmla="*/ 2133786 w 2574766"/>
              <a:gd name="connsiteY0" fmla="*/ 111214 h 958939"/>
              <a:gd name="connsiteX1" fmla="*/ 2133786 w 2574766"/>
              <a:gd name="connsiteY1" fmla="*/ 111214 h 958939"/>
              <a:gd name="connsiteX2" fmla="*/ 266886 w 2574766"/>
              <a:gd name="connsiteY2" fmla="*/ 92164 h 958939"/>
              <a:gd name="connsiteX3" fmla="*/ 238311 w 2574766"/>
              <a:gd name="connsiteY3" fmla="*/ 101689 h 958939"/>
              <a:gd name="connsiteX4" fmla="*/ 190686 w 2574766"/>
              <a:gd name="connsiteY4" fmla="*/ 111214 h 958939"/>
              <a:gd name="connsiteX5" fmla="*/ 133536 w 2574766"/>
              <a:gd name="connsiteY5" fmla="*/ 149314 h 958939"/>
              <a:gd name="connsiteX6" fmla="*/ 104961 w 2574766"/>
              <a:gd name="connsiteY6" fmla="*/ 168364 h 958939"/>
              <a:gd name="connsiteX7" fmla="*/ 38286 w 2574766"/>
              <a:gd name="connsiteY7" fmla="*/ 206464 h 958939"/>
              <a:gd name="connsiteX8" fmla="*/ 9711 w 2574766"/>
              <a:gd name="connsiteY8" fmla="*/ 235039 h 958939"/>
              <a:gd name="connsiteX9" fmla="*/ 186 w 2574766"/>
              <a:gd name="connsiteY9" fmla="*/ 273139 h 958939"/>
              <a:gd name="connsiteX10" fmla="*/ 19236 w 2574766"/>
              <a:gd name="connsiteY10" fmla="*/ 444589 h 958939"/>
              <a:gd name="connsiteX11" fmla="*/ 38286 w 2574766"/>
              <a:gd name="connsiteY11" fmla="*/ 482689 h 958939"/>
              <a:gd name="connsiteX12" fmla="*/ 76386 w 2574766"/>
              <a:gd name="connsiteY12" fmla="*/ 539839 h 958939"/>
              <a:gd name="connsiteX13" fmla="*/ 95436 w 2574766"/>
              <a:gd name="connsiteY13" fmla="*/ 568414 h 958939"/>
              <a:gd name="connsiteX14" fmla="*/ 124011 w 2574766"/>
              <a:gd name="connsiteY14" fmla="*/ 587464 h 958939"/>
              <a:gd name="connsiteX15" fmla="*/ 162111 w 2574766"/>
              <a:gd name="connsiteY15" fmla="*/ 616039 h 958939"/>
              <a:gd name="connsiteX16" fmla="*/ 209736 w 2574766"/>
              <a:gd name="connsiteY16" fmla="*/ 644614 h 958939"/>
              <a:gd name="connsiteX17" fmla="*/ 295461 w 2574766"/>
              <a:gd name="connsiteY17" fmla="*/ 682714 h 958939"/>
              <a:gd name="connsiteX18" fmla="*/ 333561 w 2574766"/>
              <a:gd name="connsiteY18" fmla="*/ 701764 h 958939"/>
              <a:gd name="connsiteX19" fmla="*/ 381186 w 2574766"/>
              <a:gd name="connsiteY19" fmla="*/ 711289 h 958939"/>
              <a:gd name="connsiteX20" fmla="*/ 505011 w 2574766"/>
              <a:gd name="connsiteY20" fmla="*/ 730339 h 958939"/>
              <a:gd name="connsiteX21" fmla="*/ 628836 w 2574766"/>
              <a:gd name="connsiteY21" fmla="*/ 758914 h 958939"/>
              <a:gd name="connsiteX22" fmla="*/ 695511 w 2574766"/>
              <a:gd name="connsiteY22" fmla="*/ 777964 h 958939"/>
              <a:gd name="connsiteX23" fmla="*/ 743136 w 2574766"/>
              <a:gd name="connsiteY23" fmla="*/ 787489 h 958939"/>
              <a:gd name="connsiteX24" fmla="*/ 781236 w 2574766"/>
              <a:gd name="connsiteY24" fmla="*/ 797014 h 958939"/>
              <a:gd name="connsiteX25" fmla="*/ 847911 w 2574766"/>
              <a:gd name="connsiteY25" fmla="*/ 806539 h 958939"/>
              <a:gd name="connsiteX26" fmla="*/ 886011 w 2574766"/>
              <a:gd name="connsiteY26" fmla="*/ 816064 h 958939"/>
              <a:gd name="connsiteX27" fmla="*/ 943161 w 2574766"/>
              <a:gd name="connsiteY27" fmla="*/ 825589 h 958939"/>
              <a:gd name="connsiteX28" fmla="*/ 981261 w 2574766"/>
              <a:gd name="connsiteY28" fmla="*/ 835114 h 958939"/>
              <a:gd name="connsiteX29" fmla="*/ 1028886 w 2574766"/>
              <a:gd name="connsiteY29" fmla="*/ 844639 h 958939"/>
              <a:gd name="connsiteX30" fmla="*/ 1057461 w 2574766"/>
              <a:gd name="connsiteY30" fmla="*/ 854164 h 958939"/>
              <a:gd name="connsiteX31" fmla="*/ 1124136 w 2574766"/>
              <a:gd name="connsiteY31" fmla="*/ 863689 h 958939"/>
              <a:gd name="connsiteX32" fmla="*/ 1171761 w 2574766"/>
              <a:gd name="connsiteY32" fmla="*/ 882739 h 958939"/>
              <a:gd name="connsiteX33" fmla="*/ 1305111 w 2574766"/>
              <a:gd name="connsiteY33" fmla="*/ 901789 h 958939"/>
              <a:gd name="connsiteX34" fmla="*/ 1343211 w 2574766"/>
              <a:gd name="connsiteY34" fmla="*/ 911314 h 958939"/>
              <a:gd name="connsiteX35" fmla="*/ 1400361 w 2574766"/>
              <a:gd name="connsiteY35" fmla="*/ 920839 h 958939"/>
              <a:gd name="connsiteX36" fmla="*/ 1447986 w 2574766"/>
              <a:gd name="connsiteY36" fmla="*/ 930364 h 958939"/>
              <a:gd name="connsiteX37" fmla="*/ 1505136 w 2574766"/>
              <a:gd name="connsiteY37" fmla="*/ 939889 h 958939"/>
              <a:gd name="connsiteX38" fmla="*/ 1543236 w 2574766"/>
              <a:gd name="connsiteY38" fmla="*/ 949414 h 958939"/>
              <a:gd name="connsiteX39" fmla="*/ 1590861 w 2574766"/>
              <a:gd name="connsiteY39" fmla="*/ 958939 h 958939"/>
              <a:gd name="connsiteX40" fmla="*/ 2048061 w 2574766"/>
              <a:gd name="connsiteY40" fmla="*/ 949414 h 958939"/>
              <a:gd name="connsiteX41" fmla="*/ 2086161 w 2574766"/>
              <a:gd name="connsiteY41" fmla="*/ 930364 h 958939"/>
              <a:gd name="connsiteX42" fmla="*/ 2162361 w 2574766"/>
              <a:gd name="connsiteY42" fmla="*/ 920839 h 958939"/>
              <a:gd name="connsiteX43" fmla="*/ 2257611 w 2574766"/>
              <a:gd name="connsiteY43" fmla="*/ 882739 h 958939"/>
              <a:gd name="connsiteX44" fmla="*/ 2295711 w 2574766"/>
              <a:gd name="connsiteY44" fmla="*/ 854164 h 958939"/>
              <a:gd name="connsiteX45" fmla="*/ 2324286 w 2574766"/>
              <a:gd name="connsiteY45" fmla="*/ 844639 h 958939"/>
              <a:gd name="connsiteX46" fmla="*/ 2390961 w 2574766"/>
              <a:gd name="connsiteY46" fmla="*/ 797014 h 958939"/>
              <a:gd name="connsiteX47" fmla="*/ 2419536 w 2574766"/>
              <a:gd name="connsiteY47" fmla="*/ 787489 h 958939"/>
              <a:gd name="connsiteX48" fmla="*/ 2486211 w 2574766"/>
              <a:gd name="connsiteY48" fmla="*/ 749389 h 958939"/>
              <a:gd name="connsiteX49" fmla="*/ 2533836 w 2574766"/>
              <a:gd name="connsiteY49" fmla="*/ 682714 h 958939"/>
              <a:gd name="connsiteX50" fmla="*/ 2562411 w 2574766"/>
              <a:gd name="connsiteY50" fmla="*/ 644614 h 958939"/>
              <a:gd name="connsiteX51" fmla="*/ 2552886 w 2574766"/>
              <a:gd name="connsiteY51" fmla="*/ 425539 h 958939"/>
              <a:gd name="connsiteX52" fmla="*/ 2524311 w 2574766"/>
              <a:gd name="connsiteY52" fmla="*/ 387439 h 958939"/>
              <a:gd name="connsiteX53" fmla="*/ 2486211 w 2574766"/>
              <a:gd name="connsiteY53" fmla="*/ 320764 h 958939"/>
              <a:gd name="connsiteX54" fmla="*/ 2457636 w 2574766"/>
              <a:gd name="connsiteY54" fmla="*/ 282664 h 958939"/>
              <a:gd name="connsiteX55" fmla="*/ 2419536 w 2574766"/>
              <a:gd name="connsiteY55" fmla="*/ 225514 h 958939"/>
              <a:gd name="connsiteX56" fmla="*/ 2371911 w 2574766"/>
              <a:gd name="connsiteY56" fmla="*/ 168364 h 958939"/>
              <a:gd name="connsiteX57" fmla="*/ 2286186 w 2574766"/>
              <a:gd name="connsiteY57" fmla="*/ 120739 h 958939"/>
              <a:gd name="connsiteX58" fmla="*/ 2257611 w 2574766"/>
              <a:gd name="connsiteY58" fmla="*/ 101689 h 958939"/>
              <a:gd name="connsiteX59" fmla="*/ 2229036 w 2574766"/>
              <a:gd name="connsiteY59" fmla="*/ 92164 h 958939"/>
              <a:gd name="connsiteX60" fmla="*/ 2105211 w 2574766"/>
              <a:gd name="connsiteY60" fmla="*/ 73114 h 958939"/>
              <a:gd name="connsiteX61" fmla="*/ 2029011 w 2574766"/>
              <a:gd name="connsiteY61" fmla="*/ 54064 h 958939"/>
              <a:gd name="connsiteX62" fmla="*/ 2000436 w 2574766"/>
              <a:gd name="connsiteY62" fmla="*/ 44539 h 958939"/>
              <a:gd name="connsiteX63" fmla="*/ 1924236 w 2574766"/>
              <a:gd name="connsiteY63" fmla="*/ 35014 h 958939"/>
              <a:gd name="connsiteX64" fmla="*/ 1295586 w 2574766"/>
              <a:gd name="connsiteY64" fmla="*/ 25489 h 95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574766" h="958939">
                <a:moveTo>
                  <a:pt x="2133786" y="111214"/>
                </a:moveTo>
                <a:lnTo>
                  <a:pt x="2133786" y="111214"/>
                </a:lnTo>
                <a:lnTo>
                  <a:pt x="266886" y="92164"/>
                </a:lnTo>
                <a:cubicBezTo>
                  <a:pt x="256846" y="92114"/>
                  <a:pt x="248051" y="99254"/>
                  <a:pt x="238311" y="101689"/>
                </a:cubicBezTo>
                <a:cubicBezTo>
                  <a:pt x="222605" y="105616"/>
                  <a:pt x="206561" y="108039"/>
                  <a:pt x="190686" y="111214"/>
                </a:cubicBezTo>
                <a:lnTo>
                  <a:pt x="133536" y="149314"/>
                </a:lnTo>
                <a:cubicBezTo>
                  <a:pt x="124011" y="155664"/>
                  <a:pt x="115200" y="163244"/>
                  <a:pt x="104961" y="168364"/>
                </a:cubicBezTo>
                <a:cubicBezTo>
                  <a:pt x="81670" y="180009"/>
                  <a:pt x="58481" y="189635"/>
                  <a:pt x="38286" y="206464"/>
                </a:cubicBezTo>
                <a:cubicBezTo>
                  <a:pt x="27938" y="215088"/>
                  <a:pt x="19236" y="225514"/>
                  <a:pt x="9711" y="235039"/>
                </a:cubicBezTo>
                <a:cubicBezTo>
                  <a:pt x="6536" y="247739"/>
                  <a:pt x="186" y="260048"/>
                  <a:pt x="186" y="273139"/>
                </a:cubicBezTo>
                <a:cubicBezTo>
                  <a:pt x="186" y="324224"/>
                  <a:pt x="-3239" y="392148"/>
                  <a:pt x="19236" y="444589"/>
                </a:cubicBezTo>
                <a:cubicBezTo>
                  <a:pt x="24829" y="457640"/>
                  <a:pt x="30981" y="470513"/>
                  <a:pt x="38286" y="482689"/>
                </a:cubicBezTo>
                <a:cubicBezTo>
                  <a:pt x="50066" y="502322"/>
                  <a:pt x="63686" y="520789"/>
                  <a:pt x="76386" y="539839"/>
                </a:cubicBezTo>
                <a:cubicBezTo>
                  <a:pt x="82736" y="549364"/>
                  <a:pt x="85911" y="562064"/>
                  <a:pt x="95436" y="568414"/>
                </a:cubicBezTo>
                <a:cubicBezTo>
                  <a:pt x="104961" y="574764"/>
                  <a:pt x="114696" y="580810"/>
                  <a:pt x="124011" y="587464"/>
                </a:cubicBezTo>
                <a:cubicBezTo>
                  <a:pt x="136929" y="596691"/>
                  <a:pt x="148902" y="607233"/>
                  <a:pt x="162111" y="616039"/>
                </a:cubicBezTo>
                <a:cubicBezTo>
                  <a:pt x="177515" y="626308"/>
                  <a:pt x="194332" y="634345"/>
                  <a:pt x="209736" y="644614"/>
                </a:cubicBezTo>
                <a:cubicBezTo>
                  <a:pt x="269904" y="684726"/>
                  <a:pt x="222972" y="668216"/>
                  <a:pt x="295461" y="682714"/>
                </a:cubicBezTo>
                <a:cubicBezTo>
                  <a:pt x="308161" y="689064"/>
                  <a:pt x="320091" y="697274"/>
                  <a:pt x="333561" y="701764"/>
                </a:cubicBezTo>
                <a:cubicBezTo>
                  <a:pt x="348920" y="706884"/>
                  <a:pt x="365258" y="708393"/>
                  <a:pt x="381186" y="711289"/>
                </a:cubicBezTo>
                <a:cubicBezTo>
                  <a:pt x="429644" y="720100"/>
                  <a:pt x="455065" y="723204"/>
                  <a:pt x="505011" y="730339"/>
                </a:cubicBezTo>
                <a:cubicBezTo>
                  <a:pt x="583460" y="756489"/>
                  <a:pt x="542282" y="746549"/>
                  <a:pt x="628836" y="758914"/>
                </a:cubicBezTo>
                <a:cubicBezTo>
                  <a:pt x="660657" y="769521"/>
                  <a:pt x="659631" y="769991"/>
                  <a:pt x="695511" y="777964"/>
                </a:cubicBezTo>
                <a:cubicBezTo>
                  <a:pt x="711315" y="781476"/>
                  <a:pt x="727332" y="783977"/>
                  <a:pt x="743136" y="787489"/>
                </a:cubicBezTo>
                <a:cubicBezTo>
                  <a:pt x="755915" y="790329"/>
                  <a:pt x="768356" y="794672"/>
                  <a:pt x="781236" y="797014"/>
                </a:cubicBezTo>
                <a:cubicBezTo>
                  <a:pt x="803325" y="801030"/>
                  <a:pt x="825822" y="802523"/>
                  <a:pt x="847911" y="806539"/>
                </a:cubicBezTo>
                <a:cubicBezTo>
                  <a:pt x="860791" y="808881"/>
                  <a:pt x="873174" y="813497"/>
                  <a:pt x="886011" y="816064"/>
                </a:cubicBezTo>
                <a:cubicBezTo>
                  <a:pt x="904949" y="819852"/>
                  <a:pt x="924223" y="821801"/>
                  <a:pt x="943161" y="825589"/>
                </a:cubicBezTo>
                <a:cubicBezTo>
                  <a:pt x="955998" y="828156"/>
                  <a:pt x="968482" y="832274"/>
                  <a:pt x="981261" y="835114"/>
                </a:cubicBezTo>
                <a:cubicBezTo>
                  <a:pt x="997065" y="838626"/>
                  <a:pt x="1013180" y="840712"/>
                  <a:pt x="1028886" y="844639"/>
                </a:cubicBezTo>
                <a:cubicBezTo>
                  <a:pt x="1038626" y="847074"/>
                  <a:pt x="1047616" y="852195"/>
                  <a:pt x="1057461" y="854164"/>
                </a:cubicBezTo>
                <a:cubicBezTo>
                  <a:pt x="1079476" y="858567"/>
                  <a:pt x="1101911" y="860514"/>
                  <a:pt x="1124136" y="863689"/>
                </a:cubicBezTo>
                <a:cubicBezTo>
                  <a:pt x="1140011" y="870039"/>
                  <a:pt x="1155266" y="878240"/>
                  <a:pt x="1171761" y="882739"/>
                </a:cubicBezTo>
                <a:cubicBezTo>
                  <a:pt x="1200027" y="890448"/>
                  <a:pt x="1281497" y="897853"/>
                  <a:pt x="1305111" y="901789"/>
                </a:cubicBezTo>
                <a:cubicBezTo>
                  <a:pt x="1318024" y="903941"/>
                  <a:pt x="1330374" y="908747"/>
                  <a:pt x="1343211" y="911314"/>
                </a:cubicBezTo>
                <a:cubicBezTo>
                  <a:pt x="1362149" y="915102"/>
                  <a:pt x="1381360" y="917384"/>
                  <a:pt x="1400361" y="920839"/>
                </a:cubicBezTo>
                <a:cubicBezTo>
                  <a:pt x="1416289" y="923735"/>
                  <a:pt x="1432058" y="927468"/>
                  <a:pt x="1447986" y="930364"/>
                </a:cubicBezTo>
                <a:cubicBezTo>
                  <a:pt x="1466987" y="933819"/>
                  <a:pt x="1486198" y="936101"/>
                  <a:pt x="1505136" y="939889"/>
                </a:cubicBezTo>
                <a:cubicBezTo>
                  <a:pt x="1517973" y="942456"/>
                  <a:pt x="1530457" y="946574"/>
                  <a:pt x="1543236" y="949414"/>
                </a:cubicBezTo>
                <a:cubicBezTo>
                  <a:pt x="1559040" y="952926"/>
                  <a:pt x="1574986" y="955764"/>
                  <a:pt x="1590861" y="958939"/>
                </a:cubicBezTo>
                <a:cubicBezTo>
                  <a:pt x="1743261" y="955764"/>
                  <a:pt x="1895881" y="958194"/>
                  <a:pt x="2048061" y="949414"/>
                </a:cubicBezTo>
                <a:cubicBezTo>
                  <a:pt x="2062236" y="948596"/>
                  <a:pt x="2072386" y="933808"/>
                  <a:pt x="2086161" y="930364"/>
                </a:cubicBezTo>
                <a:cubicBezTo>
                  <a:pt x="2110994" y="924156"/>
                  <a:pt x="2136961" y="924014"/>
                  <a:pt x="2162361" y="920839"/>
                </a:cubicBezTo>
                <a:cubicBezTo>
                  <a:pt x="2194111" y="908139"/>
                  <a:pt x="2230254" y="903256"/>
                  <a:pt x="2257611" y="882739"/>
                </a:cubicBezTo>
                <a:cubicBezTo>
                  <a:pt x="2270311" y="873214"/>
                  <a:pt x="2281928" y="862040"/>
                  <a:pt x="2295711" y="854164"/>
                </a:cubicBezTo>
                <a:cubicBezTo>
                  <a:pt x="2304428" y="849183"/>
                  <a:pt x="2315306" y="849129"/>
                  <a:pt x="2324286" y="844639"/>
                </a:cubicBezTo>
                <a:cubicBezTo>
                  <a:pt x="2353770" y="829897"/>
                  <a:pt x="2360760" y="814272"/>
                  <a:pt x="2390961" y="797014"/>
                </a:cubicBezTo>
                <a:cubicBezTo>
                  <a:pt x="2399678" y="792033"/>
                  <a:pt x="2410308" y="791444"/>
                  <a:pt x="2419536" y="787489"/>
                </a:cubicBezTo>
                <a:cubicBezTo>
                  <a:pt x="2438717" y="779269"/>
                  <a:pt x="2469330" y="763456"/>
                  <a:pt x="2486211" y="749389"/>
                </a:cubicBezTo>
                <a:cubicBezTo>
                  <a:pt x="2528842" y="713863"/>
                  <a:pt x="2504528" y="729606"/>
                  <a:pt x="2533836" y="682714"/>
                </a:cubicBezTo>
                <a:cubicBezTo>
                  <a:pt x="2542250" y="669252"/>
                  <a:pt x="2552886" y="657314"/>
                  <a:pt x="2562411" y="644614"/>
                </a:cubicBezTo>
                <a:cubicBezTo>
                  <a:pt x="2577679" y="553008"/>
                  <a:pt x="2583175" y="552752"/>
                  <a:pt x="2552886" y="425539"/>
                </a:cubicBezTo>
                <a:cubicBezTo>
                  <a:pt x="2549209" y="410096"/>
                  <a:pt x="2533538" y="400357"/>
                  <a:pt x="2524311" y="387439"/>
                </a:cubicBezTo>
                <a:cubicBezTo>
                  <a:pt x="2471876" y="314030"/>
                  <a:pt x="2542021" y="410059"/>
                  <a:pt x="2486211" y="320764"/>
                </a:cubicBezTo>
                <a:cubicBezTo>
                  <a:pt x="2477797" y="307302"/>
                  <a:pt x="2467161" y="295364"/>
                  <a:pt x="2457636" y="282664"/>
                </a:cubicBezTo>
                <a:cubicBezTo>
                  <a:pt x="2440897" y="232446"/>
                  <a:pt x="2459174" y="273080"/>
                  <a:pt x="2419536" y="225514"/>
                </a:cubicBezTo>
                <a:cubicBezTo>
                  <a:pt x="2382792" y="181421"/>
                  <a:pt x="2420609" y="210105"/>
                  <a:pt x="2371911" y="168364"/>
                </a:cubicBezTo>
                <a:cubicBezTo>
                  <a:pt x="2319453" y="123400"/>
                  <a:pt x="2349283" y="152287"/>
                  <a:pt x="2286186" y="120739"/>
                </a:cubicBezTo>
                <a:cubicBezTo>
                  <a:pt x="2275947" y="115619"/>
                  <a:pt x="2267850" y="106809"/>
                  <a:pt x="2257611" y="101689"/>
                </a:cubicBezTo>
                <a:cubicBezTo>
                  <a:pt x="2248631" y="97199"/>
                  <a:pt x="2238690" y="94922"/>
                  <a:pt x="2229036" y="92164"/>
                </a:cubicBezTo>
                <a:cubicBezTo>
                  <a:pt x="2176542" y="77166"/>
                  <a:pt x="2174301" y="80791"/>
                  <a:pt x="2105211" y="73114"/>
                </a:cubicBezTo>
                <a:cubicBezTo>
                  <a:pt x="2039892" y="51341"/>
                  <a:pt x="2120963" y="77052"/>
                  <a:pt x="2029011" y="54064"/>
                </a:cubicBezTo>
                <a:cubicBezTo>
                  <a:pt x="2019271" y="51629"/>
                  <a:pt x="2010314" y="46335"/>
                  <a:pt x="2000436" y="44539"/>
                </a:cubicBezTo>
                <a:cubicBezTo>
                  <a:pt x="1975251" y="39960"/>
                  <a:pt x="1949636" y="38189"/>
                  <a:pt x="1924236" y="35014"/>
                </a:cubicBezTo>
                <a:cubicBezTo>
                  <a:pt x="1705901" y="-37764"/>
                  <a:pt x="1905701" y="25489"/>
                  <a:pt x="1295586" y="2548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0" name="Groupe 139"/>
          <p:cNvGrpSpPr/>
          <p:nvPr/>
        </p:nvGrpSpPr>
        <p:grpSpPr>
          <a:xfrm>
            <a:off x="9987835" y="6302939"/>
            <a:ext cx="1865612" cy="360000"/>
            <a:chOff x="2009537" y="6220063"/>
            <a:chExt cx="1865612" cy="360000"/>
          </a:xfrm>
        </p:grpSpPr>
        <p:sp>
          <p:nvSpPr>
            <p:cNvPr id="141" name="Rectangle 14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2" name="Image 14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3" name="Rectangle 142"/>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2" name="Groupe 151"/>
          <p:cNvGrpSpPr/>
          <p:nvPr/>
        </p:nvGrpSpPr>
        <p:grpSpPr>
          <a:xfrm>
            <a:off x="8774443" y="2281727"/>
            <a:ext cx="2949227" cy="2028642"/>
            <a:chOff x="8774443" y="2281727"/>
            <a:chExt cx="2949227" cy="2028642"/>
          </a:xfrm>
        </p:grpSpPr>
        <p:sp>
          <p:nvSpPr>
            <p:cNvPr id="134" name="Forme libre 133"/>
            <p:cNvSpPr/>
            <p:nvPr/>
          </p:nvSpPr>
          <p:spPr>
            <a:xfrm>
              <a:off x="8774443" y="2281727"/>
              <a:ext cx="2049056" cy="1430845"/>
            </a:xfrm>
            <a:custGeom>
              <a:avLst/>
              <a:gdLst>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29548 w 2120926"/>
                <a:gd name="connsiteY15" fmla="*/ 28280 h 1432874"/>
                <a:gd name="connsiteX16" fmla="*/ 110694 w 2120926"/>
                <a:gd name="connsiteY16" fmla="*/ 56561 h 1432874"/>
                <a:gd name="connsiteX17" fmla="*/ 54133 w 2120926"/>
                <a:gd name="connsiteY17" fmla="*/ 75414 h 1432874"/>
                <a:gd name="connsiteX18" fmla="*/ 16426 w 2120926"/>
                <a:gd name="connsiteY18" fmla="*/ 160255 h 1432874"/>
                <a:gd name="connsiteX19" fmla="*/ 16426 w 2120926"/>
                <a:gd name="connsiteY19" fmla="*/ 339365 h 1432874"/>
                <a:gd name="connsiteX20" fmla="*/ 35280 w 2120926"/>
                <a:gd name="connsiteY20" fmla="*/ 367645 h 1432874"/>
                <a:gd name="connsiteX21" fmla="*/ 54133 w 2120926"/>
                <a:gd name="connsiteY21" fmla="*/ 405352 h 1432874"/>
                <a:gd name="connsiteX22" fmla="*/ 91841 w 2120926"/>
                <a:gd name="connsiteY22" fmla="*/ 461913 h 1432874"/>
                <a:gd name="connsiteX23" fmla="*/ 120121 w 2120926"/>
                <a:gd name="connsiteY23" fmla="*/ 537328 h 1432874"/>
                <a:gd name="connsiteX24" fmla="*/ 148401 w 2120926"/>
                <a:gd name="connsiteY24" fmla="*/ 622169 h 1432874"/>
                <a:gd name="connsiteX25" fmla="*/ 157828 w 2120926"/>
                <a:gd name="connsiteY25" fmla="*/ 650449 h 1432874"/>
                <a:gd name="connsiteX26" fmla="*/ 167255 w 2120926"/>
                <a:gd name="connsiteY26" fmla="*/ 697583 h 1432874"/>
                <a:gd name="connsiteX27" fmla="*/ 176682 w 2120926"/>
                <a:gd name="connsiteY27" fmla="*/ 725864 h 1432874"/>
                <a:gd name="connsiteX28" fmla="*/ 186109 w 2120926"/>
                <a:gd name="connsiteY28" fmla="*/ 763571 h 1432874"/>
                <a:gd name="connsiteX29" fmla="*/ 195536 w 2120926"/>
                <a:gd name="connsiteY29" fmla="*/ 791851 h 1432874"/>
                <a:gd name="connsiteX30" fmla="*/ 214389 w 2120926"/>
                <a:gd name="connsiteY30" fmla="*/ 867266 h 1432874"/>
                <a:gd name="connsiteX31" fmla="*/ 261523 w 2120926"/>
                <a:gd name="connsiteY31" fmla="*/ 914400 h 1432874"/>
                <a:gd name="connsiteX32" fmla="*/ 289804 w 2120926"/>
                <a:gd name="connsiteY32" fmla="*/ 942680 h 1432874"/>
                <a:gd name="connsiteX33" fmla="*/ 374645 w 2120926"/>
                <a:gd name="connsiteY33" fmla="*/ 989814 h 1432874"/>
                <a:gd name="connsiteX34" fmla="*/ 402925 w 2120926"/>
                <a:gd name="connsiteY34" fmla="*/ 1008668 h 1432874"/>
                <a:gd name="connsiteX35" fmla="*/ 412352 w 2120926"/>
                <a:gd name="connsiteY35" fmla="*/ 1036948 h 1432874"/>
                <a:gd name="connsiteX36" fmla="*/ 421779 w 2120926"/>
                <a:gd name="connsiteY36" fmla="*/ 1225484 h 1432874"/>
                <a:gd name="connsiteX37" fmla="*/ 440632 w 2120926"/>
                <a:gd name="connsiteY37" fmla="*/ 1291472 h 1432874"/>
                <a:gd name="connsiteX38" fmla="*/ 478340 w 2120926"/>
                <a:gd name="connsiteY38" fmla="*/ 1348033 h 1432874"/>
                <a:gd name="connsiteX39" fmla="*/ 525474 w 2120926"/>
                <a:gd name="connsiteY39" fmla="*/ 1385740 h 1432874"/>
                <a:gd name="connsiteX40" fmla="*/ 714010 w 2120926"/>
                <a:gd name="connsiteY40" fmla="*/ 1414020 h 1432874"/>
                <a:gd name="connsiteX41" fmla="*/ 789424 w 2120926"/>
                <a:gd name="connsiteY41" fmla="*/ 1432874 h 1432874"/>
                <a:gd name="connsiteX42" fmla="*/ 1091082 w 2120926"/>
                <a:gd name="connsiteY42" fmla="*/ 1423447 h 1432874"/>
                <a:gd name="connsiteX43" fmla="*/ 1147643 w 2120926"/>
                <a:gd name="connsiteY43" fmla="*/ 1414020 h 1432874"/>
                <a:gd name="connsiteX44" fmla="*/ 1373886 w 2120926"/>
                <a:gd name="connsiteY44" fmla="*/ 1404594 h 1432874"/>
                <a:gd name="connsiteX45" fmla="*/ 1458727 w 2120926"/>
                <a:gd name="connsiteY45" fmla="*/ 1385740 h 1432874"/>
                <a:gd name="connsiteX46" fmla="*/ 1524715 w 2120926"/>
                <a:gd name="connsiteY46" fmla="*/ 1366886 h 1432874"/>
                <a:gd name="connsiteX47" fmla="*/ 1656690 w 2120926"/>
                <a:gd name="connsiteY47" fmla="*/ 1376313 h 1432874"/>
                <a:gd name="connsiteX48" fmla="*/ 1807519 w 2120926"/>
                <a:gd name="connsiteY48" fmla="*/ 1404594 h 1432874"/>
                <a:gd name="connsiteX49" fmla="*/ 1920641 w 2120926"/>
                <a:gd name="connsiteY49" fmla="*/ 1395167 h 1432874"/>
                <a:gd name="connsiteX50" fmla="*/ 1939494 w 2120926"/>
                <a:gd name="connsiteY50" fmla="*/ 1366886 h 1432874"/>
                <a:gd name="connsiteX51" fmla="*/ 1996055 w 2120926"/>
                <a:gd name="connsiteY51" fmla="*/ 1319752 h 1432874"/>
                <a:gd name="connsiteX52" fmla="*/ 2043189 w 2120926"/>
                <a:gd name="connsiteY52" fmla="*/ 1234911 h 1432874"/>
                <a:gd name="connsiteX53" fmla="*/ 2033762 w 2120926"/>
                <a:gd name="connsiteY53" fmla="*/ 1102936 h 1432874"/>
                <a:gd name="connsiteX54" fmla="*/ 2014909 w 2120926"/>
                <a:gd name="connsiteY54" fmla="*/ 1008668 h 1432874"/>
                <a:gd name="connsiteX55" fmla="*/ 2024336 w 2120926"/>
                <a:gd name="connsiteY55" fmla="*/ 820132 h 1432874"/>
                <a:gd name="connsiteX56" fmla="*/ 2043189 w 2120926"/>
                <a:gd name="connsiteY56" fmla="*/ 791851 h 1432874"/>
                <a:gd name="connsiteX57" fmla="*/ 2062043 w 2120926"/>
                <a:gd name="connsiteY57" fmla="*/ 716437 h 1432874"/>
                <a:gd name="connsiteX58" fmla="*/ 2090323 w 2120926"/>
                <a:gd name="connsiteY58" fmla="*/ 659876 h 1432874"/>
                <a:gd name="connsiteX59" fmla="*/ 2109177 w 2120926"/>
                <a:gd name="connsiteY59" fmla="*/ 631596 h 1432874"/>
                <a:gd name="connsiteX60" fmla="*/ 2109177 w 2120926"/>
                <a:gd name="connsiteY60" fmla="*/ 395926 h 1432874"/>
                <a:gd name="connsiteX61" fmla="*/ 2090323 w 2120926"/>
                <a:gd name="connsiteY61" fmla="*/ 367645 h 1432874"/>
                <a:gd name="connsiteX62" fmla="*/ 2014909 w 2120926"/>
                <a:gd name="connsiteY62" fmla="*/ 292231 h 1432874"/>
                <a:gd name="connsiteX63" fmla="*/ 1958348 w 2120926"/>
                <a:gd name="connsiteY63" fmla="*/ 263950 h 1432874"/>
                <a:gd name="connsiteX64" fmla="*/ 1930067 w 2120926"/>
                <a:gd name="connsiteY64" fmla="*/ 245097 h 1432874"/>
                <a:gd name="connsiteX65" fmla="*/ 1873507 w 2120926"/>
                <a:gd name="connsiteY65" fmla="*/ 226243 h 1432874"/>
                <a:gd name="connsiteX66" fmla="*/ 1835799 w 2120926"/>
                <a:gd name="connsiteY66" fmla="*/ 207389 h 1432874"/>
                <a:gd name="connsiteX67" fmla="*/ 1807519 w 2120926"/>
                <a:gd name="connsiteY67" fmla="*/ 188536 h 1432874"/>
                <a:gd name="connsiteX68" fmla="*/ 1769812 w 2120926"/>
                <a:gd name="connsiteY68" fmla="*/ 179109 h 1432874"/>
                <a:gd name="connsiteX69" fmla="*/ 1684971 w 2120926"/>
                <a:gd name="connsiteY69" fmla="*/ 150829 h 1432874"/>
                <a:gd name="connsiteX70" fmla="*/ 1270191 w 2120926"/>
                <a:gd name="connsiteY70" fmla="*/ 169682 h 1432874"/>
                <a:gd name="connsiteX71" fmla="*/ 1204204 w 2120926"/>
                <a:gd name="connsiteY71" fmla="*/ 188536 h 1432874"/>
                <a:gd name="connsiteX72" fmla="*/ 1147643 w 2120926"/>
                <a:gd name="connsiteY72" fmla="*/ 226243 h 1432874"/>
                <a:gd name="connsiteX73" fmla="*/ 1072228 w 2120926"/>
                <a:gd name="connsiteY73" fmla="*/ 245097 h 1432874"/>
                <a:gd name="connsiteX74" fmla="*/ 1025094 w 2120926"/>
                <a:gd name="connsiteY74"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10694 w 2120926"/>
                <a:gd name="connsiteY15" fmla="*/ 56561 h 1432874"/>
                <a:gd name="connsiteX16" fmla="*/ 54133 w 2120926"/>
                <a:gd name="connsiteY16" fmla="*/ 75414 h 1432874"/>
                <a:gd name="connsiteX17" fmla="*/ 16426 w 2120926"/>
                <a:gd name="connsiteY17" fmla="*/ 160255 h 1432874"/>
                <a:gd name="connsiteX18" fmla="*/ 16426 w 2120926"/>
                <a:gd name="connsiteY18" fmla="*/ 339365 h 1432874"/>
                <a:gd name="connsiteX19" fmla="*/ 35280 w 2120926"/>
                <a:gd name="connsiteY19" fmla="*/ 367645 h 1432874"/>
                <a:gd name="connsiteX20" fmla="*/ 54133 w 2120926"/>
                <a:gd name="connsiteY20" fmla="*/ 405352 h 1432874"/>
                <a:gd name="connsiteX21" fmla="*/ 91841 w 2120926"/>
                <a:gd name="connsiteY21" fmla="*/ 461913 h 1432874"/>
                <a:gd name="connsiteX22" fmla="*/ 120121 w 2120926"/>
                <a:gd name="connsiteY22" fmla="*/ 537328 h 1432874"/>
                <a:gd name="connsiteX23" fmla="*/ 148401 w 2120926"/>
                <a:gd name="connsiteY23" fmla="*/ 622169 h 1432874"/>
                <a:gd name="connsiteX24" fmla="*/ 157828 w 2120926"/>
                <a:gd name="connsiteY24" fmla="*/ 650449 h 1432874"/>
                <a:gd name="connsiteX25" fmla="*/ 167255 w 2120926"/>
                <a:gd name="connsiteY25" fmla="*/ 697583 h 1432874"/>
                <a:gd name="connsiteX26" fmla="*/ 176682 w 2120926"/>
                <a:gd name="connsiteY26" fmla="*/ 725864 h 1432874"/>
                <a:gd name="connsiteX27" fmla="*/ 186109 w 2120926"/>
                <a:gd name="connsiteY27" fmla="*/ 763571 h 1432874"/>
                <a:gd name="connsiteX28" fmla="*/ 195536 w 2120926"/>
                <a:gd name="connsiteY28" fmla="*/ 791851 h 1432874"/>
                <a:gd name="connsiteX29" fmla="*/ 214389 w 2120926"/>
                <a:gd name="connsiteY29" fmla="*/ 867266 h 1432874"/>
                <a:gd name="connsiteX30" fmla="*/ 261523 w 2120926"/>
                <a:gd name="connsiteY30" fmla="*/ 914400 h 1432874"/>
                <a:gd name="connsiteX31" fmla="*/ 289804 w 2120926"/>
                <a:gd name="connsiteY31" fmla="*/ 942680 h 1432874"/>
                <a:gd name="connsiteX32" fmla="*/ 374645 w 2120926"/>
                <a:gd name="connsiteY32" fmla="*/ 989814 h 1432874"/>
                <a:gd name="connsiteX33" fmla="*/ 402925 w 2120926"/>
                <a:gd name="connsiteY33" fmla="*/ 1008668 h 1432874"/>
                <a:gd name="connsiteX34" fmla="*/ 412352 w 2120926"/>
                <a:gd name="connsiteY34" fmla="*/ 1036948 h 1432874"/>
                <a:gd name="connsiteX35" fmla="*/ 421779 w 2120926"/>
                <a:gd name="connsiteY35" fmla="*/ 1225484 h 1432874"/>
                <a:gd name="connsiteX36" fmla="*/ 440632 w 2120926"/>
                <a:gd name="connsiteY36" fmla="*/ 1291472 h 1432874"/>
                <a:gd name="connsiteX37" fmla="*/ 478340 w 2120926"/>
                <a:gd name="connsiteY37" fmla="*/ 1348033 h 1432874"/>
                <a:gd name="connsiteX38" fmla="*/ 525474 w 2120926"/>
                <a:gd name="connsiteY38" fmla="*/ 1385740 h 1432874"/>
                <a:gd name="connsiteX39" fmla="*/ 714010 w 2120926"/>
                <a:gd name="connsiteY39" fmla="*/ 1414020 h 1432874"/>
                <a:gd name="connsiteX40" fmla="*/ 789424 w 2120926"/>
                <a:gd name="connsiteY40" fmla="*/ 1432874 h 1432874"/>
                <a:gd name="connsiteX41" fmla="*/ 1091082 w 2120926"/>
                <a:gd name="connsiteY41" fmla="*/ 1423447 h 1432874"/>
                <a:gd name="connsiteX42" fmla="*/ 1147643 w 2120926"/>
                <a:gd name="connsiteY42" fmla="*/ 1414020 h 1432874"/>
                <a:gd name="connsiteX43" fmla="*/ 1373886 w 2120926"/>
                <a:gd name="connsiteY43" fmla="*/ 1404594 h 1432874"/>
                <a:gd name="connsiteX44" fmla="*/ 1458727 w 2120926"/>
                <a:gd name="connsiteY44" fmla="*/ 1385740 h 1432874"/>
                <a:gd name="connsiteX45" fmla="*/ 1524715 w 2120926"/>
                <a:gd name="connsiteY45" fmla="*/ 1366886 h 1432874"/>
                <a:gd name="connsiteX46" fmla="*/ 1656690 w 2120926"/>
                <a:gd name="connsiteY46" fmla="*/ 1376313 h 1432874"/>
                <a:gd name="connsiteX47" fmla="*/ 1807519 w 2120926"/>
                <a:gd name="connsiteY47" fmla="*/ 1404594 h 1432874"/>
                <a:gd name="connsiteX48" fmla="*/ 1920641 w 2120926"/>
                <a:gd name="connsiteY48" fmla="*/ 1395167 h 1432874"/>
                <a:gd name="connsiteX49" fmla="*/ 1939494 w 2120926"/>
                <a:gd name="connsiteY49" fmla="*/ 1366886 h 1432874"/>
                <a:gd name="connsiteX50" fmla="*/ 1996055 w 2120926"/>
                <a:gd name="connsiteY50" fmla="*/ 1319752 h 1432874"/>
                <a:gd name="connsiteX51" fmla="*/ 2043189 w 2120926"/>
                <a:gd name="connsiteY51" fmla="*/ 1234911 h 1432874"/>
                <a:gd name="connsiteX52" fmla="*/ 2033762 w 2120926"/>
                <a:gd name="connsiteY52" fmla="*/ 1102936 h 1432874"/>
                <a:gd name="connsiteX53" fmla="*/ 2014909 w 2120926"/>
                <a:gd name="connsiteY53" fmla="*/ 1008668 h 1432874"/>
                <a:gd name="connsiteX54" fmla="*/ 2024336 w 2120926"/>
                <a:gd name="connsiteY54" fmla="*/ 820132 h 1432874"/>
                <a:gd name="connsiteX55" fmla="*/ 2043189 w 2120926"/>
                <a:gd name="connsiteY55" fmla="*/ 791851 h 1432874"/>
                <a:gd name="connsiteX56" fmla="*/ 2062043 w 2120926"/>
                <a:gd name="connsiteY56" fmla="*/ 716437 h 1432874"/>
                <a:gd name="connsiteX57" fmla="*/ 2090323 w 2120926"/>
                <a:gd name="connsiteY57" fmla="*/ 659876 h 1432874"/>
                <a:gd name="connsiteX58" fmla="*/ 2109177 w 2120926"/>
                <a:gd name="connsiteY58" fmla="*/ 631596 h 1432874"/>
                <a:gd name="connsiteX59" fmla="*/ 2109177 w 2120926"/>
                <a:gd name="connsiteY59" fmla="*/ 395926 h 1432874"/>
                <a:gd name="connsiteX60" fmla="*/ 2090323 w 2120926"/>
                <a:gd name="connsiteY60" fmla="*/ 367645 h 1432874"/>
                <a:gd name="connsiteX61" fmla="*/ 2014909 w 2120926"/>
                <a:gd name="connsiteY61" fmla="*/ 292231 h 1432874"/>
                <a:gd name="connsiteX62" fmla="*/ 1958348 w 2120926"/>
                <a:gd name="connsiteY62" fmla="*/ 263950 h 1432874"/>
                <a:gd name="connsiteX63" fmla="*/ 1930067 w 2120926"/>
                <a:gd name="connsiteY63" fmla="*/ 245097 h 1432874"/>
                <a:gd name="connsiteX64" fmla="*/ 1873507 w 2120926"/>
                <a:gd name="connsiteY64" fmla="*/ 226243 h 1432874"/>
                <a:gd name="connsiteX65" fmla="*/ 1835799 w 2120926"/>
                <a:gd name="connsiteY65" fmla="*/ 207389 h 1432874"/>
                <a:gd name="connsiteX66" fmla="*/ 1807519 w 2120926"/>
                <a:gd name="connsiteY66" fmla="*/ 188536 h 1432874"/>
                <a:gd name="connsiteX67" fmla="*/ 1769812 w 2120926"/>
                <a:gd name="connsiteY67" fmla="*/ 179109 h 1432874"/>
                <a:gd name="connsiteX68" fmla="*/ 1684971 w 2120926"/>
                <a:gd name="connsiteY68" fmla="*/ 150829 h 1432874"/>
                <a:gd name="connsiteX69" fmla="*/ 1270191 w 2120926"/>
                <a:gd name="connsiteY69" fmla="*/ 169682 h 1432874"/>
                <a:gd name="connsiteX70" fmla="*/ 1204204 w 2120926"/>
                <a:gd name="connsiteY70" fmla="*/ 188536 h 1432874"/>
                <a:gd name="connsiteX71" fmla="*/ 1147643 w 2120926"/>
                <a:gd name="connsiteY71" fmla="*/ 226243 h 1432874"/>
                <a:gd name="connsiteX72" fmla="*/ 1072228 w 2120926"/>
                <a:gd name="connsiteY72" fmla="*/ 245097 h 1432874"/>
                <a:gd name="connsiteX73" fmla="*/ 1025094 w 2120926"/>
                <a:gd name="connsiteY73"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54133 w 2120926"/>
                <a:gd name="connsiteY15" fmla="*/ 75414 h 1432874"/>
                <a:gd name="connsiteX16" fmla="*/ 16426 w 2120926"/>
                <a:gd name="connsiteY16" fmla="*/ 160255 h 1432874"/>
                <a:gd name="connsiteX17" fmla="*/ 16426 w 2120926"/>
                <a:gd name="connsiteY17" fmla="*/ 339365 h 1432874"/>
                <a:gd name="connsiteX18" fmla="*/ 35280 w 2120926"/>
                <a:gd name="connsiteY18" fmla="*/ 367645 h 1432874"/>
                <a:gd name="connsiteX19" fmla="*/ 54133 w 2120926"/>
                <a:gd name="connsiteY19" fmla="*/ 405352 h 1432874"/>
                <a:gd name="connsiteX20" fmla="*/ 91841 w 2120926"/>
                <a:gd name="connsiteY20" fmla="*/ 461913 h 1432874"/>
                <a:gd name="connsiteX21" fmla="*/ 120121 w 2120926"/>
                <a:gd name="connsiteY21" fmla="*/ 537328 h 1432874"/>
                <a:gd name="connsiteX22" fmla="*/ 148401 w 2120926"/>
                <a:gd name="connsiteY22" fmla="*/ 622169 h 1432874"/>
                <a:gd name="connsiteX23" fmla="*/ 157828 w 2120926"/>
                <a:gd name="connsiteY23" fmla="*/ 650449 h 1432874"/>
                <a:gd name="connsiteX24" fmla="*/ 167255 w 2120926"/>
                <a:gd name="connsiteY24" fmla="*/ 697583 h 1432874"/>
                <a:gd name="connsiteX25" fmla="*/ 176682 w 2120926"/>
                <a:gd name="connsiteY25" fmla="*/ 725864 h 1432874"/>
                <a:gd name="connsiteX26" fmla="*/ 186109 w 2120926"/>
                <a:gd name="connsiteY26" fmla="*/ 763571 h 1432874"/>
                <a:gd name="connsiteX27" fmla="*/ 195536 w 2120926"/>
                <a:gd name="connsiteY27" fmla="*/ 791851 h 1432874"/>
                <a:gd name="connsiteX28" fmla="*/ 214389 w 2120926"/>
                <a:gd name="connsiteY28" fmla="*/ 867266 h 1432874"/>
                <a:gd name="connsiteX29" fmla="*/ 261523 w 2120926"/>
                <a:gd name="connsiteY29" fmla="*/ 914400 h 1432874"/>
                <a:gd name="connsiteX30" fmla="*/ 289804 w 2120926"/>
                <a:gd name="connsiteY30" fmla="*/ 942680 h 1432874"/>
                <a:gd name="connsiteX31" fmla="*/ 374645 w 2120926"/>
                <a:gd name="connsiteY31" fmla="*/ 989814 h 1432874"/>
                <a:gd name="connsiteX32" fmla="*/ 402925 w 2120926"/>
                <a:gd name="connsiteY32" fmla="*/ 1008668 h 1432874"/>
                <a:gd name="connsiteX33" fmla="*/ 412352 w 2120926"/>
                <a:gd name="connsiteY33" fmla="*/ 1036948 h 1432874"/>
                <a:gd name="connsiteX34" fmla="*/ 421779 w 2120926"/>
                <a:gd name="connsiteY34" fmla="*/ 1225484 h 1432874"/>
                <a:gd name="connsiteX35" fmla="*/ 440632 w 2120926"/>
                <a:gd name="connsiteY35" fmla="*/ 1291472 h 1432874"/>
                <a:gd name="connsiteX36" fmla="*/ 478340 w 2120926"/>
                <a:gd name="connsiteY36" fmla="*/ 1348033 h 1432874"/>
                <a:gd name="connsiteX37" fmla="*/ 525474 w 2120926"/>
                <a:gd name="connsiteY37" fmla="*/ 1385740 h 1432874"/>
                <a:gd name="connsiteX38" fmla="*/ 714010 w 2120926"/>
                <a:gd name="connsiteY38" fmla="*/ 1414020 h 1432874"/>
                <a:gd name="connsiteX39" fmla="*/ 789424 w 2120926"/>
                <a:gd name="connsiteY39" fmla="*/ 1432874 h 1432874"/>
                <a:gd name="connsiteX40" fmla="*/ 1091082 w 2120926"/>
                <a:gd name="connsiteY40" fmla="*/ 1423447 h 1432874"/>
                <a:gd name="connsiteX41" fmla="*/ 1147643 w 2120926"/>
                <a:gd name="connsiteY41" fmla="*/ 1414020 h 1432874"/>
                <a:gd name="connsiteX42" fmla="*/ 1373886 w 2120926"/>
                <a:gd name="connsiteY42" fmla="*/ 1404594 h 1432874"/>
                <a:gd name="connsiteX43" fmla="*/ 1458727 w 2120926"/>
                <a:gd name="connsiteY43" fmla="*/ 1385740 h 1432874"/>
                <a:gd name="connsiteX44" fmla="*/ 1524715 w 2120926"/>
                <a:gd name="connsiteY44" fmla="*/ 1366886 h 1432874"/>
                <a:gd name="connsiteX45" fmla="*/ 1656690 w 2120926"/>
                <a:gd name="connsiteY45" fmla="*/ 1376313 h 1432874"/>
                <a:gd name="connsiteX46" fmla="*/ 1807519 w 2120926"/>
                <a:gd name="connsiteY46" fmla="*/ 1404594 h 1432874"/>
                <a:gd name="connsiteX47" fmla="*/ 1920641 w 2120926"/>
                <a:gd name="connsiteY47" fmla="*/ 1395167 h 1432874"/>
                <a:gd name="connsiteX48" fmla="*/ 1939494 w 2120926"/>
                <a:gd name="connsiteY48" fmla="*/ 1366886 h 1432874"/>
                <a:gd name="connsiteX49" fmla="*/ 1996055 w 2120926"/>
                <a:gd name="connsiteY49" fmla="*/ 1319752 h 1432874"/>
                <a:gd name="connsiteX50" fmla="*/ 2043189 w 2120926"/>
                <a:gd name="connsiteY50" fmla="*/ 1234911 h 1432874"/>
                <a:gd name="connsiteX51" fmla="*/ 2033762 w 2120926"/>
                <a:gd name="connsiteY51" fmla="*/ 1102936 h 1432874"/>
                <a:gd name="connsiteX52" fmla="*/ 2014909 w 2120926"/>
                <a:gd name="connsiteY52" fmla="*/ 1008668 h 1432874"/>
                <a:gd name="connsiteX53" fmla="*/ 2024336 w 2120926"/>
                <a:gd name="connsiteY53" fmla="*/ 820132 h 1432874"/>
                <a:gd name="connsiteX54" fmla="*/ 2043189 w 2120926"/>
                <a:gd name="connsiteY54" fmla="*/ 791851 h 1432874"/>
                <a:gd name="connsiteX55" fmla="*/ 2062043 w 2120926"/>
                <a:gd name="connsiteY55" fmla="*/ 716437 h 1432874"/>
                <a:gd name="connsiteX56" fmla="*/ 2090323 w 2120926"/>
                <a:gd name="connsiteY56" fmla="*/ 659876 h 1432874"/>
                <a:gd name="connsiteX57" fmla="*/ 2109177 w 2120926"/>
                <a:gd name="connsiteY57" fmla="*/ 631596 h 1432874"/>
                <a:gd name="connsiteX58" fmla="*/ 2109177 w 2120926"/>
                <a:gd name="connsiteY58" fmla="*/ 395926 h 1432874"/>
                <a:gd name="connsiteX59" fmla="*/ 2090323 w 2120926"/>
                <a:gd name="connsiteY59" fmla="*/ 367645 h 1432874"/>
                <a:gd name="connsiteX60" fmla="*/ 2014909 w 2120926"/>
                <a:gd name="connsiteY60" fmla="*/ 292231 h 1432874"/>
                <a:gd name="connsiteX61" fmla="*/ 1958348 w 2120926"/>
                <a:gd name="connsiteY61" fmla="*/ 263950 h 1432874"/>
                <a:gd name="connsiteX62" fmla="*/ 1930067 w 2120926"/>
                <a:gd name="connsiteY62" fmla="*/ 245097 h 1432874"/>
                <a:gd name="connsiteX63" fmla="*/ 1873507 w 2120926"/>
                <a:gd name="connsiteY63" fmla="*/ 226243 h 1432874"/>
                <a:gd name="connsiteX64" fmla="*/ 1835799 w 2120926"/>
                <a:gd name="connsiteY64" fmla="*/ 207389 h 1432874"/>
                <a:gd name="connsiteX65" fmla="*/ 1807519 w 2120926"/>
                <a:gd name="connsiteY65" fmla="*/ 188536 h 1432874"/>
                <a:gd name="connsiteX66" fmla="*/ 1769812 w 2120926"/>
                <a:gd name="connsiteY66" fmla="*/ 179109 h 1432874"/>
                <a:gd name="connsiteX67" fmla="*/ 1684971 w 2120926"/>
                <a:gd name="connsiteY67" fmla="*/ 150829 h 1432874"/>
                <a:gd name="connsiteX68" fmla="*/ 1270191 w 2120926"/>
                <a:gd name="connsiteY68" fmla="*/ 169682 h 1432874"/>
                <a:gd name="connsiteX69" fmla="*/ 1204204 w 2120926"/>
                <a:gd name="connsiteY69" fmla="*/ 188536 h 1432874"/>
                <a:gd name="connsiteX70" fmla="*/ 1147643 w 2120926"/>
                <a:gd name="connsiteY70" fmla="*/ 226243 h 1432874"/>
                <a:gd name="connsiteX71" fmla="*/ 1072228 w 2120926"/>
                <a:gd name="connsiteY71" fmla="*/ 245097 h 1432874"/>
                <a:gd name="connsiteX72" fmla="*/ 1025094 w 2120926"/>
                <a:gd name="connsiteY72"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6426 w 2120926"/>
                <a:gd name="connsiteY15" fmla="*/ 160255 h 1432874"/>
                <a:gd name="connsiteX16" fmla="*/ 16426 w 2120926"/>
                <a:gd name="connsiteY16" fmla="*/ 339365 h 1432874"/>
                <a:gd name="connsiteX17" fmla="*/ 35280 w 2120926"/>
                <a:gd name="connsiteY17" fmla="*/ 367645 h 1432874"/>
                <a:gd name="connsiteX18" fmla="*/ 54133 w 2120926"/>
                <a:gd name="connsiteY18" fmla="*/ 405352 h 1432874"/>
                <a:gd name="connsiteX19" fmla="*/ 91841 w 2120926"/>
                <a:gd name="connsiteY19" fmla="*/ 461913 h 1432874"/>
                <a:gd name="connsiteX20" fmla="*/ 120121 w 2120926"/>
                <a:gd name="connsiteY20" fmla="*/ 537328 h 1432874"/>
                <a:gd name="connsiteX21" fmla="*/ 148401 w 2120926"/>
                <a:gd name="connsiteY21" fmla="*/ 622169 h 1432874"/>
                <a:gd name="connsiteX22" fmla="*/ 157828 w 2120926"/>
                <a:gd name="connsiteY22" fmla="*/ 650449 h 1432874"/>
                <a:gd name="connsiteX23" fmla="*/ 167255 w 2120926"/>
                <a:gd name="connsiteY23" fmla="*/ 697583 h 1432874"/>
                <a:gd name="connsiteX24" fmla="*/ 176682 w 2120926"/>
                <a:gd name="connsiteY24" fmla="*/ 725864 h 1432874"/>
                <a:gd name="connsiteX25" fmla="*/ 186109 w 2120926"/>
                <a:gd name="connsiteY25" fmla="*/ 763571 h 1432874"/>
                <a:gd name="connsiteX26" fmla="*/ 195536 w 2120926"/>
                <a:gd name="connsiteY26" fmla="*/ 791851 h 1432874"/>
                <a:gd name="connsiteX27" fmla="*/ 214389 w 2120926"/>
                <a:gd name="connsiteY27" fmla="*/ 867266 h 1432874"/>
                <a:gd name="connsiteX28" fmla="*/ 261523 w 2120926"/>
                <a:gd name="connsiteY28" fmla="*/ 914400 h 1432874"/>
                <a:gd name="connsiteX29" fmla="*/ 289804 w 2120926"/>
                <a:gd name="connsiteY29" fmla="*/ 942680 h 1432874"/>
                <a:gd name="connsiteX30" fmla="*/ 374645 w 2120926"/>
                <a:gd name="connsiteY30" fmla="*/ 989814 h 1432874"/>
                <a:gd name="connsiteX31" fmla="*/ 402925 w 2120926"/>
                <a:gd name="connsiteY31" fmla="*/ 1008668 h 1432874"/>
                <a:gd name="connsiteX32" fmla="*/ 412352 w 2120926"/>
                <a:gd name="connsiteY32" fmla="*/ 1036948 h 1432874"/>
                <a:gd name="connsiteX33" fmla="*/ 421779 w 2120926"/>
                <a:gd name="connsiteY33" fmla="*/ 1225484 h 1432874"/>
                <a:gd name="connsiteX34" fmla="*/ 440632 w 2120926"/>
                <a:gd name="connsiteY34" fmla="*/ 1291472 h 1432874"/>
                <a:gd name="connsiteX35" fmla="*/ 478340 w 2120926"/>
                <a:gd name="connsiteY35" fmla="*/ 1348033 h 1432874"/>
                <a:gd name="connsiteX36" fmla="*/ 525474 w 2120926"/>
                <a:gd name="connsiteY36" fmla="*/ 1385740 h 1432874"/>
                <a:gd name="connsiteX37" fmla="*/ 714010 w 2120926"/>
                <a:gd name="connsiteY37" fmla="*/ 1414020 h 1432874"/>
                <a:gd name="connsiteX38" fmla="*/ 789424 w 2120926"/>
                <a:gd name="connsiteY38" fmla="*/ 1432874 h 1432874"/>
                <a:gd name="connsiteX39" fmla="*/ 1091082 w 2120926"/>
                <a:gd name="connsiteY39" fmla="*/ 1423447 h 1432874"/>
                <a:gd name="connsiteX40" fmla="*/ 1147643 w 2120926"/>
                <a:gd name="connsiteY40" fmla="*/ 1414020 h 1432874"/>
                <a:gd name="connsiteX41" fmla="*/ 1373886 w 2120926"/>
                <a:gd name="connsiteY41" fmla="*/ 1404594 h 1432874"/>
                <a:gd name="connsiteX42" fmla="*/ 1458727 w 2120926"/>
                <a:gd name="connsiteY42" fmla="*/ 1385740 h 1432874"/>
                <a:gd name="connsiteX43" fmla="*/ 1524715 w 2120926"/>
                <a:gd name="connsiteY43" fmla="*/ 1366886 h 1432874"/>
                <a:gd name="connsiteX44" fmla="*/ 1656690 w 2120926"/>
                <a:gd name="connsiteY44" fmla="*/ 1376313 h 1432874"/>
                <a:gd name="connsiteX45" fmla="*/ 1807519 w 2120926"/>
                <a:gd name="connsiteY45" fmla="*/ 1404594 h 1432874"/>
                <a:gd name="connsiteX46" fmla="*/ 1920641 w 2120926"/>
                <a:gd name="connsiteY46" fmla="*/ 1395167 h 1432874"/>
                <a:gd name="connsiteX47" fmla="*/ 1939494 w 2120926"/>
                <a:gd name="connsiteY47" fmla="*/ 1366886 h 1432874"/>
                <a:gd name="connsiteX48" fmla="*/ 1996055 w 2120926"/>
                <a:gd name="connsiteY48" fmla="*/ 1319752 h 1432874"/>
                <a:gd name="connsiteX49" fmla="*/ 2043189 w 2120926"/>
                <a:gd name="connsiteY49" fmla="*/ 1234911 h 1432874"/>
                <a:gd name="connsiteX50" fmla="*/ 2033762 w 2120926"/>
                <a:gd name="connsiteY50" fmla="*/ 1102936 h 1432874"/>
                <a:gd name="connsiteX51" fmla="*/ 2014909 w 2120926"/>
                <a:gd name="connsiteY51" fmla="*/ 1008668 h 1432874"/>
                <a:gd name="connsiteX52" fmla="*/ 2024336 w 2120926"/>
                <a:gd name="connsiteY52" fmla="*/ 820132 h 1432874"/>
                <a:gd name="connsiteX53" fmla="*/ 2043189 w 2120926"/>
                <a:gd name="connsiteY53" fmla="*/ 791851 h 1432874"/>
                <a:gd name="connsiteX54" fmla="*/ 2062043 w 2120926"/>
                <a:gd name="connsiteY54" fmla="*/ 716437 h 1432874"/>
                <a:gd name="connsiteX55" fmla="*/ 2090323 w 2120926"/>
                <a:gd name="connsiteY55" fmla="*/ 659876 h 1432874"/>
                <a:gd name="connsiteX56" fmla="*/ 2109177 w 2120926"/>
                <a:gd name="connsiteY56" fmla="*/ 631596 h 1432874"/>
                <a:gd name="connsiteX57" fmla="*/ 2109177 w 2120926"/>
                <a:gd name="connsiteY57" fmla="*/ 395926 h 1432874"/>
                <a:gd name="connsiteX58" fmla="*/ 2090323 w 2120926"/>
                <a:gd name="connsiteY58" fmla="*/ 367645 h 1432874"/>
                <a:gd name="connsiteX59" fmla="*/ 2014909 w 2120926"/>
                <a:gd name="connsiteY59" fmla="*/ 292231 h 1432874"/>
                <a:gd name="connsiteX60" fmla="*/ 1958348 w 2120926"/>
                <a:gd name="connsiteY60" fmla="*/ 263950 h 1432874"/>
                <a:gd name="connsiteX61" fmla="*/ 1930067 w 2120926"/>
                <a:gd name="connsiteY61" fmla="*/ 245097 h 1432874"/>
                <a:gd name="connsiteX62" fmla="*/ 1873507 w 2120926"/>
                <a:gd name="connsiteY62" fmla="*/ 226243 h 1432874"/>
                <a:gd name="connsiteX63" fmla="*/ 1835799 w 2120926"/>
                <a:gd name="connsiteY63" fmla="*/ 207389 h 1432874"/>
                <a:gd name="connsiteX64" fmla="*/ 1807519 w 2120926"/>
                <a:gd name="connsiteY64" fmla="*/ 188536 h 1432874"/>
                <a:gd name="connsiteX65" fmla="*/ 1769812 w 2120926"/>
                <a:gd name="connsiteY65" fmla="*/ 179109 h 1432874"/>
                <a:gd name="connsiteX66" fmla="*/ 1684971 w 2120926"/>
                <a:gd name="connsiteY66" fmla="*/ 150829 h 1432874"/>
                <a:gd name="connsiteX67" fmla="*/ 1270191 w 2120926"/>
                <a:gd name="connsiteY67" fmla="*/ 169682 h 1432874"/>
                <a:gd name="connsiteX68" fmla="*/ 1204204 w 2120926"/>
                <a:gd name="connsiteY68" fmla="*/ 188536 h 1432874"/>
                <a:gd name="connsiteX69" fmla="*/ 1147643 w 2120926"/>
                <a:gd name="connsiteY69" fmla="*/ 226243 h 1432874"/>
                <a:gd name="connsiteX70" fmla="*/ 1072228 w 2120926"/>
                <a:gd name="connsiteY70" fmla="*/ 245097 h 1432874"/>
                <a:gd name="connsiteX71" fmla="*/ 1025094 w 2120926"/>
                <a:gd name="connsiteY71" fmla="*/ 263950 h 1432874"/>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299230 w 2120926"/>
                <a:gd name="connsiteY12" fmla="*/ 42567 h 1447161"/>
                <a:gd name="connsiteX13" fmla="*/ 162297 w 2120926"/>
                <a:gd name="connsiteY13" fmla="*/ 0 h 1447161"/>
                <a:gd name="connsiteX14" fmla="*/ 16426 w 2120926"/>
                <a:gd name="connsiteY14" fmla="*/ 174542 h 1447161"/>
                <a:gd name="connsiteX15" fmla="*/ 16426 w 2120926"/>
                <a:gd name="connsiteY15" fmla="*/ 353652 h 1447161"/>
                <a:gd name="connsiteX16" fmla="*/ 35280 w 2120926"/>
                <a:gd name="connsiteY16" fmla="*/ 381932 h 1447161"/>
                <a:gd name="connsiteX17" fmla="*/ 54133 w 2120926"/>
                <a:gd name="connsiteY17" fmla="*/ 419639 h 1447161"/>
                <a:gd name="connsiteX18" fmla="*/ 91841 w 2120926"/>
                <a:gd name="connsiteY18" fmla="*/ 476200 h 1447161"/>
                <a:gd name="connsiteX19" fmla="*/ 120121 w 2120926"/>
                <a:gd name="connsiteY19" fmla="*/ 551615 h 1447161"/>
                <a:gd name="connsiteX20" fmla="*/ 148401 w 2120926"/>
                <a:gd name="connsiteY20" fmla="*/ 636456 h 1447161"/>
                <a:gd name="connsiteX21" fmla="*/ 157828 w 2120926"/>
                <a:gd name="connsiteY21" fmla="*/ 664736 h 1447161"/>
                <a:gd name="connsiteX22" fmla="*/ 167255 w 2120926"/>
                <a:gd name="connsiteY22" fmla="*/ 711870 h 1447161"/>
                <a:gd name="connsiteX23" fmla="*/ 176682 w 2120926"/>
                <a:gd name="connsiteY23" fmla="*/ 740151 h 1447161"/>
                <a:gd name="connsiteX24" fmla="*/ 186109 w 2120926"/>
                <a:gd name="connsiteY24" fmla="*/ 777858 h 1447161"/>
                <a:gd name="connsiteX25" fmla="*/ 195536 w 2120926"/>
                <a:gd name="connsiteY25" fmla="*/ 806138 h 1447161"/>
                <a:gd name="connsiteX26" fmla="*/ 214389 w 2120926"/>
                <a:gd name="connsiteY26" fmla="*/ 881553 h 1447161"/>
                <a:gd name="connsiteX27" fmla="*/ 261523 w 2120926"/>
                <a:gd name="connsiteY27" fmla="*/ 928687 h 1447161"/>
                <a:gd name="connsiteX28" fmla="*/ 289804 w 2120926"/>
                <a:gd name="connsiteY28" fmla="*/ 956967 h 1447161"/>
                <a:gd name="connsiteX29" fmla="*/ 374645 w 2120926"/>
                <a:gd name="connsiteY29" fmla="*/ 1004101 h 1447161"/>
                <a:gd name="connsiteX30" fmla="*/ 402925 w 2120926"/>
                <a:gd name="connsiteY30" fmla="*/ 1022955 h 1447161"/>
                <a:gd name="connsiteX31" fmla="*/ 412352 w 2120926"/>
                <a:gd name="connsiteY31" fmla="*/ 1051235 h 1447161"/>
                <a:gd name="connsiteX32" fmla="*/ 421779 w 2120926"/>
                <a:gd name="connsiteY32" fmla="*/ 1239771 h 1447161"/>
                <a:gd name="connsiteX33" fmla="*/ 440632 w 2120926"/>
                <a:gd name="connsiteY33" fmla="*/ 1305759 h 1447161"/>
                <a:gd name="connsiteX34" fmla="*/ 478340 w 2120926"/>
                <a:gd name="connsiteY34" fmla="*/ 1362320 h 1447161"/>
                <a:gd name="connsiteX35" fmla="*/ 525474 w 2120926"/>
                <a:gd name="connsiteY35" fmla="*/ 1400027 h 1447161"/>
                <a:gd name="connsiteX36" fmla="*/ 714010 w 2120926"/>
                <a:gd name="connsiteY36" fmla="*/ 1428307 h 1447161"/>
                <a:gd name="connsiteX37" fmla="*/ 789424 w 2120926"/>
                <a:gd name="connsiteY37" fmla="*/ 1447161 h 1447161"/>
                <a:gd name="connsiteX38" fmla="*/ 1091082 w 2120926"/>
                <a:gd name="connsiteY38" fmla="*/ 1437734 h 1447161"/>
                <a:gd name="connsiteX39" fmla="*/ 1147643 w 2120926"/>
                <a:gd name="connsiteY39" fmla="*/ 1428307 h 1447161"/>
                <a:gd name="connsiteX40" fmla="*/ 1373886 w 2120926"/>
                <a:gd name="connsiteY40" fmla="*/ 1418881 h 1447161"/>
                <a:gd name="connsiteX41" fmla="*/ 1458727 w 2120926"/>
                <a:gd name="connsiteY41" fmla="*/ 1400027 h 1447161"/>
                <a:gd name="connsiteX42" fmla="*/ 1524715 w 2120926"/>
                <a:gd name="connsiteY42" fmla="*/ 1381173 h 1447161"/>
                <a:gd name="connsiteX43" fmla="*/ 1656690 w 2120926"/>
                <a:gd name="connsiteY43" fmla="*/ 1390600 h 1447161"/>
                <a:gd name="connsiteX44" fmla="*/ 1807519 w 2120926"/>
                <a:gd name="connsiteY44" fmla="*/ 1418881 h 1447161"/>
                <a:gd name="connsiteX45" fmla="*/ 1920641 w 2120926"/>
                <a:gd name="connsiteY45" fmla="*/ 1409454 h 1447161"/>
                <a:gd name="connsiteX46" fmla="*/ 1939494 w 2120926"/>
                <a:gd name="connsiteY46" fmla="*/ 1381173 h 1447161"/>
                <a:gd name="connsiteX47" fmla="*/ 1996055 w 2120926"/>
                <a:gd name="connsiteY47" fmla="*/ 1334039 h 1447161"/>
                <a:gd name="connsiteX48" fmla="*/ 2043189 w 2120926"/>
                <a:gd name="connsiteY48" fmla="*/ 1249198 h 1447161"/>
                <a:gd name="connsiteX49" fmla="*/ 2033762 w 2120926"/>
                <a:gd name="connsiteY49" fmla="*/ 1117223 h 1447161"/>
                <a:gd name="connsiteX50" fmla="*/ 2014909 w 2120926"/>
                <a:gd name="connsiteY50" fmla="*/ 1022955 h 1447161"/>
                <a:gd name="connsiteX51" fmla="*/ 2024336 w 2120926"/>
                <a:gd name="connsiteY51" fmla="*/ 834419 h 1447161"/>
                <a:gd name="connsiteX52" fmla="*/ 2043189 w 2120926"/>
                <a:gd name="connsiteY52" fmla="*/ 806138 h 1447161"/>
                <a:gd name="connsiteX53" fmla="*/ 2062043 w 2120926"/>
                <a:gd name="connsiteY53" fmla="*/ 730724 h 1447161"/>
                <a:gd name="connsiteX54" fmla="*/ 2090323 w 2120926"/>
                <a:gd name="connsiteY54" fmla="*/ 674163 h 1447161"/>
                <a:gd name="connsiteX55" fmla="*/ 2109177 w 2120926"/>
                <a:gd name="connsiteY55" fmla="*/ 645883 h 1447161"/>
                <a:gd name="connsiteX56" fmla="*/ 2109177 w 2120926"/>
                <a:gd name="connsiteY56" fmla="*/ 410213 h 1447161"/>
                <a:gd name="connsiteX57" fmla="*/ 2090323 w 2120926"/>
                <a:gd name="connsiteY57" fmla="*/ 381932 h 1447161"/>
                <a:gd name="connsiteX58" fmla="*/ 2014909 w 2120926"/>
                <a:gd name="connsiteY58" fmla="*/ 306518 h 1447161"/>
                <a:gd name="connsiteX59" fmla="*/ 1958348 w 2120926"/>
                <a:gd name="connsiteY59" fmla="*/ 278237 h 1447161"/>
                <a:gd name="connsiteX60" fmla="*/ 1930067 w 2120926"/>
                <a:gd name="connsiteY60" fmla="*/ 259384 h 1447161"/>
                <a:gd name="connsiteX61" fmla="*/ 1873507 w 2120926"/>
                <a:gd name="connsiteY61" fmla="*/ 240530 h 1447161"/>
                <a:gd name="connsiteX62" fmla="*/ 1835799 w 2120926"/>
                <a:gd name="connsiteY62" fmla="*/ 221676 h 1447161"/>
                <a:gd name="connsiteX63" fmla="*/ 1807519 w 2120926"/>
                <a:gd name="connsiteY63" fmla="*/ 202823 h 1447161"/>
                <a:gd name="connsiteX64" fmla="*/ 1769812 w 2120926"/>
                <a:gd name="connsiteY64" fmla="*/ 193396 h 1447161"/>
                <a:gd name="connsiteX65" fmla="*/ 1684971 w 2120926"/>
                <a:gd name="connsiteY65" fmla="*/ 165116 h 1447161"/>
                <a:gd name="connsiteX66" fmla="*/ 1270191 w 2120926"/>
                <a:gd name="connsiteY66" fmla="*/ 183969 h 1447161"/>
                <a:gd name="connsiteX67" fmla="*/ 1204204 w 2120926"/>
                <a:gd name="connsiteY67" fmla="*/ 202823 h 1447161"/>
                <a:gd name="connsiteX68" fmla="*/ 1147643 w 2120926"/>
                <a:gd name="connsiteY68" fmla="*/ 240530 h 1447161"/>
                <a:gd name="connsiteX69" fmla="*/ 1072228 w 2120926"/>
                <a:gd name="connsiteY69" fmla="*/ 259384 h 1447161"/>
                <a:gd name="connsiteX70" fmla="*/ 1025094 w 2120926"/>
                <a:gd name="connsiteY70"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12352 w 2120926"/>
                <a:gd name="connsiteY10" fmla="*/ 80274 h 1447161"/>
                <a:gd name="connsiteX11" fmla="*/ 299230 w 2120926"/>
                <a:gd name="connsiteY11" fmla="*/ 42567 h 1447161"/>
                <a:gd name="connsiteX12" fmla="*/ 162297 w 2120926"/>
                <a:gd name="connsiteY12" fmla="*/ 0 h 1447161"/>
                <a:gd name="connsiteX13" fmla="*/ 16426 w 2120926"/>
                <a:gd name="connsiteY13" fmla="*/ 174542 h 1447161"/>
                <a:gd name="connsiteX14" fmla="*/ 16426 w 2120926"/>
                <a:gd name="connsiteY14" fmla="*/ 353652 h 1447161"/>
                <a:gd name="connsiteX15" fmla="*/ 35280 w 2120926"/>
                <a:gd name="connsiteY15" fmla="*/ 381932 h 1447161"/>
                <a:gd name="connsiteX16" fmla="*/ 54133 w 2120926"/>
                <a:gd name="connsiteY16" fmla="*/ 419639 h 1447161"/>
                <a:gd name="connsiteX17" fmla="*/ 91841 w 2120926"/>
                <a:gd name="connsiteY17" fmla="*/ 476200 h 1447161"/>
                <a:gd name="connsiteX18" fmla="*/ 120121 w 2120926"/>
                <a:gd name="connsiteY18" fmla="*/ 551615 h 1447161"/>
                <a:gd name="connsiteX19" fmla="*/ 148401 w 2120926"/>
                <a:gd name="connsiteY19" fmla="*/ 636456 h 1447161"/>
                <a:gd name="connsiteX20" fmla="*/ 157828 w 2120926"/>
                <a:gd name="connsiteY20" fmla="*/ 664736 h 1447161"/>
                <a:gd name="connsiteX21" fmla="*/ 167255 w 2120926"/>
                <a:gd name="connsiteY21" fmla="*/ 711870 h 1447161"/>
                <a:gd name="connsiteX22" fmla="*/ 176682 w 2120926"/>
                <a:gd name="connsiteY22" fmla="*/ 740151 h 1447161"/>
                <a:gd name="connsiteX23" fmla="*/ 186109 w 2120926"/>
                <a:gd name="connsiteY23" fmla="*/ 777858 h 1447161"/>
                <a:gd name="connsiteX24" fmla="*/ 195536 w 2120926"/>
                <a:gd name="connsiteY24" fmla="*/ 806138 h 1447161"/>
                <a:gd name="connsiteX25" fmla="*/ 214389 w 2120926"/>
                <a:gd name="connsiteY25" fmla="*/ 881553 h 1447161"/>
                <a:gd name="connsiteX26" fmla="*/ 261523 w 2120926"/>
                <a:gd name="connsiteY26" fmla="*/ 928687 h 1447161"/>
                <a:gd name="connsiteX27" fmla="*/ 289804 w 2120926"/>
                <a:gd name="connsiteY27" fmla="*/ 956967 h 1447161"/>
                <a:gd name="connsiteX28" fmla="*/ 374645 w 2120926"/>
                <a:gd name="connsiteY28" fmla="*/ 1004101 h 1447161"/>
                <a:gd name="connsiteX29" fmla="*/ 402925 w 2120926"/>
                <a:gd name="connsiteY29" fmla="*/ 1022955 h 1447161"/>
                <a:gd name="connsiteX30" fmla="*/ 412352 w 2120926"/>
                <a:gd name="connsiteY30" fmla="*/ 1051235 h 1447161"/>
                <a:gd name="connsiteX31" fmla="*/ 421779 w 2120926"/>
                <a:gd name="connsiteY31" fmla="*/ 1239771 h 1447161"/>
                <a:gd name="connsiteX32" fmla="*/ 440632 w 2120926"/>
                <a:gd name="connsiteY32" fmla="*/ 1305759 h 1447161"/>
                <a:gd name="connsiteX33" fmla="*/ 478340 w 2120926"/>
                <a:gd name="connsiteY33" fmla="*/ 1362320 h 1447161"/>
                <a:gd name="connsiteX34" fmla="*/ 525474 w 2120926"/>
                <a:gd name="connsiteY34" fmla="*/ 1400027 h 1447161"/>
                <a:gd name="connsiteX35" fmla="*/ 714010 w 2120926"/>
                <a:gd name="connsiteY35" fmla="*/ 1428307 h 1447161"/>
                <a:gd name="connsiteX36" fmla="*/ 789424 w 2120926"/>
                <a:gd name="connsiteY36" fmla="*/ 1447161 h 1447161"/>
                <a:gd name="connsiteX37" fmla="*/ 1091082 w 2120926"/>
                <a:gd name="connsiteY37" fmla="*/ 1437734 h 1447161"/>
                <a:gd name="connsiteX38" fmla="*/ 1147643 w 2120926"/>
                <a:gd name="connsiteY38" fmla="*/ 1428307 h 1447161"/>
                <a:gd name="connsiteX39" fmla="*/ 1373886 w 2120926"/>
                <a:gd name="connsiteY39" fmla="*/ 1418881 h 1447161"/>
                <a:gd name="connsiteX40" fmla="*/ 1458727 w 2120926"/>
                <a:gd name="connsiteY40" fmla="*/ 1400027 h 1447161"/>
                <a:gd name="connsiteX41" fmla="*/ 1524715 w 2120926"/>
                <a:gd name="connsiteY41" fmla="*/ 1381173 h 1447161"/>
                <a:gd name="connsiteX42" fmla="*/ 1656690 w 2120926"/>
                <a:gd name="connsiteY42" fmla="*/ 1390600 h 1447161"/>
                <a:gd name="connsiteX43" fmla="*/ 1807519 w 2120926"/>
                <a:gd name="connsiteY43" fmla="*/ 1418881 h 1447161"/>
                <a:gd name="connsiteX44" fmla="*/ 1920641 w 2120926"/>
                <a:gd name="connsiteY44" fmla="*/ 1409454 h 1447161"/>
                <a:gd name="connsiteX45" fmla="*/ 1939494 w 2120926"/>
                <a:gd name="connsiteY45" fmla="*/ 1381173 h 1447161"/>
                <a:gd name="connsiteX46" fmla="*/ 1996055 w 2120926"/>
                <a:gd name="connsiteY46" fmla="*/ 1334039 h 1447161"/>
                <a:gd name="connsiteX47" fmla="*/ 2043189 w 2120926"/>
                <a:gd name="connsiteY47" fmla="*/ 1249198 h 1447161"/>
                <a:gd name="connsiteX48" fmla="*/ 2033762 w 2120926"/>
                <a:gd name="connsiteY48" fmla="*/ 1117223 h 1447161"/>
                <a:gd name="connsiteX49" fmla="*/ 2014909 w 2120926"/>
                <a:gd name="connsiteY49" fmla="*/ 1022955 h 1447161"/>
                <a:gd name="connsiteX50" fmla="*/ 2024336 w 2120926"/>
                <a:gd name="connsiteY50" fmla="*/ 834419 h 1447161"/>
                <a:gd name="connsiteX51" fmla="*/ 2043189 w 2120926"/>
                <a:gd name="connsiteY51" fmla="*/ 806138 h 1447161"/>
                <a:gd name="connsiteX52" fmla="*/ 2062043 w 2120926"/>
                <a:gd name="connsiteY52" fmla="*/ 730724 h 1447161"/>
                <a:gd name="connsiteX53" fmla="*/ 2090323 w 2120926"/>
                <a:gd name="connsiteY53" fmla="*/ 674163 h 1447161"/>
                <a:gd name="connsiteX54" fmla="*/ 2109177 w 2120926"/>
                <a:gd name="connsiteY54" fmla="*/ 645883 h 1447161"/>
                <a:gd name="connsiteX55" fmla="*/ 2109177 w 2120926"/>
                <a:gd name="connsiteY55" fmla="*/ 410213 h 1447161"/>
                <a:gd name="connsiteX56" fmla="*/ 2090323 w 2120926"/>
                <a:gd name="connsiteY56" fmla="*/ 381932 h 1447161"/>
                <a:gd name="connsiteX57" fmla="*/ 2014909 w 2120926"/>
                <a:gd name="connsiteY57" fmla="*/ 306518 h 1447161"/>
                <a:gd name="connsiteX58" fmla="*/ 1958348 w 2120926"/>
                <a:gd name="connsiteY58" fmla="*/ 278237 h 1447161"/>
                <a:gd name="connsiteX59" fmla="*/ 1930067 w 2120926"/>
                <a:gd name="connsiteY59" fmla="*/ 259384 h 1447161"/>
                <a:gd name="connsiteX60" fmla="*/ 1873507 w 2120926"/>
                <a:gd name="connsiteY60" fmla="*/ 240530 h 1447161"/>
                <a:gd name="connsiteX61" fmla="*/ 1835799 w 2120926"/>
                <a:gd name="connsiteY61" fmla="*/ 221676 h 1447161"/>
                <a:gd name="connsiteX62" fmla="*/ 1807519 w 2120926"/>
                <a:gd name="connsiteY62" fmla="*/ 202823 h 1447161"/>
                <a:gd name="connsiteX63" fmla="*/ 1769812 w 2120926"/>
                <a:gd name="connsiteY63" fmla="*/ 193396 h 1447161"/>
                <a:gd name="connsiteX64" fmla="*/ 1684971 w 2120926"/>
                <a:gd name="connsiteY64" fmla="*/ 165116 h 1447161"/>
                <a:gd name="connsiteX65" fmla="*/ 1270191 w 2120926"/>
                <a:gd name="connsiteY65" fmla="*/ 183969 h 1447161"/>
                <a:gd name="connsiteX66" fmla="*/ 1204204 w 2120926"/>
                <a:gd name="connsiteY66" fmla="*/ 202823 h 1447161"/>
                <a:gd name="connsiteX67" fmla="*/ 1147643 w 2120926"/>
                <a:gd name="connsiteY67" fmla="*/ 240530 h 1447161"/>
                <a:gd name="connsiteX68" fmla="*/ 1072228 w 2120926"/>
                <a:gd name="connsiteY68" fmla="*/ 259384 h 1447161"/>
                <a:gd name="connsiteX69" fmla="*/ 1025094 w 2120926"/>
                <a:gd name="connsiteY69"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506620 w 2120926"/>
                <a:gd name="connsiteY8" fmla="*/ 127408 h 1447161"/>
                <a:gd name="connsiteX9" fmla="*/ 412352 w 2120926"/>
                <a:gd name="connsiteY9" fmla="*/ 80274 h 1447161"/>
                <a:gd name="connsiteX10" fmla="*/ 299230 w 2120926"/>
                <a:gd name="connsiteY10" fmla="*/ 42567 h 1447161"/>
                <a:gd name="connsiteX11" fmla="*/ 162297 w 2120926"/>
                <a:gd name="connsiteY11" fmla="*/ 0 h 1447161"/>
                <a:gd name="connsiteX12" fmla="*/ 16426 w 2120926"/>
                <a:gd name="connsiteY12" fmla="*/ 174542 h 1447161"/>
                <a:gd name="connsiteX13" fmla="*/ 16426 w 2120926"/>
                <a:gd name="connsiteY13" fmla="*/ 353652 h 1447161"/>
                <a:gd name="connsiteX14" fmla="*/ 35280 w 2120926"/>
                <a:gd name="connsiteY14" fmla="*/ 381932 h 1447161"/>
                <a:gd name="connsiteX15" fmla="*/ 54133 w 2120926"/>
                <a:gd name="connsiteY15" fmla="*/ 419639 h 1447161"/>
                <a:gd name="connsiteX16" fmla="*/ 91841 w 2120926"/>
                <a:gd name="connsiteY16" fmla="*/ 476200 h 1447161"/>
                <a:gd name="connsiteX17" fmla="*/ 120121 w 2120926"/>
                <a:gd name="connsiteY17" fmla="*/ 551615 h 1447161"/>
                <a:gd name="connsiteX18" fmla="*/ 148401 w 2120926"/>
                <a:gd name="connsiteY18" fmla="*/ 636456 h 1447161"/>
                <a:gd name="connsiteX19" fmla="*/ 157828 w 2120926"/>
                <a:gd name="connsiteY19" fmla="*/ 664736 h 1447161"/>
                <a:gd name="connsiteX20" fmla="*/ 167255 w 2120926"/>
                <a:gd name="connsiteY20" fmla="*/ 711870 h 1447161"/>
                <a:gd name="connsiteX21" fmla="*/ 176682 w 2120926"/>
                <a:gd name="connsiteY21" fmla="*/ 740151 h 1447161"/>
                <a:gd name="connsiteX22" fmla="*/ 186109 w 2120926"/>
                <a:gd name="connsiteY22" fmla="*/ 777858 h 1447161"/>
                <a:gd name="connsiteX23" fmla="*/ 195536 w 2120926"/>
                <a:gd name="connsiteY23" fmla="*/ 806138 h 1447161"/>
                <a:gd name="connsiteX24" fmla="*/ 214389 w 2120926"/>
                <a:gd name="connsiteY24" fmla="*/ 881553 h 1447161"/>
                <a:gd name="connsiteX25" fmla="*/ 261523 w 2120926"/>
                <a:gd name="connsiteY25" fmla="*/ 928687 h 1447161"/>
                <a:gd name="connsiteX26" fmla="*/ 289804 w 2120926"/>
                <a:gd name="connsiteY26" fmla="*/ 956967 h 1447161"/>
                <a:gd name="connsiteX27" fmla="*/ 374645 w 2120926"/>
                <a:gd name="connsiteY27" fmla="*/ 1004101 h 1447161"/>
                <a:gd name="connsiteX28" fmla="*/ 402925 w 2120926"/>
                <a:gd name="connsiteY28" fmla="*/ 1022955 h 1447161"/>
                <a:gd name="connsiteX29" fmla="*/ 412352 w 2120926"/>
                <a:gd name="connsiteY29" fmla="*/ 1051235 h 1447161"/>
                <a:gd name="connsiteX30" fmla="*/ 421779 w 2120926"/>
                <a:gd name="connsiteY30" fmla="*/ 1239771 h 1447161"/>
                <a:gd name="connsiteX31" fmla="*/ 440632 w 2120926"/>
                <a:gd name="connsiteY31" fmla="*/ 1305759 h 1447161"/>
                <a:gd name="connsiteX32" fmla="*/ 478340 w 2120926"/>
                <a:gd name="connsiteY32" fmla="*/ 1362320 h 1447161"/>
                <a:gd name="connsiteX33" fmla="*/ 525474 w 2120926"/>
                <a:gd name="connsiteY33" fmla="*/ 1400027 h 1447161"/>
                <a:gd name="connsiteX34" fmla="*/ 714010 w 2120926"/>
                <a:gd name="connsiteY34" fmla="*/ 1428307 h 1447161"/>
                <a:gd name="connsiteX35" fmla="*/ 789424 w 2120926"/>
                <a:gd name="connsiteY35" fmla="*/ 1447161 h 1447161"/>
                <a:gd name="connsiteX36" fmla="*/ 1091082 w 2120926"/>
                <a:gd name="connsiteY36" fmla="*/ 1437734 h 1447161"/>
                <a:gd name="connsiteX37" fmla="*/ 1147643 w 2120926"/>
                <a:gd name="connsiteY37" fmla="*/ 1428307 h 1447161"/>
                <a:gd name="connsiteX38" fmla="*/ 1373886 w 2120926"/>
                <a:gd name="connsiteY38" fmla="*/ 1418881 h 1447161"/>
                <a:gd name="connsiteX39" fmla="*/ 1458727 w 2120926"/>
                <a:gd name="connsiteY39" fmla="*/ 1400027 h 1447161"/>
                <a:gd name="connsiteX40" fmla="*/ 1524715 w 2120926"/>
                <a:gd name="connsiteY40" fmla="*/ 1381173 h 1447161"/>
                <a:gd name="connsiteX41" fmla="*/ 1656690 w 2120926"/>
                <a:gd name="connsiteY41" fmla="*/ 1390600 h 1447161"/>
                <a:gd name="connsiteX42" fmla="*/ 1807519 w 2120926"/>
                <a:gd name="connsiteY42" fmla="*/ 1418881 h 1447161"/>
                <a:gd name="connsiteX43" fmla="*/ 1920641 w 2120926"/>
                <a:gd name="connsiteY43" fmla="*/ 1409454 h 1447161"/>
                <a:gd name="connsiteX44" fmla="*/ 1939494 w 2120926"/>
                <a:gd name="connsiteY44" fmla="*/ 1381173 h 1447161"/>
                <a:gd name="connsiteX45" fmla="*/ 1996055 w 2120926"/>
                <a:gd name="connsiteY45" fmla="*/ 1334039 h 1447161"/>
                <a:gd name="connsiteX46" fmla="*/ 2043189 w 2120926"/>
                <a:gd name="connsiteY46" fmla="*/ 1249198 h 1447161"/>
                <a:gd name="connsiteX47" fmla="*/ 2033762 w 2120926"/>
                <a:gd name="connsiteY47" fmla="*/ 1117223 h 1447161"/>
                <a:gd name="connsiteX48" fmla="*/ 2014909 w 2120926"/>
                <a:gd name="connsiteY48" fmla="*/ 1022955 h 1447161"/>
                <a:gd name="connsiteX49" fmla="*/ 2024336 w 2120926"/>
                <a:gd name="connsiteY49" fmla="*/ 834419 h 1447161"/>
                <a:gd name="connsiteX50" fmla="*/ 2043189 w 2120926"/>
                <a:gd name="connsiteY50" fmla="*/ 806138 h 1447161"/>
                <a:gd name="connsiteX51" fmla="*/ 2062043 w 2120926"/>
                <a:gd name="connsiteY51" fmla="*/ 730724 h 1447161"/>
                <a:gd name="connsiteX52" fmla="*/ 2090323 w 2120926"/>
                <a:gd name="connsiteY52" fmla="*/ 674163 h 1447161"/>
                <a:gd name="connsiteX53" fmla="*/ 2109177 w 2120926"/>
                <a:gd name="connsiteY53" fmla="*/ 645883 h 1447161"/>
                <a:gd name="connsiteX54" fmla="*/ 2109177 w 2120926"/>
                <a:gd name="connsiteY54" fmla="*/ 410213 h 1447161"/>
                <a:gd name="connsiteX55" fmla="*/ 2090323 w 2120926"/>
                <a:gd name="connsiteY55" fmla="*/ 381932 h 1447161"/>
                <a:gd name="connsiteX56" fmla="*/ 2014909 w 2120926"/>
                <a:gd name="connsiteY56" fmla="*/ 306518 h 1447161"/>
                <a:gd name="connsiteX57" fmla="*/ 1958348 w 2120926"/>
                <a:gd name="connsiteY57" fmla="*/ 278237 h 1447161"/>
                <a:gd name="connsiteX58" fmla="*/ 1930067 w 2120926"/>
                <a:gd name="connsiteY58" fmla="*/ 259384 h 1447161"/>
                <a:gd name="connsiteX59" fmla="*/ 1873507 w 2120926"/>
                <a:gd name="connsiteY59" fmla="*/ 240530 h 1447161"/>
                <a:gd name="connsiteX60" fmla="*/ 1835799 w 2120926"/>
                <a:gd name="connsiteY60" fmla="*/ 221676 h 1447161"/>
                <a:gd name="connsiteX61" fmla="*/ 1807519 w 2120926"/>
                <a:gd name="connsiteY61" fmla="*/ 202823 h 1447161"/>
                <a:gd name="connsiteX62" fmla="*/ 1769812 w 2120926"/>
                <a:gd name="connsiteY62" fmla="*/ 193396 h 1447161"/>
                <a:gd name="connsiteX63" fmla="*/ 1684971 w 2120926"/>
                <a:gd name="connsiteY63" fmla="*/ 165116 h 1447161"/>
                <a:gd name="connsiteX64" fmla="*/ 1270191 w 2120926"/>
                <a:gd name="connsiteY64" fmla="*/ 183969 h 1447161"/>
                <a:gd name="connsiteX65" fmla="*/ 1204204 w 2120926"/>
                <a:gd name="connsiteY65" fmla="*/ 202823 h 1447161"/>
                <a:gd name="connsiteX66" fmla="*/ 1147643 w 2120926"/>
                <a:gd name="connsiteY66" fmla="*/ 240530 h 1447161"/>
                <a:gd name="connsiteX67" fmla="*/ 1072228 w 2120926"/>
                <a:gd name="connsiteY67" fmla="*/ 259384 h 1447161"/>
                <a:gd name="connsiteX68" fmla="*/ 1025094 w 2120926"/>
                <a:gd name="connsiteY68"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902134 w 2120926"/>
                <a:gd name="connsiteY4" fmla="*/ 248258 h 1447161"/>
                <a:gd name="connsiteX5" fmla="*/ 845985 w 2120926"/>
                <a:gd name="connsiteY5" fmla="*/ 231103 h 1447161"/>
                <a:gd name="connsiteX6" fmla="*/ 751717 w 2120926"/>
                <a:gd name="connsiteY6" fmla="*/ 212250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65" fmla="*/ 1025094 w 2120926"/>
                <a:gd name="connsiteY65" fmla="*/ 278237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072228 w 2120926"/>
                <a:gd name="connsiteY63" fmla="*/ 259384 h 1447161"/>
                <a:gd name="connsiteX0" fmla="*/ 1204204 w 2120926"/>
                <a:gd name="connsiteY0" fmla="*/ 202823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6585 w 2120926"/>
                <a:gd name="connsiteY62"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20664 w 2120926"/>
                <a:gd name="connsiteY60" fmla="*/ 17225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56383 w 2120926"/>
                <a:gd name="connsiteY60" fmla="*/ 15320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769812 w 2120926"/>
                <a:gd name="connsiteY58" fmla="*/ 193396 h 1447161"/>
                <a:gd name="connsiteX59" fmla="*/ 1556383 w 2120926"/>
                <a:gd name="connsiteY59" fmla="*/ 153209 h 1447161"/>
                <a:gd name="connsiteX60" fmla="*/ 1206585 w 2120926"/>
                <a:gd name="connsiteY60"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835799 w 2120926"/>
                <a:gd name="connsiteY56" fmla="*/ 221676 h 1447161"/>
                <a:gd name="connsiteX57" fmla="*/ 1769812 w 2120926"/>
                <a:gd name="connsiteY57" fmla="*/ 193396 h 1447161"/>
                <a:gd name="connsiteX58" fmla="*/ 1556383 w 2120926"/>
                <a:gd name="connsiteY58" fmla="*/ 153209 h 1447161"/>
                <a:gd name="connsiteX59" fmla="*/ 1206585 w 2120926"/>
                <a:gd name="connsiteY59"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556383 w 2120926"/>
                <a:gd name="connsiteY56" fmla="*/ 153209 h 1447161"/>
                <a:gd name="connsiteX57" fmla="*/ 1206585 w 2120926"/>
                <a:gd name="connsiteY57"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859219 w 2120926"/>
                <a:gd name="connsiteY54" fmla="*/ 259580 h 1447161"/>
                <a:gd name="connsiteX55" fmla="*/ 1556383 w 2120926"/>
                <a:gd name="connsiteY55" fmla="*/ 153209 h 1447161"/>
                <a:gd name="connsiteX56" fmla="*/ 1206585 w 2120926"/>
                <a:gd name="connsiteY56" fmla="*/ 233779 h 1447161"/>
                <a:gd name="connsiteX0" fmla="*/ 1206585 w 2119763"/>
                <a:gd name="connsiteY0" fmla="*/ 233779 h 1447161"/>
                <a:gd name="connsiteX1" fmla="*/ 1025094 w 2119763"/>
                <a:gd name="connsiteY1" fmla="*/ 278237 h 1447161"/>
                <a:gd name="connsiteX2" fmla="*/ 940253 w 2119763"/>
                <a:gd name="connsiteY2" fmla="*/ 268811 h 1447161"/>
                <a:gd name="connsiteX3" fmla="*/ 845985 w 2119763"/>
                <a:gd name="connsiteY3" fmla="*/ 231103 h 1447161"/>
                <a:gd name="connsiteX4" fmla="*/ 751717 w 2119763"/>
                <a:gd name="connsiteY4" fmla="*/ 212250 h 1447161"/>
                <a:gd name="connsiteX5" fmla="*/ 572608 w 2119763"/>
                <a:gd name="connsiteY5" fmla="*/ 174542 h 1447161"/>
                <a:gd name="connsiteX6" fmla="*/ 412352 w 2119763"/>
                <a:gd name="connsiteY6" fmla="*/ 80274 h 1447161"/>
                <a:gd name="connsiteX7" fmla="*/ 299230 w 2119763"/>
                <a:gd name="connsiteY7" fmla="*/ 42567 h 1447161"/>
                <a:gd name="connsiteX8" fmla="*/ 162297 w 2119763"/>
                <a:gd name="connsiteY8" fmla="*/ 0 h 1447161"/>
                <a:gd name="connsiteX9" fmla="*/ 16426 w 2119763"/>
                <a:gd name="connsiteY9" fmla="*/ 174542 h 1447161"/>
                <a:gd name="connsiteX10" fmla="*/ 16426 w 2119763"/>
                <a:gd name="connsiteY10" fmla="*/ 353652 h 1447161"/>
                <a:gd name="connsiteX11" fmla="*/ 35280 w 2119763"/>
                <a:gd name="connsiteY11" fmla="*/ 381932 h 1447161"/>
                <a:gd name="connsiteX12" fmla="*/ 54133 w 2119763"/>
                <a:gd name="connsiteY12" fmla="*/ 419639 h 1447161"/>
                <a:gd name="connsiteX13" fmla="*/ 91841 w 2119763"/>
                <a:gd name="connsiteY13" fmla="*/ 476200 h 1447161"/>
                <a:gd name="connsiteX14" fmla="*/ 120121 w 2119763"/>
                <a:gd name="connsiteY14" fmla="*/ 551615 h 1447161"/>
                <a:gd name="connsiteX15" fmla="*/ 148401 w 2119763"/>
                <a:gd name="connsiteY15" fmla="*/ 636456 h 1447161"/>
                <a:gd name="connsiteX16" fmla="*/ 157828 w 2119763"/>
                <a:gd name="connsiteY16" fmla="*/ 664736 h 1447161"/>
                <a:gd name="connsiteX17" fmla="*/ 167255 w 2119763"/>
                <a:gd name="connsiteY17" fmla="*/ 711870 h 1447161"/>
                <a:gd name="connsiteX18" fmla="*/ 176682 w 2119763"/>
                <a:gd name="connsiteY18" fmla="*/ 740151 h 1447161"/>
                <a:gd name="connsiteX19" fmla="*/ 186109 w 2119763"/>
                <a:gd name="connsiteY19" fmla="*/ 777858 h 1447161"/>
                <a:gd name="connsiteX20" fmla="*/ 195536 w 2119763"/>
                <a:gd name="connsiteY20" fmla="*/ 806138 h 1447161"/>
                <a:gd name="connsiteX21" fmla="*/ 214389 w 2119763"/>
                <a:gd name="connsiteY21" fmla="*/ 881553 h 1447161"/>
                <a:gd name="connsiteX22" fmla="*/ 261523 w 2119763"/>
                <a:gd name="connsiteY22" fmla="*/ 928687 h 1447161"/>
                <a:gd name="connsiteX23" fmla="*/ 289804 w 2119763"/>
                <a:gd name="connsiteY23" fmla="*/ 956967 h 1447161"/>
                <a:gd name="connsiteX24" fmla="*/ 374645 w 2119763"/>
                <a:gd name="connsiteY24" fmla="*/ 1004101 h 1447161"/>
                <a:gd name="connsiteX25" fmla="*/ 402925 w 2119763"/>
                <a:gd name="connsiteY25" fmla="*/ 1022955 h 1447161"/>
                <a:gd name="connsiteX26" fmla="*/ 412352 w 2119763"/>
                <a:gd name="connsiteY26" fmla="*/ 1051235 h 1447161"/>
                <a:gd name="connsiteX27" fmla="*/ 421779 w 2119763"/>
                <a:gd name="connsiteY27" fmla="*/ 1239771 h 1447161"/>
                <a:gd name="connsiteX28" fmla="*/ 440632 w 2119763"/>
                <a:gd name="connsiteY28" fmla="*/ 1305759 h 1447161"/>
                <a:gd name="connsiteX29" fmla="*/ 478340 w 2119763"/>
                <a:gd name="connsiteY29" fmla="*/ 1362320 h 1447161"/>
                <a:gd name="connsiteX30" fmla="*/ 525474 w 2119763"/>
                <a:gd name="connsiteY30" fmla="*/ 1400027 h 1447161"/>
                <a:gd name="connsiteX31" fmla="*/ 714010 w 2119763"/>
                <a:gd name="connsiteY31" fmla="*/ 1428307 h 1447161"/>
                <a:gd name="connsiteX32" fmla="*/ 789424 w 2119763"/>
                <a:gd name="connsiteY32" fmla="*/ 1447161 h 1447161"/>
                <a:gd name="connsiteX33" fmla="*/ 1091082 w 2119763"/>
                <a:gd name="connsiteY33" fmla="*/ 1437734 h 1447161"/>
                <a:gd name="connsiteX34" fmla="*/ 1147643 w 2119763"/>
                <a:gd name="connsiteY34" fmla="*/ 1428307 h 1447161"/>
                <a:gd name="connsiteX35" fmla="*/ 1373886 w 2119763"/>
                <a:gd name="connsiteY35" fmla="*/ 1418881 h 1447161"/>
                <a:gd name="connsiteX36" fmla="*/ 1458727 w 2119763"/>
                <a:gd name="connsiteY36" fmla="*/ 1400027 h 1447161"/>
                <a:gd name="connsiteX37" fmla="*/ 1524715 w 2119763"/>
                <a:gd name="connsiteY37" fmla="*/ 1381173 h 1447161"/>
                <a:gd name="connsiteX38" fmla="*/ 1656690 w 2119763"/>
                <a:gd name="connsiteY38" fmla="*/ 1390600 h 1447161"/>
                <a:gd name="connsiteX39" fmla="*/ 1807519 w 2119763"/>
                <a:gd name="connsiteY39" fmla="*/ 1418881 h 1447161"/>
                <a:gd name="connsiteX40" fmla="*/ 1920641 w 2119763"/>
                <a:gd name="connsiteY40" fmla="*/ 1409454 h 1447161"/>
                <a:gd name="connsiteX41" fmla="*/ 1939494 w 2119763"/>
                <a:gd name="connsiteY41" fmla="*/ 1381173 h 1447161"/>
                <a:gd name="connsiteX42" fmla="*/ 1996055 w 2119763"/>
                <a:gd name="connsiteY42" fmla="*/ 1334039 h 1447161"/>
                <a:gd name="connsiteX43" fmla="*/ 2043189 w 2119763"/>
                <a:gd name="connsiteY43" fmla="*/ 1249198 h 1447161"/>
                <a:gd name="connsiteX44" fmla="*/ 2033762 w 2119763"/>
                <a:gd name="connsiteY44" fmla="*/ 1117223 h 1447161"/>
                <a:gd name="connsiteX45" fmla="*/ 2014909 w 2119763"/>
                <a:gd name="connsiteY45" fmla="*/ 1022955 h 1447161"/>
                <a:gd name="connsiteX46" fmla="*/ 2024336 w 2119763"/>
                <a:gd name="connsiteY46" fmla="*/ 834419 h 1447161"/>
                <a:gd name="connsiteX47" fmla="*/ 2043189 w 2119763"/>
                <a:gd name="connsiteY47" fmla="*/ 806138 h 1447161"/>
                <a:gd name="connsiteX48" fmla="*/ 2062043 w 2119763"/>
                <a:gd name="connsiteY48" fmla="*/ 730724 h 1447161"/>
                <a:gd name="connsiteX49" fmla="*/ 2090323 w 2119763"/>
                <a:gd name="connsiteY49" fmla="*/ 674163 h 1447161"/>
                <a:gd name="connsiteX50" fmla="*/ 2109177 w 2119763"/>
                <a:gd name="connsiteY50" fmla="*/ 645883 h 1447161"/>
                <a:gd name="connsiteX51" fmla="*/ 2109177 w 2119763"/>
                <a:gd name="connsiteY51" fmla="*/ 410213 h 1447161"/>
                <a:gd name="connsiteX52" fmla="*/ 2014909 w 2119763"/>
                <a:gd name="connsiteY52" fmla="*/ 306518 h 1447161"/>
                <a:gd name="connsiteX53" fmla="*/ 1859219 w 2119763"/>
                <a:gd name="connsiteY53" fmla="*/ 259580 h 1447161"/>
                <a:gd name="connsiteX54" fmla="*/ 1556383 w 2119763"/>
                <a:gd name="connsiteY54" fmla="*/ 153209 h 1447161"/>
                <a:gd name="connsiteX55" fmla="*/ 1206585 w 2119763"/>
                <a:gd name="connsiteY55" fmla="*/ 233779 h 1447161"/>
                <a:gd name="connsiteX0" fmla="*/ 1206585 w 2119296"/>
                <a:gd name="connsiteY0" fmla="*/ 233779 h 1447161"/>
                <a:gd name="connsiteX1" fmla="*/ 1025094 w 2119296"/>
                <a:gd name="connsiteY1" fmla="*/ 278237 h 1447161"/>
                <a:gd name="connsiteX2" fmla="*/ 940253 w 2119296"/>
                <a:gd name="connsiteY2" fmla="*/ 268811 h 1447161"/>
                <a:gd name="connsiteX3" fmla="*/ 845985 w 2119296"/>
                <a:gd name="connsiteY3" fmla="*/ 231103 h 1447161"/>
                <a:gd name="connsiteX4" fmla="*/ 751717 w 2119296"/>
                <a:gd name="connsiteY4" fmla="*/ 212250 h 1447161"/>
                <a:gd name="connsiteX5" fmla="*/ 572608 w 2119296"/>
                <a:gd name="connsiteY5" fmla="*/ 174542 h 1447161"/>
                <a:gd name="connsiteX6" fmla="*/ 412352 w 2119296"/>
                <a:gd name="connsiteY6" fmla="*/ 80274 h 1447161"/>
                <a:gd name="connsiteX7" fmla="*/ 299230 w 2119296"/>
                <a:gd name="connsiteY7" fmla="*/ 42567 h 1447161"/>
                <a:gd name="connsiteX8" fmla="*/ 162297 w 2119296"/>
                <a:gd name="connsiteY8" fmla="*/ 0 h 1447161"/>
                <a:gd name="connsiteX9" fmla="*/ 16426 w 2119296"/>
                <a:gd name="connsiteY9" fmla="*/ 174542 h 1447161"/>
                <a:gd name="connsiteX10" fmla="*/ 16426 w 2119296"/>
                <a:gd name="connsiteY10" fmla="*/ 353652 h 1447161"/>
                <a:gd name="connsiteX11" fmla="*/ 35280 w 2119296"/>
                <a:gd name="connsiteY11" fmla="*/ 381932 h 1447161"/>
                <a:gd name="connsiteX12" fmla="*/ 54133 w 2119296"/>
                <a:gd name="connsiteY12" fmla="*/ 419639 h 1447161"/>
                <a:gd name="connsiteX13" fmla="*/ 91841 w 2119296"/>
                <a:gd name="connsiteY13" fmla="*/ 476200 h 1447161"/>
                <a:gd name="connsiteX14" fmla="*/ 120121 w 2119296"/>
                <a:gd name="connsiteY14" fmla="*/ 551615 h 1447161"/>
                <a:gd name="connsiteX15" fmla="*/ 148401 w 2119296"/>
                <a:gd name="connsiteY15" fmla="*/ 636456 h 1447161"/>
                <a:gd name="connsiteX16" fmla="*/ 157828 w 2119296"/>
                <a:gd name="connsiteY16" fmla="*/ 664736 h 1447161"/>
                <a:gd name="connsiteX17" fmla="*/ 167255 w 2119296"/>
                <a:gd name="connsiteY17" fmla="*/ 711870 h 1447161"/>
                <a:gd name="connsiteX18" fmla="*/ 176682 w 2119296"/>
                <a:gd name="connsiteY18" fmla="*/ 740151 h 1447161"/>
                <a:gd name="connsiteX19" fmla="*/ 186109 w 2119296"/>
                <a:gd name="connsiteY19" fmla="*/ 777858 h 1447161"/>
                <a:gd name="connsiteX20" fmla="*/ 195536 w 2119296"/>
                <a:gd name="connsiteY20" fmla="*/ 806138 h 1447161"/>
                <a:gd name="connsiteX21" fmla="*/ 214389 w 2119296"/>
                <a:gd name="connsiteY21" fmla="*/ 881553 h 1447161"/>
                <a:gd name="connsiteX22" fmla="*/ 261523 w 2119296"/>
                <a:gd name="connsiteY22" fmla="*/ 928687 h 1447161"/>
                <a:gd name="connsiteX23" fmla="*/ 289804 w 2119296"/>
                <a:gd name="connsiteY23" fmla="*/ 956967 h 1447161"/>
                <a:gd name="connsiteX24" fmla="*/ 374645 w 2119296"/>
                <a:gd name="connsiteY24" fmla="*/ 1004101 h 1447161"/>
                <a:gd name="connsiteX25" fmla="*/ 402925 w 2119296"/>
                <a:gd name="connsiteY25" fmla="*/ 1022955 h 1447161"/>
                <a:gd name="connsiteX26" fmla="*/ 412352 w 2119296"/>
                <a:gd name="connsiteY26" fmla="*/ 1051235 h 1447161"/>
                <a:gd name="connsiteX27" fmla="*/ 421779 w 2119296"/>
                <a:gd name="connsiteY27" fmla="*/ 1239771 h 1447161"/>
                <a:gd name="connsiteX28" fmla="*/ 440632 w 2119296"/>
                <a:gd name="connsiteY28" fmla="*/ 1305759 h 1447161"/>
                <a:gd name="connsiteX29" fmla="*/ 478340 w 2119296"/>
                <a:gd name="connsiteY29" fmla="*/ 1362320 h 1447161"/>
                <a:gd name="connsiteX30" fmla="*/ 525474 w 2119296"/>
                <a:gd name="connsiteY30" fmla="*/ 1400027 h 1447161"/>
                <a:gd name="connsiteX31" fmla="*/ 714010 w 2119296"/>
                <a:gd name="connsiteY31" fmla="*/ 1428307 h 1447161"/>
                <a:gd name="connsiteX32" fmla="*/ 789424 w 2119296"/>
                <a:gd name="connsiteY32" fmla="*/ 1447161 h 1447161"/>
                <a:gd name="connsiteX33" fmla="*/ 1091082 w 2119296"/>
                <a:gd name="connsiteY33" fmla="*/ 1437734 h 1447161"/>
                <a:gd name="connsiteX34" fmla="*/ 1147643 w 2119296"/>
                <a:gd name="connsiteY34" fmla="*/ 1428307 h 1447161"/>
                <a:gd name="connsiteX35" fmla="*/ 1373886 w 2119296"/>
                <a:gd name="connsiteY35" fmla="*/ 1418881 h 1447161"/>
                <a:gd name="connsiteX36" fmla="*/ 1458727 w 2119296"/>
                <a:gd name="connsiteY36" fmla="*/ 1400027 h 1447161"/>
                <a:gd name="connsiteX37" fmla="*/ 1524715 w 2119296"/>
                <a:gd name="connsiteY37" fmla="*/ 1381173 h 1447161"/>
                <a:gd name="connsiteX38" fmla="*/ 1656690 w 2119296"/>
                <a:gd name="connsiteY38" fmla="*/ 1390600 h 1447161"/>
                <a:gd name="connsiteX39" fmla="*/ 1807519 w 2119296"/>
                <a:gd name="connsiteY39" fmla="*/ 1418881 h 1447161"/>
                <a:gd name="connsiteX40" fmla="*/ 1920641 w 2119296"/>
                <a:gd name="connsiteY40" fmla="*/ 1409454 h 1447161"/>
                <a:gd name="connsiteX41" fmla="*/ 1939494 w 2119296"/>
                <a:gd name="connsiteY41" fmla="*/ 1381173 h 1447161"/>
                <a:gd name="connsiteX42" fmla="*/ 1996055 w 2119296"/>
                <a:gd name="connsiteY42" fmla="*/ 1334039 h 1447161"/>
                <a:gd name="connsiteX43" fmla="*/ 2043189 w 2119296"/>
                <a:gd name="connsiteY43" fmla="*/ 1249198 h 1447161"/>
                <a:gd name="connsiteX44" fmla="*/ 2033762 w 2119296"/>
                <a:gd name="connsiteY44" fmla="*/ 1117223 h 1447161"/>
                <a:gd name="connsiteX45" fmla="*/ 2014909 w 2119296"/>
                <a:gd name="connsiteY45" fmla="*/ 1022955 h 1447161"/>
                <a:gd name="connsiteX46" fmla="*/ 2024336 w 2119296"/>
                <a:gd name="connsiteY46" fmla="*/ 834419 h 1447161"/>
                <a:gd name="connsiteX47" fmla="*/ 2043189 w 2119296"/>
                <a:gd name="connsiteY47" fmla="*/ 806138 h 1447161"/>
                <a:gd name="connsiteX48" fmla="*/ 2062043 w 2119296"/>
                <a:gd name="connsiteY48" fmla="*/ 730724 h 1447161"/>
                <a:gd name="connsiteX49" fmla="*/ 2090323 w 2119296"/>
                <a:gd name="connsiteY49" fmla="*/ 674163 h 1447161"/>
                <a:gd name="connsiteX50" fmla="*/ 2109177 w 2119296"/>
                <a:gd name="connsiteY50" fmla="*/ 645883 h 1447161"/>
                <a:gd name="connsiteX51" fmla="*/ 2109177 w 2119296"/>
                <a:gd name="connsiteY51" fmla="*/ 410213 h 1447161"/>
                <a:gd name="connsiteX52" fmla="*/ 2022053 w 2119296"/>
                <a:gd name="connsiteY52" fmla="*/ 335093 h 1447161"/>
                <a:gd name="connsiteX53" fmla="*/ 1859219 w 2119296"/>
                <a:gd name="connsiteY53" fmla="*/ 259580 h 1447161"/>
                <a:gd name="connsiteX54" fmla="*/ 1556383 w 2119296"/>
                <a:gd name="connsiteY54" fmla="*/ 153209 h 1447161"/>
                <a:gd name="connsiteX55" fmla="*/ 1206585 w 2119296"/>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458727 w 2112401"/>
                <a:gd name="connsiteY36" fmla="*/ 1400027 h 1447161"/>
                <a:gd name="connsiteX37" fmla="*/ 1524715 w 2112401"/>
                <a:gd name="connsiteY37" fmla="*/ 1381173 h 1447161"/>
                <a:gd name="connsiteX38" fmla="*/ 1656690 w 2112401"/>
                <a:gd name="connsiteY38" fmla="*/ 1390600 h 1447161"/>
                <a:gd name="connsiteX39" fmla="*/ 1807519 w 2112401"/>
                <a:gd name="connsiteY39" fmla="*/ 1418881 h 1447161"/>
                <a:gd name="connsiteX40" fmla="*/ 1920641 w 2112401"/>
                <a:gd name="connsiteY40" fmla="*/ 1409454 h 1447161"/>
                <a:gd name="connsiteX41" fmla="*/ 1939494 w 2112401"/>
                <a:gd name="connsiteY41" fmla="*/ 1381173 h 1447161"/>
                <a:gd name="connsiteX42" fmla="*/ 1996055 w 2112401"/>
                <a:gd name="connsiteY42" fmla="*/ 1334039 h 1447161"/>
                <a:gd name="connsiteX43" fmla="*/ 2043189 w 2112401"/>
                <a:gd name="connsiteY43" fmla="*/ 1249198 h 1447161"/>
                <a:gd name="connsiteX44" fmla="*/ 2033762 w 2112401"/>
                <a:gd name="connsiteY44" fmla="*/ 1117223 h 1447161"/>
                <a:gd name="connsiteX45" fmla="*/ 2014909 w 2112401"/>
                <a:gd name="connsiteY45" fmla="*/ 1022955 h 1447161"/>
                <a:gd name="connsiteX46" fmla="*/ 2024336 w 2112401"/>
                <a:gd name="connsiteY46" fmla="*/ 834419 h 1447161"/>
                <a:gd name="connsiteX47" fmla="*/ 2043189 w 2112401"/>
                <a:gd name="connsiteY47" fmla="*/ 806138 h 1447161"/>
                <a:gd name="connsiteX48" fmla="*/ 2062043 w 2112401"/>
                <a:gd name="connsiteY48" fmla="*/ 730724 h 1447161"/>
                <a:gd name="connsiteX49" fmla="*/ 2090323 w 2112401"/>
                <a:gd name="connsiteY49" fmla="*/ 674163 h 1447161"/>
                <a:gd name="connsiteX50" fmla="*/ 2109177 w 2112401"/>
                <a:gd name="connsiteY50" fmla="*/ 645883 h 1447161"/>
                <a:gd name="connsiteX51" fmla="*/ 2080602 w 2112401"/>
                <a:gd name="connsiteY51" fmla="*/ 481650 h 1447161"/>
                <a:gd name="connsiteX52" fmla="*/ 2022053 w 2112401"/>
                <a:gd name="connsiteY52" fmla="*/ 335093 h 1447161"/>
                <a:gd name="connsiteX53" fmla="*/ 1859219 w 2112401"/>
                <a:gd name="connsiteY53" fmla="*/ 259580 h 1447161"/>
                <a:gd name="connsiteX54" fmla="*/ 1556383 w 2112401"/>
                <a:gd name="connsiteY54" fmla="*/ 153209 h 1447161"/>
                <a:gd name="connsiteX55" fmla="*/ 1206585 w 2112401"/>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39494 w 2112401"/>
                <a:gd name="connsiteY40" fmla="*/ 1381173 h 1447161"/>
                <a:gd name="connsiteX41" fmla="*/ 1996055 w 2112401"/>
                <a:gd name="connsiteY41" fmla="*/ 1334039 h 1447161"/>
                <a:gd name="connsiteX42" fmla="*/ 2043189 w 2112401"/>
                <a:gd name="connsiteY42" fmla="*/ 1249198 h 1447161"/>
                <a:gd name="connsiteX43" fmla="*/ 2033762 w 2112401"/>
                <a:gd name="connsiteY43" fmla="*/ 1117223 h 1447161"/>
                <a:gd name="connsiteX44" fmla="*/ 2014909 w 2112401"/>
                <a:gd name="connsiteY44" fmla="*/ 1022955 h 1447161"/>
                <a:gd name="connsiteX45" fmla="*/ 2024336 w 2112401"/>
                <a:gd name="connsiteY45" fmla="*/ 834419 h 1447161"/>
                <a:gd name="connsiteX46" fmla="*/ 2043189 w 2112401"/>
                <a:gd name="connsiteY46" fmla="*/ 806138 h 1447161"/>
                <a:gd name="connsiteX47" fmla="*/ 2062043 w 2112401"/>
                <a:gd name="connsiteY47" fmla="*/ 730724 h 1447161"/>
                <a:gd name="connsiteX48" fmla="*/ 2090323 w 2112401"/>
                <a:gd name="connsiteY48" fmla="*/ 674163 h 1447161"/>
                <a:gd name="connsiteX49" fmla="*/ 2109177 w 2112401"/>
                <a:gd name="connsiteY49" fmla="*/ 645883 h 1447161"/>
                <a:gd name="connsiteX50" fmla="*/ 2080602 w 2112401"/>
                <a:gd name="connsiteY50" fmla="*/ 481650 h 1447161"/>
                <a:gd name="connsiteX51" fmla="*/ 2022053 w 2112401"/>
                <a:gd name="connsiteY51" fmla="*/ 335093 h 1447161"/>
                <a:gd name="connsiteX52" fmla="*/ 1859219 w 2112401"/>
                <a:gd name="connsiteY52" fmla="*/ 259580 h 1447161"/>
                <a:gd name="connsiteX53" fmla="*/ 1556383 w 2112401"/>
                <a:gd name="connsiteY53" fmla="*/ 153209 h 1447161"/>
                <a:gd name="connsiteX54" fmla="*/ 1206585 w 2112401"/>
                <a:gd name="connsiteY54"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96055 w 2112401"/>
                <a:gd name="connsiteY40" fmla="*/ 1334039 h 1447161"/>
                <a:gd name="connsiteX41" fmla="*/ 2043189 w 2112401"/>
                <a:gd name="connsiteY41" fmla="*/ 1249198 h 1447161"/>
                <a:gd name="connsiteX42" fmla="*/ 2033762 w 2112401"/>
                <a:gd name="connsiteY42" fmla="*/ 1117223 h 1447161"/>
                <a:gd name="connsiteX43" fmla="*/ 2014909 w 2112401"/>
                <a:gd name="connsiteY43" fmla="*/ 1022955 h 1447161"/>
                <a:gd name="connsiteX44" fmla="*/ 2024336 w 2112401"/>
                <a:gd name="connsiteY44" fmla="*/ 834419 h 1447161"/>
                <a:gd name="connsiteX45" fmla="*/ 2043189 w 2112401"/>
                <a:gd name="connsiteY45" fmla="*/ 806138 h 1447161"/>
                <a:gd name="connsiteX46" fmla="*/ 2062043 w 2112401"/>
                <a:gd name="connsiteY46" fmla="*/ 730724 h 1447161"/>
                <a:gd name="connsiteX47" fmla="*/ 2090323 w 2112401"/>
                <a:gd name="connsiteY47" fmla="*/ 674163 h 1447161"/>
                <a:gd name="connsiteX48" fmla="*/ 2109177 w 2112401"/>
                <a:gd name="connsiteY48" fmla="*/ 645883 h 1447161"/>
                <a:gd name="connsiteX49" fmla="*/ 2080602 w 2112401"/>
                <a:gd name="connsiteY49" fmla="*/ 481650 h 1447161"/>
                <a:gd name="connsiteX50" fmla="*/ 2022053 w 2112401"/>
                <a:gd name="connsiteY50" fmla="*/ 335093 h 1447161"/>
                <a:gd name="connsiteX51" fmla="*/ 1859219 w 2112401"/>
                <a:gd name="connsiteY51" fmla="*/ 259580 h 1447161"/>
                <a:gd name="connsiteX52" fmla="*/ 1556383 w 2112401"/>
                <a:gd name="connsiteY52" fmla="*/ 153209 h 1447161"/>
                <a:gd name="connsiteX53" fmla="*/ 1206585 w 2112401"/>
                <a:gd name="connsiteY53"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31283 w 2112401"/>
                <a:gd name="connsiteY40" fmla="*/ 1218242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1993380 w 2112401"/>
                <a:gd name="connsiteY42" fmla="*/ 832037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09542"/>
                <a:gd name="connsiteY0" fmla="*/ 233779 h 1447161"/>
                <a:gd name="connsiteX1" fmla="*/ 1025094 w 2109542"/>
                <a:gd name="connsiteY1" fmla="*/ 278237 h 1447161"/>
                <a:gd name="connsiteX2" fmla="*/ 940253 w 2109542"/>
                <a:gd name="connsiteY2" fmla="*/ 268811 h 1447161"/>
                <a:gd name="connsiteX3" fmla="*/ 845985 w 2109542"/>
                <a:gd name="connsiteY3" fmla="*/ 231103 h 1447161"/>
                <a:gd name="connsiteX4" fmla="*/ 751717 w 2109542"/>
                <a:gd name="connsiteY4" fmla="*/ 212250 h 1447161"/>
                <a:gd name="connsiteX5" fmla="*/ 572608 w 2109542"/>
                <a:gd name="connsiteY5" fmla="*/ 174542 h 1447161"/>
                <a:gd name="connsiteX6" fmla="*/ 412352 w 2109542"/>
                <a:gd name="connsiteY6" fmla="*/ 80274 h 1447161"/>
                <a:gd name="connsiteX7" fmla="*/ 299230 w 2109542"/>
                <a:gd name="connsiteY7" fmla="*/ 42567 h 1447161"/>
                <a:gd name="connsiteX8" fmla="*/ 162297 w 2109542"/>
                <a:gd name="connsiteY8" fmla="*/ 0 h 1447161"/>
                <a:gd name="connsiteX9" fmla="*/ 16426 w 2109542"/>
                <a:gd name="connsiteY9" fmla="*/ 174542 h 1447161"/>
                <a:gd name="connsiteX10" fmla="*/ 16426 w 2109542"/>
                <a:gd name="connsiteY10" fmla="*/ 353652 h 1447161"/>
                <a:gd name="connsiteX11" fmla="*/ 35280 w 2109542"/>
                <a:gd name="connsiteY11" fmla="*/ 381932 h 1447161"/>
                <a:gd name="connsiteX12" fmla="*/ 54133 w 2109542"/>
                <a:gd name="connsiteY12" fmla="*/ 419639 h 1447161"/>
                <a:gd name="connsiteX13" fmla="*/ 91841 w 2109542"/>
                <a:gd name="connsiteY13" fmla="*/ 476200 h 1447161"/>
                <a:gd name="connsiteX14" fmla="*/ 120121 w 2109542"/>
                <a:gd name="connsiteY14" fmla="*/ 551615 h 1447161"/>
                <a:gd name="connsiteX15" fmla="*/ 148401 w 2109542"/>
                <a:gd name="connsiteY15" fmla="*/ 636456 h 1447161"/>
                <a:gd name="connsiteX16" fmla="*/ 157828 w 2109542"/>
                <a:gd name="connsiteY16" fmla="*/ 664736 h 1447161"/>
                <a:gd name="connsiteX17" fmla="*/ 167255 w 2109542"/>
                <a:gd name="connsiteY17" fmla="*/ 711870 h 1447161"/>
                <a:gd name="connsiteX18" fmla="*/ 176682 w 2109542"/>
                <a:gd name="connsiteY18" fmla="*/ 740151 h 1447161"/>
                <a:gd name="connsiteX19" fmla="*/ 186109 w 2109542"/>
                <a:gd name="connsiteY19" fmla="*/ 777858 h 1447161"/>
                <a:gd name="connsiteX20" fmla="*/ 195536 w 2109542"/>
                <a:gd name="connsiteY20" fmla="*/ 806138 h 1447161"/>
                <a:gd name="connsiteX21" fmla="*/ 214389 w 2109542"/>
                <a:gd name="connsiteY21" fmla="*/ 881553 h 1447161"/>
                <a:gd name="connsiteX22" fmla="*/ 261523 w 2109542"/>
                <a:gd name="connsiteY22" fmla="*/ 928687 h 1447161"/>
                <a:gd name="connsiteX23" fmla="*/ 289804 w 2109542"/>
                <a:gd name="connsiteY23" fmla="*/ 956967 h 1447161"/>
                <a:gd name="connsiteX24" fmla="*/ 374645 w 2109542"/>
                <a:gd name="connsiteY24" fmla="*/ 1004101 h 1447161"/>
                <a:gd name="connsiteX25" fmla="*/ 402925 w 2109542"/>
                <a:gd name="connsiteY25" fmla="*/ 1022955 h 1447161"/>
                <a:gd name="connsiteX26" fmla="*/ 412352 w 2109542"/>
                <a:gd name="connsiteY26" fmla="*/ 1051235 h 1447161"/>
                <a:gd name="connsiteX27" fmla="*/ 421779 w 2109542"/>
                <a:gd name="connsiteY27" fmla="*/ 1239771 h 1447161"/>
                <a:gd name="connsiteX28" fmla="*/ 440632 w 2109542"/>
                <a:gd name="connsiteY28" fmla="*/ 1305759 h 1447161"/>
                <a:gd name="connsiteX29" fmla="*/ 478340 w 2109542"/>
                <a:gd name="connsiteY29" fmla="*/ 1362320 h 1447161"/>
                <a:gd name="connsiteX30" fmla="*/ 525474 w 2109542"/>
                <a:gd name="connsiteY30" fmla="*/ 1400027 h 1447161"/>
                <a:gd name="connsiteX31" fmla="*/ 714010 w 2109542"/>
                <a:gd name="connsiteY31" fmla="*/ 1428307 h 1447161"/>
                <a:gd name="connsiteX32" fmla="*/ 789424 w 2109542"/>
                <a:gd name="connsiteY32" fmla="*/ 1447161 h 1447161"/>
                <a:gd name="connsiteX33" fmla="*/ 1091082 w 2109542"/>
                <a:gd name="connsiteY33" fmla="*/ 1437734 h 1447161"/>
                <a:gd name="connsiteX34" fmla="*/ 1147643 w 2109542"/>
                <a:gd name="connsiteY34" fmla="*/ 1428307 h 1447161"/>
                <a:gd name="connsiteX35" fmla="*/ 1373886 w 2109542"/>
                <a:gd name="connsiteY35" fmla="*/ 1418881 h 1447161"/>
                <a:gd name="connsiteX36" fmla="*/ 1524715 w 2109542"/>
                <a:gd name="connsiteY36" fmla="*/ 1381173 h 1447161"/>
                <a:gd name="connsiteX37" fmla="*/ 1656690 w 2109542"/>
                <a:gd name="connsiteY37" fmla="*/ 1390600 h 1447161"/>
                <a:gd name="connsiteX38" fmla="*/ 1852763 w 2109542"/>
                <a:gd name="connsiteY38" fmla="*/ 1380781 h 1447161"/>
                <a:gd name="connsiteX39" fmla="*/ 1996055 w 2109542"/>
                <a:gd name="connsiteY39" fmla="*/ 1334039 h 1447161"/>
                <a:gd name="connsiteX40" fmla="*/ 2028902 w 2109542"/>
                <a:gd name="connsiteY40" fmla="*/ 1184905 h 1447161"/>
                <a:gd name="connsiteX41" fmla="*/ 2014909 w 2109542"/>
                <a:gd name="connsiteY41" fmla="*/ 1022955 h 1447161"/>
                <a:gd name="connsiteX42" fmla="*/ 1993380 w 2109542"/>
                <a:gd name="connsiteY42" fmla="*/ 832037 h 1447161"/>
                <a:gd name="connsiteX43" fmla="*/ 2062043 w 2109542"/>
                <a:gd name="connsiteY43" fmla="*/ 730724 h 1447161"/>
                <a:gd name="connsiteX44" fmla="*/ 2109177 w 2109542"/>
                <a:gd name="connsiteY44" fmla="*/ 645883 h 1447161"/>
                <a:gd name="connsiteX45" fmla="*/ 2080602 w 2109542"/>
                <a:gd name="connsiteY45" fmla="*/ 481650 h 1447161"/>
                <a:gd name="connsiteX46" fmla="*/ 2022053 w 2109542"/>
                <a:gd name="connsiteY46" fmla="*/ 335093 h 1447161"/>
                <a:gd name="connsiteX47" fmla="*/ 1859219 w 2109542"/>
                <a:gd name="connsiteY47" fmla="*/ 259580 h 1447161"/>
                <a:gd name="connsiteX48" fmla="*/ 1556383 w 2109542"/>
                <a:gd name="connsiteY48" fmla="*/ 153209 h 1447161"/>
                <a:gd name="connsiteX49" fmla="*/ 1206585 w 2109542"/>
                <a:gd name="connsiteY49" fmla="*/ 233779 h 1447161"/>
                <a:gd name="connsiteX0" fmla="*/ 1206585 w 2085711"/>
                <a:gd name="connsiteY0" fmla="*/ 233779 h 1447161"/>
                <a:gd name="connsiteX1" fmla="*/ 1025094 w 2085711"/>
                <a:gd name="connsiteY1" fmla="*/ 278237 h 1447161"/>
                <a:gd name="connsiteX2" fmla="*/ 940253 w 2085711"/>
                <a:gd name="connsiteY2" fmla="*/ 268811 h 1447161"/>
                <a:gd name="connsiteX3" fmla="*/ 845985 w 2085711"/>
                <a:gd name="connsiteY3" fmla="*/ 231103 h 1447161"/>
                <a:gd name="connsiteX4" fmla="*/ 751717 w 2085711"/>
                <a:gd name="connsiteY4" fmla="*/ 212250 h 1447161"/>
                <a:gd name="connsiteX5" fmla="*/ 572608 w 2085711"/>
                <a:gd name="connsiteY5" fmla="*/ 174542 h 1447161"/>
                <a:gd name="connsiteX6" fmla="*/ 412352 w 2085711"/>
                <a:gd name="connsiteY6" fmla="*/ 80274 h 1447161"/>
                <a:gd name="connsiteX7" fmla="*/ 299230 w 2085711"/>
                <a:gd name="connsiteY7" fmla="*/ 42567 h 1447161"/>
                <a:gd name="connsiteX8" fmla="*/ 162297 w 2085711"/>
                <a:gd name="connsiteY8" fmla="*/ 0 h 1447161"/>
                <a:gd name="connsiteX9" fmla="*/ 16426 w 2085711"/>
                <a:gd name="connsiteY9" fmla="*/ 174542 h 1447161"/>
                <a:gd name="connsiteX10" fmla="*/ 16426 w 2085711"/>
                <a:gd name="connsiteY10" fmla="*/ 353652 h 1447161"/>
                <a:gd name="connsiteX11" fmla="*/ 35280 w 2085711"/>
                <a:gd name="connsiteY11" fmla="*/ 381932 h 1447161"/>
                <a:gd name="connsiteX12" fmla="*/ 54133 w 2085711"/>
                <a:gd name="connsiteY12" fmla="*/ 419639 h 1447161"/>
                <a:gd name="connsiteX13" fmla="*/ 91841 w 2085711"/>
                <a:gd name="connsiteY13" fmla="*/ 476200 h 1447161"/>
                <a:gd name="connsiteX14" fmla="*/ 120121 w 2085711"/>
                <a:gd name="connsiteY14" fmla="*/ 551615 h 1447161"/>
                <a:gd name="connsiteX15" fmla="*/ 148401 w 2085711"/>
                <a:gd name="connsiteY15" fmla="*/ 636456 h 1447161"/>
                <a:gd name="connsiteX16" fmla="*/ 157828 w 2085711"/>
                <a:gd name="connsiteY16" fmla="*/ 664736 h 1447161"/>
                <a:gd name="connsiteX17" fmla="*/ 167255 w 2085711"/>
                <a:gd name="connsiteY17" fmla="*/ 711870 h 1447161"/>
                <a:gd name="connsiteX18" fmla="*/ 176682 w 2085711"/>
                <a:gd name="connsiteY18" fmla="*/ 740151 h 1447161"/>
                <a:gd name="connsiteX19" fmla="*/ 186109 w 2085711"/>
                <a:gd name="connsiteY19" fmla="*/ 777858 h 1447161"/>
                <a:gd name="connsiteX20" fmla="*/ 195536 w 2085711"/>
                <a:gd name="connsiteY20" fmla="*/ 806138 h 1447161"/>
                <a:gd name="connsiteX21" fmla="*/ 214389 w 2085711"/>
                <a:gd name="connsiteY21" fmla="*/ 881553 h 1447161"/>
                <a:gd name="connsiteX22" fmla="*/ 261523 w 2085711"/>
                <a:gd name="connsiteY22" fmla="*/ 928687 h 1447161"/>
                <a:gd name="connsiteX23" fmla="*/ 289804 w 2085711"/>
                <a:gd name="connsiteY23" fmla="*/ 956967 h 1447161"/>
                <a:gd name="connsiteX24" fmla="*/ 374645 w 2085711"/>
                <a:gd name="connsiteY24" fmla="*/ 1004101 h 1447161"/>
                <a:gd name="connsiteX25" fmla="*/ 402925 w 2085711"/>
                <a:gd name="connsiteY25" fmla="*/ 1022955 h 1447161"/>
                <a:gd name="connsiteX26" fmla="*/ 412352 w 2085711"/>
                <a:gd name="connsiteY26" fmla="*/ 1051235 h 1447161"/>
                <a:gd name="connsiteX27" fmla="*/ 421779 w 2085711"/>
                <a:gd name="connsiteY27" fmla="*/ 1239771 h 1447161"/>
                <a:gd name="connsiteX28" fmla="*/ 440632 w 2085711"/>
                <a:gd name="connsiteY28" fmla="*/ 1305759 h 1447161"/>
                <a:gd name="connsiteX29" fmla="*/ 478340 w 2085711"/>
                <a:gd name="connsiteY29" fmla="*/ 1362320 h 1447161"/>
                <a:gd name="connsiteX30" fmla="*/ 525474 w 2085711"/>
                <a:gd name="connsiteY30" fmla="*/ 1400027 h 1447161"/>
                <a:gd name="connsiteX31" fmla="*/ 714010 w 2085711"/>
                <a:gd name="connsiteY31" fmla="*/ 1428307 h 1447161"/>
                <a:gd name="connsiteX32" fmla="*/ 789424 w 2085711"/>
                <a:gd name="connsiteY32" fmla="*/ 1447161 h 1447161"/>
                <a:gd name="connsiteX33" fmla="*/ 1091082 w 2085711"/>
                <a:gd name="connsiteY33" fmla="*/ 1437734 h 1447161"/>
                <a:gd name="connsiteX34" fmla="*/ 1147643 w 2085711"/>
                <a:gd name="connsiteY34" fmla="*/ 1428307 h 1447161"/>
                <a:gd name="connsiteX35" fmla="*/ 1373886 w 2085711"/>
                <a:gd name="connsiteY35" fmla="*/ 1418881 h 1447161"/>
                <a:gd name="connsiteX36" fmla="*/ 1524715 w 2085711"/>
                <a:gd name="connsiteY36" fmla="*/ 1381173 h 1447161"/>
                <a:gd name="connsiteX37" fmla="*/ 1656690 w 2085711"/>
                <a:gd name="connsiteY37" fmla="*/ 1390600 h 1447161"/>
                <a:gd name="connsiteX38" fmla="*/ 1852763 w 2085711"/>
                <a:gd name="connsiteY38" fmla="*/ 1380781 h 1447161"/>
                <a:gd name="connsiteX39" fmla="*/ 1996055 w 2085711"/>
                <a:gd name="connsiteY39" fmla="*/ 1334039 h 1447161"/>
                <a:gd name="connsiteX40" fmla="*/ 2028902 w 2085711"/>
                <a:gd name="connsiteY40" fmla="*/ 1184905 h 1447161"/>
                <a:gd name="connsiteX41" fmla="*/ 2014909 w 2085711"/>
                <a:gd name="connsiteY41" fmla="*/ 1022955 h 1447161"/>
                <a:gd name="connsiteX42" fmla="*/ 1993380 w 2085711"/>
                <a:gd name="connsiteY42" fmla="*/ 832037 h 1447161"/>
                <a:gd name="connsiteX43" fmla="*/ 2062043 w 2085711"/>
                <a:gd name="connsiteY43" fmla="*/ 730724 h 1447161"/>
                <a:gd name="connsiteX44" fmla="*/ 2080602 w 2085711"/>
                <a:gd name="connsiteY44" fmla="*/ 636358 h 1447161"/>
                <a:gd name="connsiteX45" fmla="*/ 2080602 w 2085711"/>
                <a:gd name="connsiteY45" fmla="*/ 481650 h 1447161"/>
                <a:gd name="connsiteX46" fmla="*/ 2022053 w 2085711"/>
                <a:gd name="connsiteY46" fmla="*/ 335093 h 1447161"/>
                <a:gd name="connsiteX47" fmla="*/ 1859219 w 2085711"/>
                <a:gd name="connsiteY47" fmla="*/ 259580 h 1447161"/>
                <a:gd name="connsiteX48" fmla="*/ 1556383 w 2085711"/>
                <a:gd name="connsiteY48" fmla="*/ 153209 h 1447161"/>
                <a:gd name="connsiteX49" fmla="*/ 1206585 w 2085711"/>
                <a:gd name="connsiteY49"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56690 w 2089799"/>
                <a:gd name="connsiteY37" fmla="*/ 1390600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49547 w 2089799"/>
                <a:gd name="connsiteY37" fmla="*/ 1362025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48000 w 2089799"/>
                <a:gd name="connsiteY37" fmla="*/ 1366493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404843 w 2089799"/>
                <a:gd name="connsiteY34" fmla="*/ 1373637 h 1447161"/>
                <a:gd name="connsiteX35" fmla="*/ 1649547 w 2089799"/>
                <a:gd name="connsiteY35" fmla="*/ 1362025 h 1447161"/>
                <a:gd name="connsiteX36" fmla="*/ 1848000 w 2089799"/>
                <a:gd name="connsiteY36" fmla="*/ 1366493 h 1447161"/>
                <a:gd name="connsiteX37" fmla="*/ 1996055 w 2089799"/>
                <a:gd name="connsiteY37" fmla="*/ 1334039 h 1447161"/>
                <a:gd name="connsiteX38" fmla="*/ 2028902 w 2089799"/>
                <a:gd name="connsiteY38" fmla="*/ 1184905 h 1447161"/>
                <a:gd name="connsiteX39" fmla="*/ 2014909 w 2089799"/>
                <a:gd name="connsiteY39" fmla="*/ 1022955 h 1447161"/>
                <a:gd name="connsiteX40" fmla="*/ 1993380 w 2089799"/>
                <a:gd name="connsiteY40" fmla="*/ 832037 h 1447161"/>
                <a:gd name="connsiteX41" fmla="*/ 2080602 w 2089799"/>
                <a:gd name="connsiteY41" fmla="*/ 636358 h 1447161"/>
                <a:gd name="connsiteX42" fmla="*/ 2080602 w 2089799"/>
                <a:gd name="connsiteY42" fmla="*/ 481650 h 1447161"/>
                <a:gd name="connsiteX43" fmla="*/ 2022053 w 2089799"/>
                <a:gd name="connsiteY43" fmla="*/ 335093 h 1447161"/>
                <a:gd name="connsiteX44" fmla="*/ 1859219 w 2089799"/>
                <a:gd name="connsiteY44" fmla="*/ 259580 h 1447161"/>
                <a:gd name="connsiteX45" fmla="*/ 1556383 w 2089799"/>
                <a:gd name="connsiteY45" fmla="*/ 153209 h 1447161"/>
                <a:gd name="connsiteX46" fmla="*/ 1206585 w 2089799"/>
                <a:gd name="connsiteY46" fmla="*/ 233779 h 1447161"/>
                <a:gd name="connsiteX0" fmla="*/ 1206585 w 2089799"/>
                <a:gd name="connsiteY0" fmla="*/ 233779 h 1447168"/>
                <a:gd name="connsiteX1" fmla="*/ 1025094 w 2089799"/>
                <a:gd name="connsiteY1" fmla="*/ 278237 h 1447168"/>
                <a:gd name="connsiteX2" fmla="*/ 940253 w 2089799"/>
                <a:gd name="connsiteY2" fmla="*/ 268811 h 1447168"/>
                <a:gd name="connsiteX3" fmla="*/ 845985 w 2089799"/>
                <a:gd name="connsiteY3" fmla="*/ 231103 h 1447168"/>
                <a:gd name="connsiteX4" fmla="*/ 751717 w 2089799"/>
                <a:gd name="connsiteY4" fmla="*/ 212250 h 1447168"/>
                <a:gd name="connsiteX5" fmla="*/ 572608 w 2089799"/>
                <a:gd name="connsiteY5" fmla="*/ 174542 h 1447168"/>
                <a:gd name="connsiteX6" fmla="*/ 412352 w 2089799"/>
                <a:gd name="connsiteY6" fmla="*/ 80274 h 1447168"/>
                <a:gd name="connsiteX7" fmla="*/ 299230 w 2089799"/>
                <a:gd name="connsiteY7" fmla="*/ 42567 h 1447168"/>
                <a:gd name="connsiteX8" fmla="*/ 162297 w 2089799"/>
                <a:gd name="connsiteY8" fmla="*/ 0 h 1447168"/>
                <a:gd name="connsiteX9" fmla="*/ 16426 w 2089799"/>
                <a:gd name="connsiteY9" fmla="*/ 174542 h 1447168"/>
                <a:gd name="connsiteX10" fmla="*/ 16426 w 2089799"/>
                <a:gd name="connsiteY10" fmla="*/ 353652 h 1447168"/>
                <a:gd name="connsiteX11" fmla="*/ 35280 w 2089799"/>
                <a:gd name="connsiteY11" fmla="*/ 381932 h 1447168"/>
                <a:gd name="connsiteX12" fmla="*/ 54133 w 2089799"/>
                <a:gd name="connsiteY12" fmla="*/ 419639 h 1447168"/>
                <a:gd name="connsiteX13" fmla="*/ 91841 w 2089799"/>
                <a:gd name="connsiteY13" fmla="*/ 476200 h 1447168"/>
                <a:gd name="connsiteX14" fmla="*/ 120121 w 2089799"/>
                <a:gd name="connsiteY14" fmla="*/ 551615 h 1447168"/>
                <a:gd name="connsiteX15" fmla="*/ 148401 w 2089799"/>
                <a:gd name="connsiteY15" fmla="*/ 636456 h 1447168"/>
                <a:gd name="connsiteX16" fmla="*/ 157828 w 2089799"/>
                <a:gd name="connsiteY16" fmla="*/ 664736 h 1447168"/>
                <a:gd name="connsiteX17" fmla="*/ 167255 w 2089799"/>
                <a:gd name="connsiteY17" fmla="*/ 711870 h 1447168"/>
                <a:gd name="connsiteX18" fmla="*/ 176682 w 2089799"/>
                <a:gd name="connsiteY18" fmla="*/ 740151 h 1447168"/>
                <a:gd name="connsiteX19" fmla="*/ 186109 w 2089799"/>
                <a:gd name="connsiteY19" fmla="*/ 777858 h 1447168"/>
                <a:gd name="connsiteX20" fmla="*/ 195536 w 2089799"/>
                <a:gd name="connsiteY20" fmla="*/ 806138 h 1447168"/>
                <a:gd name="connsiteX21" fmla="*/ 214389 w 2089799"/>
                <a:gd name="connsiteY21" fmla="*/ 881553 h 1447168"/>
                <a:gd name="connsiteX22" fmla="*/ 261523 w 2089799"/>
                <a:gd name="connsiteY22" fmla="*/ 928687 h 1447168"/>
                <a:gd name="connsiteX23" fmla="*/ 289804 w 2089799"/>
                <a:gd name="connsiteY23" fmla="*/ 956967 h 1447168"/>
                <a:gd name="connsiteX24" fmla="*/ 374645 w 2089799"/>
                <a:gd name="connsiteY24" fmla="*/ 1004101 h 1447168"/>
                <a:gd name="connsiteX25" fmla="*/ 402925 w 2089799"/>
                <a:gd name="connsiteY25" fmla="*/ 1022955 h 1447168"/>
                <a:gd name="connsiteX26" fmla="*/ 412352 w 2089799"/>
                <a:gd name="connsiteY26" fmla="*/ 1051235 h 1447168"/>
                <a:gd name="connsiteX27" fmla="*/ 421779 w 2089799"/>
                <a:gd name="connsiteY27" fmla="*/ 1239771 h 1447168"/>
                <a:gd name="connsiteX28" fmla="*/ 440632 w 2089799"/>
                <a:gd name="connsiteY28" fmla="*/ 1305759 h 1447168"/>
                <a:gd name="connsiteX29" fmla="*/ 478340 w 2089799"/>
                <a:gd name="connsiteY29" fmla="*/ 1362320 h 1447168"/>
                <a:gd name="connsiteX30" fmla="*/ 525474 w 2089799"/>
                <a:gd name="connsiteY30" fmla="*/ 1400027 h 1447168"/>
                <a:gd name="connsiteX31" fmla="*/ 714010 w 2089799"/>
                <a:gd name="connsiteY31" fmla="*/ 1428307 h 1447168"/>
                <a:gd name="connsiteX32" fmla="*/ 789424 w 2089799"/>
                <a:gd name="connsiteY32" fmla="*/ 1447161 h 1447168"/>
                <a:gd name="connsiteX33" fmla="*/ 1076795 w 2089799"/>
                <a:gd name="connsiteY33" fmla="*/ 1425827 h 1447168"/>
                <a:gd name="connsiteX34" fmla="*/ 1404843 w 2089799"/>
                <a:gd name="connsiteY34" fmla="*/ 1373637 h 1447168"/>
                <a:gd name="connsiteX35" fmla="*/ 1649547 w 2089799"/>
                <a:gd name="connsiteY35" fmla="*/ 1362025 h 1447168"/>
                <a:gd name="connsiteX36" fmla="*/ 1848000 w 2089799"/>
                <a:gd name="connsiteY36" fmla="*/ 1366493 h 1447168"/>
                <a:gd name="connsiteX37" fmla="*/ 1996055 w 2089799"/>
                <a:gd name="connsiteY37" fmla="*/ 1334039 h 1447168"/>
                <a:gd name="connsiteX38" fmla="*/ 2028902 w 2089799"/>
                <a:gd name="connsiteY38" fmla="*/ 1184905 h 1447168"/>
                <a:gd name="connsiteX39" fmla="*/ 2014909 w 2089799"/>
                <a:gd name="connsiteY39" fmla="*/ 1022955 h 1447168"/>
                <a:gd name="connsiteX40" fmla="*/ 1993380 w 2089799"/>
                <a:gd name="connsiteY40" fmla="*/ 832037 h 1447168"/>
                <a:gd name="connsiteX41" fmla="*/ 2080602 w 2089799"/>
                <a:gd name="connsiteY41" fmla="*/ 636358 h 1447168"/>
                <a:gd name="connsiteX42" fmla="*/ 2080602 w 2089799"/>
                <a:gd name="connsiteY42" fmla="*/ 481650 h 1447168"/>
                <a:gd name="connsiteX43" fmla="*/ 2022053 w 2089799"/>
                <a:gd name="connsiteY43" fmla="*/ 335093 h 1447168"/>
                <a:gd name="connsiteX44" fmla="*/ 1859219 w 2089799"/>
                <a:gd name="connsiteY44" fmla="*/ 259580 h 1447168"/>
                <a:gd name="connsiteX45" fmla="*/ 1556383 w 2089799"/>
                <a:gd name="connsiteY45" fmla="*/ 153209 h 1447168"/>
                <a:gd name="connsiteX46" fmla="*/ 1206585 w 2089799"/>
                <a:gd name="connsiteY46" fmla="*/ 233779 h 1447168"/>
                <a:gd name="connsiteX0" fmla="*/ 1206585 w 2089799"/>
                <a:gd name="connsiteY0" fmla="*/ 233779 h 1447982"/>
                <a:gd name="connsiteX1" fmla="*/ 1025094 w 2089799"/>
                <a:gd name="connsiteY1" fmla="*/ 278237 h 1447982"/>
                <a:gd name="connsiteX2" fmla="*/ 940253 w 2089799"/>
                <a:gd name="connsiteY2" fmla="*/ 268811 h 1447982"/>
                <a:gd name="connsiteX3" fmla="*/ 845985 w 2089799"/>
                <a:gd name="connsiteY3" fmla="*/ 231103 h 1447982"/>
                <a:gd name="connsiteX4" fmla="*/ 751717 w 2089799"/>
                <a:gd name="connsiteY4" fmla="*/ 212250 h 1447982"/>
                <a:gd name="connsiteX5" fmla="*/ 572608 w 2089799"/>
                <a:gd name="connsiteY5" fmla="*/ 174542 h 1447982"/>
                <a:gd name="connsiteX6" fmla="*/ 412352 w 2089799"/>
                <a:gd name="connsiteY6" fmla="*/ 80274 h 1447982"/>
                <a:gd name="connsiteX7" fmla="*/ 299230 w 2089799"/>
                <a:gd name="connsiteY7" fmla="*/ 42567 h 1447982"/>
                <a:gd name="connsiteX8" fmla="*/ 162297 w 2089799"/>
                <a:gd name="connsiteY8" fmla="*/ 0 h 1447982"/>
                <a:gd name="connsiteX9" fmla="*/ 16426 w 2089799"/>
                <a:gd name="connsiteY9" fmla="*/ 174542 h 1447982"/>
                <a:gd name="connsiteX10" fmla="*/ 16426 w 2089799"/>
                <a:gd name="connsiteY10" fmla="*/ 353652 h 1447982"/>
                <a:gd name="connsiteX11" fmla="*/ 35280 w 2089799"/>
                <a:gd name="connsiteY11" fmla="*/ 381932 h 1447982"/>
                <a:gd name="connsiteX12" fmla="*/ 54133 w 2089799"/>
                <a:gd name="connsiteY12" fmla="*/ 419639 h 1447982"/>
                <a:gd name="connsiteX13" fmla="*/ 91841 w 2089799"/>
                <a:gd name="connsiteY13" fmla="*/ 476200 h 1447982"/>
                <a:gd name="connsiteX14" fmla="*/ 120121 w 2089799"/>
                <a:gd name="connsiteY14" fmla="*/ 551615 h 1447982"/>
                <a:gd name="connsiteX15" fmla="*/ 148401 w 2089799"/>
                <a:gd name="connsiteY15" fmla="*/ 636456 h 1447982"/>
                <a:gd name="connsiteX16" fmla="*/ 157828 w 2089799"/>
                <a:gd name="connsiteY16" fmla="*/ 664736 h 1447982"/>
                <a:gd name="connsiteX17" fmla="*/ 167255 w 2089799"/>
                <a:gd name="connsiteY17" fmla="*/ 711870 h 1447982"/>
                <a:gd name="connsiteX18" fmla="*/ 176682 w 2089799"/>
                <a:gd name="connsiteY18" fmla="*/ 740151 h 1447982"/>
                <a:gd name="connsiteX19" fmla="*/ 186109 w 2089799"/>
                <a:gd name="connsiteY19" fmla="*/ 777858 h 1447982"/>
                <a:gd name="connsiteX20" fmla="*/ 195536 w 2089799"/>
                <a:gd name="connsiteY20" fmla="*/ 806138 h 1447982"/>
                <a:gd name="connsiteX21" fmla="*/ 214389 w 2089799"/>
                <a:gd name="connsiteY21" fmla="*/ 881553 h 1447982"/>
                <a:gd name="connsiteX22" fmla="*/ 261523 w 2089799"/>
                <a:gd name="connsiteY22" fmla="*/ 928687 h 1447982"/>
                <a:gd name="connsiteX23" fmla="*/ 289804 w 2089799"/>
                <a:gd name="connsiteY23" fmla="*/ 956967 h 1447982"/>
                <a:gd name="connsiteX24" fmla="*/ 374645 w 2089799"/>
                <a:gd name="connsiteY24" fmla="*/ 1004101 h 1447982"/>
                <a:gd name="connsiteX25" fmla="*/ 402925 w 2089799"/>
                <a:gd name="connsiteY25" fmla="*/ 1022955 h 1447982"/>
                <a:gd name="connsiteX26" fmla="*/ 412352 w 2089799"/>
                <a:gd name="connsiteY26" fmla="*/ 1051235 h 1447982"/>
                <a:gd name="connsiteX27" fmla="*/ 421779 w 2089799"/>
                <a:gd name="connsiteY27" fmla="*/ 1239771 h 1447982"/>
                <a:gd name="connsiteX28" fmla="*/ 440632 w 2089799"/>
                <a:gd name="connsiteY28" fmla="*/ 1305759 h 1447982"/>
                <a:gd name="connsiteX29" fmla="*/ 478340 w 2089799"/>
                <a:gd name="connsiteY29" fmla="*/ 1362320 h 1447982"/>
                <a:gd name="connsiteX30" fmla="*/ 525474 w 2089799"/>
                <a:gd name="connsiteY30" fmla="*/ 1400027 h 1447982"/>
                <a:gd name="connsiteX31" fmla="*/ 789424 w 2089799"/>
                <a:gd name="connsiteY31" fmla="*/ 1447161 h 1447982"/>
                <a:gd name="connsiteX32" fmla="*/ 1076795 w 2089799"/>
                <a:gd name="connsiteY32" fmla="*/ 1425827 h 1447982"/>
                <a:gd name="connsiteX33" fmla="*/ 1404843 w 2089799"/>
                <a:gd name="connsiteY33" fmla="*/ 1373637 h 1447982"/>
                <a:gd name="connsiteX34" fmla="*/ 1649547 w 2089799"/>
                <a:gd name="connsiteY34" fmla="*/ 1362025 h 1447982"/>
                <a:gd name="connsiteX35" fmla="*/ 1848000 w 2089799"/>
                <a:gd name="connsiteY35" fmla="*/ 1366493 h 1447982"/>
                <a:gd name="connsiteX36" fmla="*/ 1996055 w 2089799"/>
                <a:gd name="connsiteY36" fmla="*/ 1334039 h 1447982"/>
                <a:gd name="connsiteX37" fmla="*/ 2028902 w 2089799"/>
                <a:gd name="connsiteY37" fmla="*/ 1184905 h 1447982"/>
                <a:gd name="connsiteX38" fmla="*/ 2014909 w 2089799"/>
                <a:gd name="connsiteY38" fmla="*/ 1022955 h 1447982"/>
                <a:gd name="connsiteX39" fmla="*/ 1993380 w 2089799"/>
                <a:gd name="connsiteY39" fmla="*/ 832037 h 1447982"/>
                <a:gd name="connsiteX40" fmla="*/ 2080602 w 2089799"/>
                <a:gd name="connsiteY40" fmla="*/ 636358 h 1447982"/>
                <a:gd name="connsiteX41" fmla="*/ 2080602 w 2089799"/>
                <a:gd name="connsiteY41" fmla="*/ 481650 h 1447982"/>
                <a:gd name="connsiteX42" fmla="*/ 2022053 w 2089799"/>
                <a:gd name="connsiteY42" fmla="*/ 335093 h 1447982"/>
                <a:gd name="connsiteX43" fmla="*/ 1859219 w 2089799"/>
                <a:gd name="connsiteY43" fmla="*/ 259580 h 1447982"/>
                <a:gd name="connsiteX44" fmla="*/ 1556383 w 2089799"/>
                <a:gd name="connsiteY44" fmla="*/ 153209 h 1447982"/>
                <a:gd name="connsiteX45" fmla="*/ 1206585 w 2089799"/>
                <a:gd name="connsiteY45" fmla="*/ 233779 h 1447982"/>
                <a:gd name="connsiteX0" fmla="*/ 1206585 w 2089799"/>
                <a:gd name="connsiteY0" fmla="*/ 233779 h 1431986"/>
                <a:gd name="connsiteX1" fmla="*/ 1025094 w 2089799"/>
                <a:gd name="connsiteY1" fmla="*/ 278237 h 1431986"/>
                <a:gd name="connsiteX2" fmla="*/ 940253 w 2089799"/>
                <a:gd name="connsiteY2" fmla="*/ 268811 h 1431986"/>
                <a:gd name="connsiteX3" fmla="*/ 845985 w 2089799"/>
                <a:gd name="connsiteY3" fmla="*/ 231103 h 1431986"/>
                <a:gd name="connsiteX4" fmla="*/ 751717 w 2089799"/>
                <a:gd name="connsiteY4" fmla="*/ 212250 h 1431986"/>
                <a:gd name="connsiteX5" fmla="*/ 572608 w 2089799"/>
                <a:gd name="connsiteY5" fmla="*/ 174542 h 1431986"/>
                <a:gd name="connsiteX6" fmla="*/ 412352 w 2089799"/>
                <a:gd name="connsiteY6" fmla="*/ 80274 h 1431986"/>
                <a:gd name="connsiteX7" fmla="*/ 299230 w 2089799"/>
                <a:gd name="connsiteY7" fmla="*/ 42567 h 1431986"/>
                <a:gd name="connsiteX8" fmla="*/ 162297 w 2089799"/>
                <a:gd name="connsiteY8" fmla="*/ 0 h 1431986"/>
                <a:gd name="connsiteX9" fmla="*/ 16426 w 2089799"/>
                <a:gd name="connsiteY9" fmla="*/ 174542 h 1431986"/>
                <a:gd name="connsiteX10" fmla="*/ 16426 w 2089799"/>
                <a:gd name="connsiteY10" fmla="*/ 353652 h 1431986"/>
                <a:gd name="connsiteX11" fmla="*/ 35280 w 2089799"/>
                <a:gd name="connsiteY11" fmla="*/ 381932 h 1431986"/>
                <a:gd name="connsiteX12" fmla="*/ 54133 w 2089799"/>
                <a:gd name="connsiteY12" fmla="*/ 419639 h 1431986"/>
                <a:gd name="connsiteX13" fmla="*/ 91841 w 2089799"/>
                <a:gd name="connsiteY13" fmla="*/ 476200 h 1431986"/>
                <a:gd name="connsiteX14" fmla="*/ 120121 w 2089799"/>
                <a:gd name="connsiteY14" fmla="*/ 551615 h 1431986"/>
                <a:gd name="connsiteX15" fmla="*/ 148401 w 2089799"/>
                <a:gd name="connsiteY15" fmla="*/ 636456 h 1431986"/>
                <a:gd name="connsiteX16" fmla="*/ 157828 w 2089799"/>
                <a:gd name="connsiteY16" fmla="*/ 664736 h 1431986"/>
                <a:gd name="connsiteX17" fmla="*/ 167255 w 2089799"/>
                <a:gd name="connsiteY17" fmla="*/ 711870 h 1431986"/>
                <a:gd name="connsiteX18" fmla="*/ 176682 w 2089799"/>
                <a:gd name="connsiteY18" fmla="*/ 740151 h 1431986"/>
                <a:gd name="connsiteX19" fmla="*/ 186109 w 2089799"/>
                <a:gd name="connsiteY19" fmla="*/ 777858 h 1431986"/>
                <a:gd name="connsiteX20" fmla="*/ 195536 w 2089799"/>
                <a:gd name="connsiteY20" fmla="*/ 806138 h 1431986"/>
                <a:gd name="connsiteX21" fmla="*/ 214389 w 2089799"/>
                <a:gd name="connsiteY21" fmla="*/ 881553 h 1431986"/>
                <a:gd name="connsiteX22" fmla="*/ 261523 w 2089799"/>
                <a:gd name="connsiteY22" fmla="*/ 928687 h 1431986"/>
                <a:gd name="connsiteX23" fmla="*/ 289804 w 2089799"/>
                <a:gd name="connsiteY23" fmla="*/ 956967 h 1431986"/>
                <a:gd name="connsiteX24" fmla="*/ 374645 w 2089799"/>
                <a:gd name="connsiteY24" fmla="*/ 1004101 h 1431986"/>
                <a:gd name="connsiteX25" fmla="*/ 402925 w 2089799"/>
                <a:gd name="connsiteY25" fmla="*/ 1022955 h 1431986"/>
                <a:gd name="connsiteX26" fmla="*/ 412352 w 2089799"/>
                <a:gd name="connsiteY26" fmla="*/ 1051235 h 1431986"/>
                <a:gd name="connsiteX27" fmla="*/ 421779 w 2089799"/>
                <a:gd name="connsiteY27" fmla="*/ 1239771 h 1431986"/>
                <a:gd name="connsiteX28" fmla="*/ 440632 w 2089799"/>
                <a:gd name="connsiteY28" fmla="*/ 1305759 h 1431986"/>
                <a:gd name="connsiteX29" fmla="*/ 478340 w 2089799"/>
                <a:gd name="connsiteY29" fmla="*/ 1362320 h 1431986"/>
                <a:gd name="connsiteX30" fmla="*/ 525474 w 2089799"/>
                <a:gd name="connsiteY30" fmla="*/ 1400027 h 1431986"/>
                <a:gd name="connsiteX31" fmla="*/ 775136 w 2089799"/>
                <a:gd name="connsiteY31" fmla="*/ 1428111 h 1431986"/>
                <a:gd name="connsiteX32" fmla="*/ 1076795 w 2089799"/>
                <a:gd name="connsiteY32" fmla="*/ 1425827 h 1431986"/>
                <a:gd name="connsiteX33" fmla="*/ 1404843 w 2089799"/>
                <a:gd name="connsiteY33" fmla="*/ 1373637 h 1431986"/>
                <a:gd name="connsiteX34" fmla="*/ 1649547 w 2089799"/>
                <a:gd name="connsiteY34" fmla="*/ 1362025 h 1431986"/>
                <a:gd name="connsiteX35" fmla="*/ 1848000 w 2089799"/>
                <a:gd name="connsiteY35" fmla="*/ 1366493 h 1431986"/>
                <a:gd name="connsiteX36" fmla="*/ 1996055 w 2089799"/>
                <a:gd name="connsiteY36" fmla="*/ 1334039 h 1431986"/>
                <a:gd name="connsiteX37" fmla="*/ 2028902 w 2089799"/>
                <a:gd name="connsiteY37" fmla="*/ 1184905 h 1431986"/>
                <a:gd name="connsiteX38" fmla="*/ 2014909 w 2089799"/>
                <a:gd name="connsiteY38" fmla="*/ 1022955 h 1431986"/>
                <a:gd name="connsiteX39" fmla="*/ 1993380 w 2089799"/>
                <a:gd name="connsiteY39" fmla="*/ 832037 h 1431986"/>
                <a:gd name="connsiteX40" fmla="*/ 2080602 w 2089799"/>
                <a:gd name="connsiteY40" fmla="*/ 636358 h 1431986"/>
                <a:gd name="connsiteX41" fmla="*/ 2080602 w 2089799"/>
                <a:gd name="connsiteY41" fmla="*/ 481650 h 1431986"/>
                <a:gd name="connsiteX42" fmla="*/ 2022053 w 2089799"/>
                <a:gd name="connsiteY42" fmla="*/ 335093 h 1431986"/>
                <a:gd name="connsiteX43" fmla="*/ 1859219 w 2089799"/>
                <a:gd name="connsiteY43" fmla="*/ 259580 h 1431986"/>
                <a:gd name="connsiteX44" fmla="*/ 1556383 w 2089799"/>
                <a:gd name="connsiteY44" fmla="*/ 153209 h 1431986"/>
                <a:gd name="connsiteX45" fmla="*/ 1206585 w 2089799"/>
                <a:gd name="connsiteY45" fmla="*/ 233779 h 1431986"/>
                <a:gd name="connsiteX0" fmla="*/ 1206585 w 2089799"/>
                <a:gd name="connsiteY0" fmla="*/ 233779 h 1432290"/>
                <a:gd name="connsiteX1" fmla="*/ 1025094 w 2089799"/>
                <a:gd name="connsiteY1" fmla="*/ 278237 h 1432290"/>
                <a:gd name="connsiteX2" fmla="*/ 940253 w 2089799"/>
                <a:gd name="connsiteY2" fmla="*/ 268811 h 1432290"/>
                <a:gd name="connsiteX3" fmla="*/ 845985 w 2089799"/>
                <a:gd name="connsiteY3" fmla="*/ 231103 h 1432290"/>
                <a:gd name="connsiteX4" fmla="*/ 751717 w 2089799"/>
                <a:gd name="connsiteY4" fmla="*/ 212250 h 1432290"/>
                <a:gd name="connsiteX5" fmla="*/ 572608 w 2089799"/>
                <a:gd name="connsiteY5" fmla="*/ 174542 h 1432290"/>
                <a:gd name="connsiteX6" fmla="*/ 412352 w 2089799"/>
                <a:gd name="connsiteY6" fmla="*/ 80274 h 1432290"/>
                <a:gd name="connsiteX7" fmla="*/ 299230 w 2089799"/>
                <a:gd name="connsiteY7" fmla="*/ 42567 h 1432290"/>
                <a:gd name="connsiteX8" fmla="*/ 162297 w 2089799"/>
                <a:gd name="connsiteY8" fmla="*/ 0 h 1432290"/>
                <a:gd name="connsiteX9" fmla="*/ 16426 w 2089799"/>
                <a:gd name="connsiteY9" fmla="*/ 174542 h 1432290"/>
                <a:gd name="connsiteX10" fmla="*/ 16426 w 2089799"/>
                <a:gd name="connsiteY10" fmla="*/ 353652 h 1432290"/>
                <a:gd name="connsiteX11" fmla="*/ 35280 w 2089799"/>
                <a:gd name="connsiteY11" fmla="*/ 381932 h 1432290"/>
                <a:gd name="connsiteX12" fmla="*/ 54133 w 2089799"/>
                <a:gd name="connsiteY12" fmla="*/ 419639 h 1432290"/>
                <a:gd name="connsiteX13" fmla="*/ 91841 w 2089799"/>
                <a:gd name="connsiteY13" fmla="*/ 476200 h 1432290"/>
                <a:gd name="connsiteX14" fmla="*/ 120121 w 2089799"/>
                <a:gd name="connsiteY14" fmla="*/ 551615 h 1432290"/>
                <a:gd name="connsiteX15" fmla="*/ 148401 w 2089799"/>
                <a:gd name="connsiteY15" fmla="*/ 636456 h 1432290"/>
                <a:gd name="connsiteX16" fmla="*/ 157828 w 2089799"/>
                <a:gd name="connsiteY16" fmla="*/ 664736 h 1432290"/>
                <a:gd name="connsiteX17" fmla="*/ 167255 w 2089799"/>
                <a:gd name="connsiteY17" fmla="*/ 711870 h 1432290"/>
                <a:gd name="connsiteX18" fmla="*/ 176682 w 2089799"/>
                <a:gd name="connsiteY18" fmla="*/ 740151 h 1432290"/>
                <a:gd name="connsiteX19" fmla="*/ 186109 w 2089799"/>
                <a:gd name="connsiteY19" fmla="*/ 777858 h 1432290"/>
                <a:gd name="connsiteX20" fmla="*/ 195536 w 2089799"/>
                <a:gd name="connsiteY20" fmla="*/ 806138 h 1432290"/>
                <a:gd name="connsiteX21" fmla="*/ 214389 w 2089799"/>
                <a:gd name="connsiteY21" fmla="*/ 881553 h 1432290"/>
                <a:gd name="connsiteX22" fmla="*/ 261523 w 2089799"/>
                <a:gd name="connsiteY22" fmla="*/ 928687 h 1432290"/>
                <a:gd name="connsiteX23" fmla="*/ 289804 w 2089799"/>
                <a:gd name="connsiteY23" fmla="*/ 956967 h 1432290"/>
                <a:gd name="connsiteX24" fmla="*/ 374645 w 2089799"/>
                <a:gd name="connsiteY24" fmla="*/ 1004101 h 1432290"/>
                <a:gd name="connsiteX25" fmla="*/ 402925 w 2089799"/>
                <a:gd name="connsiteY25" fmla="*/ 1022955 h 1432290"/>
                <a:gd name="connsiteX26" fmla="*/ 412352 w 2089799"/>
                <a:gd name="connsiteY26" fmla="*/ 1051235 h 1432290"/>
                <a:gd name="connsiteX27" fmla="*/ 421779 w 2089799"/>
                <a:gd name="connsiteY27" fmla="*/ 1239771 h 1432290"/>
                <a:gd name="connsiteX28" fmla="*/ 440632 w 2089799"/>
                <a:gd name="connsiteY28" fmla="*/ 1305759 h 1432290"/>
                <a:gd name="connsiteX29" fmla="*/ 478340 w 2089799"/>
                <a:gd name="connsiteY29" fmla="*/ 1362320 h 1432290"/>
                <a:gd name="connsiteX30" fmla="*/ 525474 w 2089799"/>
                <a:gd name="connsiteY30" fmla="*/ 1400027 h 1432290"/>
                <a:gd name="connsiteX31" fmla="*/ 775136 w 2089799"/>
                <a:gd name="connsiteY31" fmla="*/ 1428111 h 1432290"/>
                <a:gd name="connsiteX32" fmla="*/ 1076795 w 2089799"/>
                <a:gd name="connsiteY32" fmla="*/ 1425827 h 1432290"/>
                <a:gd name="connsiteX33" fmla="*/ 1421512 w 2089799"/>
                <a:gd name="connsiteY33" fmla="*/ 1368874 h 1432290"/>
                <a:gd name="connsiteX34" fmla="*/ 1649547 w 2089799"/>
                <a:gd name="connsiteY34" fmla="*/ 1362025 h 1432290"/>
                <a:gd name="connsiteX35" fmla="*/ 1848000 w 2089799"/>
                <a:gd name="connsiteY35" fmla="*/ 1366493 h 1432290"/>
                <a:gd name="connsiteX36" fmla="*/ 1996055 w 2089799"/>
                <a:gd name="connsiteY36" fmla="*/ 1334039 h 1432290"/>
                <a:gd name="connsiteX37" fmla="*/ 2028902 w 2089799"/>
                <a:gd name="connsiteY37" fmla="*/ 1184905 h 1432290"/>
                <a:gd name="connsiteX38" fmla="*/ 2014909 w 2089799"/>
                <a:gd name="connsiteY38" fmla="*/ 1022955 h 1432290"/>
                <a:gd name="connsiteX39" fmla="*/ 1993380 w 2089799"/>
                <a:gd name="connsiteY39" fmla="*/ 832037 h 1432290"/>
                <a:gd name="connsiteX40" fmla="*/ 2080602 w 2089799"/>
                <a:gd name="connsiteY40" fmla="*/ 636358 h 1432290"/>
                <a:gd name="connsiteX41" fmla="*/ 2080602 w 2089799"/>
                <a:gd name="connsiteY41" fmla="*/ 481650 h 1432290"/>
                <a:gd name="connsiteX42" fmla="*/ 2022053 w 2089799"/>
                <a:gd name="connsiteY42" fmla="*/ 335093 h 1432290"/>
                <a:gd name="connsiteX43" fmla="*/ 1859219 w 2089799"/>
                <a:gd name="connsiteY43" fmla="*/ 259580 h 1432290"/>
                <a:gd name="connsiteX44" fmla="*/ 1556383 w 2089799"/>
                <a:gd name="connsiteY44" fmla="*/ 153209 h 1432290"/>
                <a:gd name="connsiteX45" fmla="*/ 1206585 w 2089799"/>
                <a:gd name="connsiteY45" fmla="*/ 233779 h 1432290"/>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478340 w 2089799"/>
                <a:gd name="connsiteY29" fmla="*/ 1362320 h 1433078"/>
                <a:gd name="connsiteX30" fmla="*/ 525474 w 2089799"/>
                <a:gd name="connsiteY30" fmla="*/ 1400027 h 1433078"/>
                <a:gd name="connsiteX31" fmla="*/ 775136 w 2089799"/>
                <a:gd name="connsiteY31" fmla="*/ 1428111 h 1433078"/>
                <a:gd name="connsiteX32" fmla="*/ 1076795 w 2089799"/>
                <a:gd name="connsiteY32" fmla="*/ 1425827 h 1433078"/>
                <a:gd name="connsiteX33" fmla="*/ 1438181 w 2089799"/>
                <a:gd name="connsiteY33" fmla="*/ 1356968 h 1433078"/>
                <a:gd name="connsiteX34" fmla="*/ 1649547 w 2089799"/>
                <a:gd name="connsiteY34" fmla="*/ 1362025 h 1433078"/>
                <a:gd name="connsiteX35" fmla="*/ 1848000 w 2089799"/>
                <a:gd name="connsiteY35" fmla="*/ 1366493 h 1433078"/>
                <a:gd name="connsiteX36" fmla="*/ 1996055 w 2089799"/>
                <a:gd name="connsiteY36" fmla="*/ 1334039 h 1433078"/>
                <a:gd name="connsiteX37" fmla="*/ 2028902 w 2089799"/>
                <a:gd name="connsiteY37" fmla="*/ 1184905 h 1433078"/>
                <a:gd name="connsiteX38" fmla="*/ 2014909 w 2089799"/>
                <a:gd name="connsiteY38" fmla="*/ 1022955 h 1433078"/>
                <a:gd name="connsiteX39" fmla="*/ 1993380 w 2089799"/>
                <a:gd name="connsiteY39" fmla="*/ 832037 h 1433078"/>
                <a:gd name="connsiteX40" fmla="*/ 2080602 w 2089799"/>
                <a:gd name="connsiteY40" fmla="*/ 636358 h 1433078"/>
                <a:gd name="connsiteX41" fmla="*/ 2080602 w 2089799"/>
                <a:gd name="connsiteY41" fmla="*/ 481650 h 1433078"/>
                <a:gd name="connsiteX42" fmla="*/ 2022053 w 2089799"/>
                <a:gd name="connsiteY42" fmla="*/ 335093 h 1433078"/>
                <a:gd name="connsiteX43" fmla="*/ 1859219 w 2089799"/>
                <a:gd name="connsiteY43" fmla="*/ 259580 h 1433078"/>
                <a:gd name="connsiteX44" fmla="*/ 1556383 w 2089799"/>
                <a:gd name="connsiteY44" fmla="*/ 153209 h 1433078"/>
                <a:gd name="connsiteX45" fmla="*/ 1206585 w 2089799"/>
                <a:gd name="connsiteY45" fmla="*/ 233779 h 1433078"/>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525474 w 2089799"/>
                <a:gd name="connsiteY29" fmla="*/ 1400027 h 1433078"/>
                <a:gd name="connsiteX30" fmla="*/ 775136 w 2089799"/>
                <a:gd name="connsiteY30" fmla="*/ 1428111 h 1433078"/>
                <a:gd name="connsiteX31" fmla="*/ 1076795 w 2089799"/>
                <a:gd name="connsiteY31" fmla="*/ 1425827 h 1433078"/>
                <a:gd name="connsiteX32" fmla="*/ 1438181 w 2089799"/>
                <a:gd name="connsiteY32" fmla="*/ 1356968 h 1433078"/>
                <a:gd name="connsiteX33" fmla="*/ 1649547 w 2089799"/>
                <a:gd name="connsiteY33" fmla="*/ 1362025 h 1433078"/>
                <a:gd name="connsiteX34" fmla="*/ 1848000 w 2089799"/>
                <a:gd name="connsiteY34" fmla="*/ 1366493 h 1433078"/>
                <a:gd name="connsiteX35" fmla="*/ 1996055 w 2089799"/>
                <a:gd name="connsiteY35" fmla="*/ 1334039 h 1433078"/>
                <a:gd name="connsiteX36" fmla="*/ 2028902 w 2089799"/>
                <a:gd name="connsiteY36" fmla="*/ 1184905 h 1433078"/>
                <a:gd name="connsiteX37" fmla="*/ 2014909 w 2089799"/>
                <a:gd name="connsiteY37" fmla="*/ 1022955 h 1433078"/>
                <a:gd name="connsiteX38" fmla="*/ 1993380 w 2089799"/>
                <a:gd name="connsiteY38" fmla="*/ 832037 h 1433078"/>
                <a:gd name="connsiteX39" fmla="*/ 2080602 w 2089799"/>
                <a:gd name="connsiteY39" fmla="*/ 636358 h 1433078"/>
                <a:gd name="connsiteX40" fmla="*/ 2080602 w 2089799"/>
                <a:gd name="connsiteY40" fmla="*/ 481650 h 1433078"/>
                <a:gd name="connsiteX41" fmla="*/ 2022053 w 2089799"/>
                <a:gd name="connsiteY41" fmla="*/ 335093 h 1433078"/>
                <a:gd name="connsiteX42" fmla="*/ 1859219 w 2089799"/>
                <a:gd name="connsiteY42" fmla="*/ 259580 h 1433078"/>
                <a:gd name="connsiteX43" fmla="*/ 1556383 w 2089799"/>
                <a:gd name="connsiteY43" fmla="*/ 153209 h 1433078"/>
                <a:gd name="connsiteX44" fmla="*/ 1206585 w 2089799"/>
                <a:gd name="connsiteY44" fmla="*/ 233779 h 1433078"/>
                <a:gd name="connsiteX0" fmla="*/ 1206585 w 2089799"/>
                <a:gd name="connsiteY0" fmla="*/ 233779 h 1434828"/>
                <a:gd name="connsiteX1" fmla="*/ 1025094 w 2089799"/>
                <a:gd name="connsiteY1" fmla="*/ 278237 h 1434828"/>
                <a:gd name="connsiteX2" fmla="*/ 940253 w 2089799"/>
                <a:gd name="connsiteY2" fmla="*/ 268811 h 1434828"/>
                <a:gd name="connsiteX3" fmla="*/ 845985 w 2089799"/>
                <a:gd name="connsiteY3" fmla="*/ 231103 h 1434828"/>
                <a:gd name="connsiteX4" fmla="*/ 751717 w 2089799"/>
                <a:gd name="connsiteY4" fmla="*/ 212250 h 1434828"/>
                <a:gd name="connsiteX5" fmla="*/ 572608 w 2089799"/>
                <a:gd name="connsiteY5" fmla="*/ 174542 h 1434828"/>
                <a:gd name="connsiteX6" fmla="*/ 412352 w 2089799"/>
                <a:gd name="connsiteY6" fmla="*/ 80274 h 1434828"/>
                <a:gd name="connsiteX7" fmla="*/ 299230 w 2089799"/>
                <a:gd name="connsiteY7" fmla="*/ 42567 h 1434828"/>
                <a:gd name="connsiteX8" fmla="*/ 162297 w 2089799"/>
                <a:gd name="connsiteY8" fmla="*/ 0 h 1434828"/>
                <a:gd name="connsiteX9" fmla="*/ 16426 w 2089799"/>
                <a:gd name="connsiteY9" fmla="*/ 174542 h 1434828"/>
                <a:gd name="connsiteX10" fmla="*/ 16426 w 2089799"/>
                <a:gd name="connsiteY10" fmla="*/ 353652 h 1434828"/>
                <a:gd name="connsiteX11" fmla="*/ 35280 w 2089799"/>
                <a:gd name="connsiteY11" fmla="*/ 381932 h 1434828"/>
                <a:gd name="connsiteX12" fmla="*/ 54133 w 2089799"/>
                <a:gd name="connsiteY12" fmla="*/ 419639 h 1434828"/>
                <a:gd name="connsiteX13" fmla="*/ 91841 w 2089799"/>
                <a:gd name="connsiteY13" fmla="*/ 476200 h 1434828"/>
                <a:gd name="connsiteX14" fmla="*/ 120121 w 2089799"/>
                <a:gd name="connsiteY14" fmla="*/ 551615 h 1434828"/>
                <a:gd name="connsiteX15" fmla="*/ 148401 w 2089799"/>
                <a:gd name="connsiteY15" fmla="*/ 636456 h 1434828"/>
                <a:gd name="connsiteX16" fmla="*/ 157828 w 2089799"/>
                <a:gd name="connsiteY16" fmla="*/ 664736 h 1434828"/>
                <a:gd name="connsiteX17" fmla="*/ 167255 w 2089799"/>
                <a:gd name="connsiteY17" fmla="*/ 711870 h 1434828"/>
                <a:gd name="connsiteX18" fmla="*/ 176682 w 2089799"/>
                <a:gd name="connsiteY18" fmla="*/ 740151 h 1434828"/>
                <a:gd name="connsiteX19" fmla="*/ 186109 w 2089799"/>
                <a:gd name="connsiteY19" fmla="*/ 777858 h 1434828"/>
                <a:gd name="connsiteX20" fmla="*/ 195536 w 2089799"/>
                <a:gd name="connsiteY20" fmla="*/ 806138 h 1434828"/>
                <a:gd name="connsiteX21" fmla="*/ 214389 w 2089799"/>
                <a:gd name="connsiteY21" fmla="*/ 881553 h 1434828"/>
                <a:gd name="connsiteX22" fmla="*/ 261523 w 2089799"/>
                <a:gd name="connsiteY22" fmla="*/ 928687 h 1434828"/>
                <a:gd name="connsiteX23" fmla="*/ 289804 w 2089799"/>
                <a:gd name="connsiteY23" fmla="*/ 956967 h 1434828"/>
                <a:gd name="connsiteX24" fmla="*/ 374645 w 2089799"/>
                <a:gd name="connsiteY24" fmla="*/ 1004101 h 1434828"/>
                <a:gd name="connsiteX25" fmla="*/ 402925 w 2089799"/>
                <a:gd name="connsiteY25" fmla="*/ 1022955 h 1434828"/>
                <a:gd name="connsiteX26" fmla="*/ 412352 w 2089799"/>
                <a:gd name="connsiteY26" fmla="*/ 1051235 h 1434828"/>
                <a:gd name="connsiteX27" fmla="*/ 421779 w 2089799"/>
                <a:gd name="connsiteY27" fmla="*/ 1239771 h 1434828"/>
                <a:gd name="connsiteX28" fmla="*/ 440632 w 2089799"/>
                <a:gd name="connsiteY28" fmla="*/ 1305759 h 1434828"/>
                <a:gd name="connsiteX29" fmla="*/ 537380 w 2089799"/>
                <a:gd name="connsiteY29" fmla="*/ 1371452 h 1434828"/>
                <a:gd name="connsiteX30" fmla="*/ 775136 w 2089799"/>
                <a:gd name="connsiteY30" fmla="*/ 1428111 h 1434828"/>
                <a:gd name="connsiteX31" fmla="*/ 1076795 w 2089799"/>
                <a:gd name="connsiteY31" fmla="*/ 1425827 h 1434828"/>
                <a:gd name="connsiteX32" fmla="*/ 1438181 w 2089799"/>
                <a:gd name="connsiteY32" fmla="*/ 1356968 h 1434828"/>
                <a:gd name="connsiteX33" fmla="*/ 1649547 w 2089799"/>
                <a:gd name="connsiteY33" fmla="*/ 1362025 h 1434828"/>
                <a:gd name="connsiteX34" fmla="*/ 1848000 w 2089799"/>
                <a:gd name="connsiteY34" fmla="*/ 1366493 h 1434828"/>
                <a:gd name="connsiteX35" fmla="*/ 1996055 w 2089799"/>
                <a:gd name="connsiteY35" fmla="*/ 1334039 h 1434828"/>
                <a:gd name="connsiteX36" fmla="*/ 2028902 w 2089799"/>
                <a:gd name="connsiteY36" fmla="*/ 1184905 h 1434828"/>
                <a:gd name="connsiteX37" fmla="*/ 2014909 w 2089799"/>
                <a:gd name="connsiteY37" fmla="*/ 1022955 h 1434828"/>
                <a:gd name="connsiteX38" fmla="*/ 1993380 w 2089799"/>
                <a:gd name="connsiteY38" fmla="*/ 832037 h 1434828"/>
                <a:gd name="connsiteX39" fmla="*/ 2080602 w 2089799"/>
                <a:gd name="connsiteY39" fmla="*/ 636358 h 1434828"/>
                <a:gd name="connsiteX40" fmla="*/ 2080602 w 2089799"/>
                <a:gd name="connsiteY40" fmla="*/ 481650 h 1434828"/>
                <a:gd name="connsiteX41" fmla="*/ 2022053 w 2089799"/>
                <a:gd name="connsiteY41" fmla="*/ 335093 h 1434828"/>
                <a:gd name="connsiteX42" fmla="*/ 1859219 w 2089799"/>
                <a:gd name="connsiteY42" fmla="*/ 259580 h 1434828"/>
                <a:gd name="connsiteX43" fmla="*/ 1556383 w 2089799"/>
                <a:gd name="connsiteY43" fmla="*/ 153209 h 1434828"/>
                <a:gd name="connsiteX44" fmla="*/ 1206585 w 2089799"/>
                <a:gd name="connsiteY44" fmla="*/ 233779 h 1434828"/>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12352 w 2089799"/>
                <a:gd name="connsiteY26" fmla="*/ 1051235 h 1430845"/>
                <a:gd name="connsiteX27" fmla="*/ 421779 w 2089799"/>
                <a:gd name="connsiteY27" fmla="*/ 1239771 h 1430845"/>
                <a:gd name="connsiteX28" fmla="*/ 440632 w 2089799"/>
                <a:gd name="connsiteY28" fmla="*/ 1305759 h 1430845"/>
                <a:gd name="connsiteX29" fmla="*/ 546905 w 2089799"/>
                <a:gd name="connsiteY29" fmla="*/ 1388121 h 1430845"/>
                <a:gd name="connsiteX30" fmla="*/ 775136 w 2089799"/>
                <a:gd name="connsiteY30" fmla="*/ 1428111 h 1430845"/>
                <a:gd name="connsiteX31" fmla="*/ 1076795 w 2089799"/>
                <a:gd name="connsiteY31" fmla="*/ 1425827 h 1430845"/>
                <a:gd name="connsiteX32" fmla="*/ 1438181 w 2089799"/>
                <a:gd name="connsiteY32" fmla="*/ 1356968 h 1430845"/>
                <a:gd name="connsiteX33" fmla="*/ 1649547 w 2089799"/>
                <a:gd name="connsiteY33" fmla="*/ 1362025 h 1430845"/>
                <a:gd name="connsiteX34" fmla="*/ 1848000 w 2089799"/>
                <a:gd name="connsiteY34" fmla="*/ 1366493 h 1430845"/>
                <a:gd name="connsiteX35" fmla="*/ 1996055 w 2089799"/>
                <a:gd name="connsiteY35" fmla="*/ 1334039 h 1430845"/>
                <a:gd name="connsiteX36" fmla="*/ 2028902 w 2089799"/>
                <a:gd name="connsiteY36" fmla="*/ 1184905 h 1430845"/>
                <a:gd name="connsiteX37" fmla="*/ 2014909 w 2089799"/>
                <a:gd name="connsiteY37" fmla="*/ 1022955 h 1430845"/>
                <a:gd name="connsiteX38" fmla="*/ 1993380 w 2089799"/>
                <a:gd name="connsiteY38" fmla="*/ 832037 h 1430845"/>
                <a:gd name="connsiteX39" fmla="*/ 2080602 w 2089799"/>
                <a:gd name="connsiteY39" fmla="*/ 636358 h 1430845"/>
                <a:gd name="connsiteX40" fmla="*/ 2080602 w 2089799"/>
                <a:gd name="connsiteY40" fmla="*/ 481650 h 1430845"/>
                <a:gd name="connsiteX41" fmla="*/ 2022053 w 2089799"/>
                <a:gd name="connsiteY41" fmla="*/ 335093 h 1430845"/>
                <a:gd name="connsiteX42" fmla="*/ 1859219 w 2089799"/>
                <a:gd name="connsiteY42" fmla="*/ 259580 h 1430845"/>
                <a:gd name="connsiteX43" fmla="*/ 1556383 w 2089799"/>
                <a:gd name="connsiteY43" fmla="*/ 153209 h 1430845"/>
                <a:gd name="connsiteX44" fmla="*/ 1206585 w 2089799"/>
                <a:gd name="connsiteY44"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21779 w 2089799"/>
                <a:gd name="connsiteY26" fmla="*/ 1239771 h 1430845"/>
                <a:gd name="connsiteX27" fmla="*/ 440632 w 2089799"/>
                <a:gd name="connsiteY27" fmla="*/ 1305759 h 1430845"/>
                <a:gd name="connsiteX28" fmla="*/ 546905 w 2089799"/>
                <a:gd name="connsiteY28" fmla="*/ 1388121 h 1430845"/>
                <a:gd name="connsiteX29" fmla="*/ 775136 w 2089799"/>
                <a:gd name="connsiteY29" fmla="*/ 1428111 h 1430845"/>
                <a:gd name="connsiteX30" fmla="*/ 1076795 w 2089799"/>
                <a:gd name="connsiteY30" fmla="*/ 1425827 h 1430845"/>
                <a:gd name="connsiteX31" fmla="*/ 1438181 w 2089799"/>
                <a:gd name="connsiteY31" fmla="*/ 1356968 h 1430845"/>
                <a:gd name="connsiteX32" fmla="*/ 1649547 w 2089799"/>
                <a:gd name="connsiteY32" fmla="*/ 1362025 h 1430845"/>
                <a:gd name="connsiteX33" fmla="*/ 1848000 w 2089799"/>
                <a:gd name="connsiteY33" fmla="*/ 1366493 h 1430845"/>
                <a:gd name="connsiteX34" fmla="*/ 1996055 w 2089799"/>
                <a:gd name="connsiteY34" fmla="*/ 1334039 h 1430845"/>
                <a:gd name="connsiteX35" fmla="*/ 2028902 w 2089799"/>
                <a:gd name="connsiteY35" fmla="*/ 1184905 h 1430845"/>
                <a:gd name="connsiteX36" fmla="*/ 2014909 w 2089799"/>
                <a:gd name="connsiteY36" fmla="*/ 1022955 h 1430845"/>
                <a:gd name="connsiteX37" fmla="*/ 1993380 w 2089799"/>
                <a:gd name="connsiteY37" fmla="*/ 832037 h 1430845"/>
                <a:gd name="connsiteX38" fmla="*/ 2080602 w 2089799"/>
                <a:gd name="connsiteY38" fmla="*/ 636358 h 1430845"/>
                <a:gd name="connsiteX39" fmla="*/ 2080602 w 2089799"/>
                <a:gd name="connsiteY39" fmla="*/ 481650 h 1430845"/>
                <a:gd name="connsiteX40" fmla="*/ 2022053 w 2089799"/>
                <a:gd name="connsiteY40" fmla="*/ 335093 h 1430845"/>
                <a:gd name="connsiteX41" fmla="*/ 1859219 w 2089799"/>
                <a:gd name="connsiteY41" fmla="*/ 259580 h 1430845"/>
                <a:gd name="connsiteX42" fmla="*/ 1556383 w 2089799"/>
                <a:gd name="connsiteY42" fmla="*/ 153209 h 1430845"/>
                <a:gd name="connsiteX43" fmla="*/ 1206585 w 2089799"/>
                <a:gd name="connsiteY43"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02925 w 2089799"/>
                <a:gd name="connsiteY24" fmla="*/ 1022955 h 1430845"/>
                <a:gd name="connsiteX25" fmla="*/ 421779 w 2089799"/>
                <a:gd name="connsiteY25" fmla="*/ 1239771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21779 w 2089799"/>
                <a:gd name="connsiteY24" fmla="*/ 1239771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71785 w 2089799"/>
                <a:gd name="connsiteY24" fmla="*/ 1170715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95536 w 2089799"/>
                <a:gd name="connsiteY19" fmla="*/ 806138 h 1430845"/>
                <a:gd name="connsiteX20" fmla="*/ 214389 w 2089799"/>
                <a:gd name="connsiteY20" fmla="*/ 881553 h 1430845"/>
                <a:gd name="connsiteX21" fmla="*/ 261523 w 2089799"/>
                <a:gd name="connsiteY21" fmla="*/ 928687 h 1430845"/>
                <a:gd name="connsiteX22" fmla="*/ 374645 w 2089799"/>
                <a:gd name="connsiteY22" fmla="*/ 1004101 h 1430845"/>
                <a:gd name="connsiteX23" fmla="*/ 452081 w 2089799"/>
                <a:gd name="connsiteY23" fmla="*/ 1103127 h 1430845"/>
                <a:gd name="connsiteX24" fmla="*/ 471785 w 2089799"/>
                <a:gd name="connsiteY24" fmla="*/ 1170715 h 1430845"/>
                <a:gd name="connsiteX25" fmla="*/ 546905 w 2089799"/>
                <a:gd name="connsiteY25" fmla="*/ 1388121 h 1430845"/>
                <a:gd name="connsiteX26" fmla="*/ 775136 w 2089799"/>
                <a:gd name="connsiteY26" fmla="*/ 1428111 h 1430845"/>
                <a:gd name="connsiteX27" fmla="*/ 1076795 w 2089799"/>
                <a:gd name="connsiteY27" fmla="*/ 1425827 h 1430845"/>
                <a:gd name="connsiteX28" fmla="*/ 1438181 w 2089799"/>
                <a:gd name="connsiteY28" fmla="*/ 1356968 h 1430845"/>
                <a:gd name="connsiteX29" fmla="*/ 1649547 w 2089799"/>
                <a:gd name="connsiteY29" fmla="*/ 1362025 h 1430845"/>
                <a:gd name="connsiteX30" fmla="*/ 1848000 w 2089799"/>
                <a:gd name="connsiteY30" fmla="*/ 1366493 h 1430845"/>
                <a:gd name="connsiteX31" fmla="*/ 1996055 w 2089799"/>
                <a:gd name="connsiteY31" fmla="*/ 1334039 h 1430845"/>
                <a:gd name="connsiteX32" fmla="*/ 2028902 w 2089799"/>
                <a:gd name="connsiteY32" fmla="*/ 1184905 h 1430845"/>
                <a:gd name="connsiteX33" fmla="*/ 2014909 w 2089799"/>
                <a:gd name="connsiteY33" fmla="*/ 1022955 h 1430845"/>
                <a:gd name="connsiteX34" fmla="*/ 1993380 w 2089799"/>
                <a:gd name="connsiteY34" fmla="*/ 832037 h 1430845"/>
                <a:gd name="connsiteX35" fmla="*/ 2080602 w 2089799"/>
                <a:gd name="connsiteY35" fmla="*/ 636358 h 1430845"/>
                <a:gd name="connsiteX36" fmla="*/ 2080602 w 2089799"/>
                <a:gd name="connsiteY36" fmla="*/ 481650 h 1430845"/>
                <a:gd name="connsiteX37" fmla="*/ 2022053 w 2089799"/>
                <a:gd name="connsiteY37" fmla="*/ 335093 h 1430845"/>
                <a:gd name="connsiteX38" fmla="*/ 1859219 w 2089799"/>
                <a:gd name="connsiteY38" fmla="*/ 259580 h 1430845"/>
                <a:gd name="connsiteX39" fmla="*/ 1556383 w 2089799"/>
                <a:gd name="connsiteY39" fmla="*/ 153209 h 1430845"/>
                <a:gd name="connsiteX40" fmla="*/ 1206585 w 2089799"/>
                <a:gd name="connsiteY40"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67255 w 2089799"/>
                <a:gd name="connsiteY16" fmla="*/ 711870 h 1430845"/>
                <a:gd name="connsiteX17" fmla="*/ 176682 w 2089799"/>
                <a:gd name="connsiteY17" fmla="*/ 740151 h 1430845"/>
                <a:gd name="connsiteX18" fmla="*/ 195536 w 2089799"/>
                <a:gd name="connsiteY18" fmla="*/ 806138 h 1430845"/>
                <a:gd name="connsiteX19" fmla="*/ 214389 w 2089799"/>
                <a:gd name="connsiteY19" fmla="*/ 881553 h 1430845"/>
                <a:gd name="connsiteX20" fmla="*/ 261523 w 2089799"/>
                <a:gd name="connsiteY20" fmla="*/ 928687 h 1430845"/>
                <a:gd name="connsiteX21" fmla="*/ 374645 w 2089799"/>
                <a:gd name="connsiteY21" fmla="*/ 1004101 h 1430845"/>
                <a:gd name="connsiteX22" fmla="*/ 452081 w 2089799"/>
                <a:gd name="connsiteY22" fmla="*/ 1103127 h 1430845"/>
                <a:gd name="connsiteX23" fmla="*/ 471785 w 2089799"/>
                <a:gd name="connsiteY23" fmla="*/ 1170715 h 1430845"/>
                <a:gd name="connsiteX24" fmla="*/ 546905 w 2089799"/>
                <a:gd name="connsiteY24" fmla="*/ 1388121 h 1430845"/>
                <a:gd name="connsiteX25" fmla="*/ 775136 w 2089799"/>
                <a:gd name="connsiteY25" fmla="*/ 1428111 h 1430845"/>
                <a:gd name="connsiteX26" fmla="*/ 1076795 w 2089799"/>
                <a:gd name="connsiteY26" fmla="*/ 1425827 h 1430845"/>
                <a:gd name="connsiteX27" fmla="*/ 1438181 w 2089799"/>
                <a:gd name="connsiteY27" fmla="*/ 1356968 h 1430845"/>
                <a:gd name="connsiteX28" fmla="*/ 1649547 w 2089799"/>
                <a:gd name="connsiteY28" fmla="*/ 1362025 h 1430845"/>
                <a:gd name="connsiteX29" fmla="*/ 1848000 w 2089799"/>
                <a:gd name="connsiteY29" fmla="*/ 1366493 h 1430845"/>
                <a:gd name="connsiteX30" fmla="*/ 1996055 w 2089799"/>
                <a:gd name="connsiteY30" fmla="*/ 1334039 h 1430845"/>
                <a:gd name="connsiteX31" fmla="*/ 2028902 w 2089799"/>
                <a:gd name="connsiteY31" fmla="*/ 1184905 h 1430845"/>
                <a:gd name="connsiteX32" fmla="*/ 2014909 w 2089799"/>
                <a:gd name="connsiteY32" fmla="*/ 1022955 h 1430845"/>
                <a:gd name="connsiteX33" fmla="*/ 1993380 w 2089799"/>
                <a:gd name="connsiteY33" fmla="*/ 832037 h 1430845"/>
                <a:gd name="connsiteX34" fmla="*/ 2080602 w 2089799"/>
                <a:gd name="connsiteY34" fmla="*/ 636358 h 1430845"/>
                <a:gd name="connsiteX35" fmla="*/ 2080602 w 2089799"/>
                <a:gd name="connsiteY35" fmla="*/ 481650 h 1430845"/>
                <a:gd name="connsiteX36" fmla="*/ 2022053 w 2089799"/>
                <a:gd name="connsiteY36" fmla="*/ 335093 h 1430845"/>
                <a:gd name="connsiteX37" fmla="*/ 1859219 w 2089799"/>
                <a:gd name="connsiteY37" fmla="*/ 259580 h 1430845"/>
                <a:gd name="connsiteX38" fmla="*/ 1556383 w 2089799"/>
                <a:gd name="connsiteY38" fmla="*/ 153209 h 1430845"/>
                <a:gd name="connsiteX39" fmla="*/ 1206585 w 2089799"/>
                <a:gd name="connsiteY39"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120121 w 2089799"/>
                <a:gd name="connsiteY13" fmla="*/ 551615 h 1430845"/>
                <a:gd name="connsiteX14" fmla="*/ 148401 w 2089799"/>
                <a:gd name="connsiteY14" fmla="*/ 636456 h 1430845"/>
                <a:gd name="connsiteX15" fmla="*/ 167255 w 2089799"/>
                <a:gd name="connsiteY15" fmla="*/ 711870 h 1430845"/>
                <a:gd name="connsiteX16" fmla="*/ 176682 w 2089799"/>
                <a:gd name="connsiteY16" fmla="*/ 740151 h 1430845"/>
                <a:gd name="connsiteX17" fmla="*/ 195536 w 2089799"/>
                <a:gd name="connsiteY17" fmla="*/ 806138 h 1430845"/>
                <a:gd name="connsiteX18" fmla="*/ 214389 w 2089799"/>
                <a:gd name="connsiteY18" fmla="*/ 881553 h 1430845"/>
                <a:gd name="connsiteX19" fmla="*/ 261523 w 2089799"/>
                <a:gd name="connsiteY19" fmla="*/ 928687 h 1430845"/>
                <a:gd name="connsiteX20" fmla="*/ 374645 w 2089799"/>
                <a:gd name="connsiteY20" fmla="*/ 1004101 h 1430845"/>
                <a:gd name="connsiteX21" fmla="*/ 452081 w 2089799"/>
                <a:gd name="connsiteY21" fmla="*/ 1103127 h 1430845"/>
                <a:gd name="connsiteX22" fmla="*/ 471785 w 2089799"/>
                <a:gd name="connsiteY22" fmla="*/ 1170715 h 1430845"/>
                <a:gd name="connsiteX23" fmla="*/ 546905 w 2089799"/>
                <a:gd name="connsiteY23" fmla="*/ 1388121 h 1430845"/>
                <a:gd name="connsiteX24" fmla="*/ 775136 w 2089799"/>
                <a:gd name="connsiteY24" fmla="*/ 1428111 h 1430845"/>
                <a:gd name="connsiteX25" fmla="*/ 1076795 w 2089799"/>
                <a:gd name="connsiteY25" fmla="*/ 1425827 h 1430845"/>
                <a:gd name="connsiteX26" fmla="*/ 1438181 w 2089799"/>
                <a:gd name="connsiteY26" fmla="*/ 1356968 h 1430845"/>
                <a:gd name="connsiteX27" fmla="*/ 1649547 w 2089799"/>
                <a:gd name="connsiteY27" fmla="*/ 1362025 h 1430845"/>
                <a:gd name="connsiteX28" fmla="*/ 1848000 w 2089799"/>
                <a:gd name="connsiteY28" fmla="*/ 1366493 h 1430845"/>
                <a:gd name="connsiteX29" fmla="*/ 1996055 w 2089799"/>
                <a:gd name="connsiteY29" fmla="*/ 1334039 h 1430845"/>
                <a:gd name="connsiteX30" fmla="*/ 2028902 w 2089799"/>
                <a:gd name="connsiteY30" fmla="*/ 1184905 h 1430845"/>
                <a:gd name="connsiteX31" fmla="*/ 2014909 w 2089799"/>
                <a:gd name="connsiteY31" fmla="*/ 1022955 h 1430845"/>
                <a:gd name="connsiteX32" fmla="*/ 1993380 w 2089799"/>
                <a:gd name="connsiteY32" fmla="*/ 832037 h 1430845"/>
                <a:gd name="connsiteX33" fmla="*/ 2080602 w 2089799"/>
                <a:gd name="connsiteY33" fmla="*/ 636358 h 1430845"/>
                <a:gd name="connsiteX34" fmla="*/ 2080602 w 2089799"/>
                <a:gd name="connsiteY34" fmla="*/ 481650 h 1430845"/>
                <a:gd name="connsiteX35" fmla="*/ 2022053 w 2089799"/>
                <a:gd name="connsiteY35" fmla="*/ 335093 h 1430845"/>
                <a:gd name="connsiteX36" fmla="*/ 1859219 w 2089799"/>
                <a:gd name="connsiteY36" fmla="*/ 259580 h 1430845"/>
                <a:gd name="connsiteX37" fmla="*/ 1556383 w 2089799"/>
                <a:gd name="connsiteY37" fmla="*/ 153209 h 1430845"/>
                <a:gd name="connsiteX38" fmla="*/ 1206585 w 2089799"/>
                <a:gd name="connsiteY38"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62730 w 2085274"/>
                <a:gd name="connsiteY14" fmla="*/ 711870 h 1430845"/>
                <a:gd name="connsiteX15" fmla="*/ 172157 w 2085274"/>
                <a:gd name="connsiteY15" fmla="*/ 740151 h 1430845"/>
                <a:gd name="connsiteX16" fmla="*/ 191011 w 2085274"/>
                <a:gd name="connsiteY16" fmla="*/ 806138 h 1430845"/>
                <a:gd name="connsiteX17" fmla="*/ 209864 w 2085274"/>
                <a:gd name="connsiteY17" fmla="*/ 881553 h 1430845"/>
                <a:gd name="connsiteX18" fmla="*/ 256998 w 2085274"/>
                <a:gd name="connsiteY18" fmla="*/ 928687 h 1430845"/>
                <a:gd name="connsiteX19" fmla="*/ 370120 w 2085274"/>
                <a:gd name="connsiteY19" fmla="*/ 1004101 h 1430845"/>
                <a:gd name="connsiteX20" fmla="*/ 447556 w 2085274"/>
                <a:gd name="connsiteY20" fmla="*/ 1103127 h 1430845"/>
                <a:gd name="connsiteX21" fmla="*/ 467260 w 2085274"/>
                <a:gd name="connsiteY21" fmla="*/ 1170715 h 1430845"/>
                <a:gd name="connsiteX22" fmla="*/ 542380 w 2085274"/>
                <a:gd name="connsiteY22" fmla="*/ 1388121 h 1430845"/>
                <a:gd name="connsiteX23" fmla="*/ 770611 w 2085274"/>
                <a:gd name="connsiteY23" fmla="*/ 1428111 h 1430845"/>
                <a:gd name="connsiteX24" fmla="*/ 1072270 w 2085274"/>
                <a:gd name="connsiteY24" fmla="*/ 1425827 h 1430845"/>
                <a:gd name="connsiteX25" fmla="*/ 1433656 w 2085274"/>
                <a:gd name="connsiteY25" fmla="*/ 1356968 h 1430845"/>
                <a:gd name="connsiteX26" fmla="*/ 1645022 w 2085274"/>
                <a:gd name="connsiteY26" fmla="*/ 1362025 h 1430845"/>
                <a:gd name="connsiteX27" fmla="*/ 1843475 w 2085274"/>
                <a:gd name="connsiteY27" fmla="*/ 1366493 h 1430845"/>
                <a:gd name="connsiteX28" fmla="*/ 1991530 w 2085274"/>
                <a:gd name="connsiteY28" fmla="*/ 1334039 h 1430845"/>
                <a:gd name="connsiteX29" fmla="*/ 2024377 w 2085274"/>
                <a:gd name="connsiteY29" fmla="*/ 1184905 h 1430845"/>
                <a:gd name="connsiteX30" fmla="*/ 2010384 w 2085274"/>
                <a:gd name="connsiteY30" fmla="*/ 1022955 h 1430845"/>
                <a:gd name="connsiteX31" fmla="*/ 1988855 w 2085274"/>
                <a:gd name="connsiteY31" fmla="*/ 832037 h 1430845"/>
                <a:gd name="connsiteX32" fmla="*/ 2076077 w 2085274"/>
                <a:gd name="connsiteY32" fmla="*/ 636358 h 1430845"/>
                <a:gd name="connsiteX33" fmla="*/ 2076077 w 2085274"/>
                <a:gd name="connsiteY33" fmla="*/ 481650 h 1430845"/>
                <a:gd name="connsiteX34" fmla="*/ 2017528 w 2085274"/>
                <a:gd name="connsiteY34" fmla="*/ 335093 h 1430845"/>
                <a:gd name="connsiteX35" fmla="*/ 1854694 w 2085274"/>
                <a:gd name="connsiteY35" fmla="*/ 259580 h 1430845"/>
                <a:gd name="connsiteX36" fmla="*/ 1551858 w 2085274"/>
                <a:gd name="connsiteY36" fmla="*/ 153209 h 1430845"/>
                <a:gd name="connsiteX37" fmla="*/ 1202060 w 2085274"/>
                <a:gd name="connsiteY37"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191011 w 2085274"/>
                <a:gd name="connsiteY15" fmla="*/ 806138 h 1430845"/>
                <a:gd name="connsiteX16" fmla="*/ 209864 w 2085274"/>
                <a:gd name="connsiteY16" fmla="*/ 881553 h 1430845"/>
                <a:gd name="connsiteX17" fmla="*/ 256998 w 2085274"/>
                <a:gd name="connsiteY17" fmla="*/ 928687 h 1430845"/>
                <a:gd name="connsiteX18" fmla="*/ 370120 w 2085274"/>
                <a:gd name="connsiteY18" fmla="*/ 1004101 h 1430845"/>
                <a:gd name="connsiteX19" fmla="*/ 447556 w 2085274"/>
                <a:gd name="connsiteY19" fmla="*/ 1103127 h 1430845"/>
                <a:gd name="connsiteX20" fmla="*/ 467260 w 2085274"/>
                <a:gd name="connsiteY20" fmla="*/ 1170715 h 1430845"/>
                <a:gd name="connsiteX21" fmla="*/ 542380 w 2085274"/>
                <a:gd name="connsiteY21" fmla="*/ 1388121 h 1430845"/>
                <a:gd name="connsiteX22" fmla="*/ 770611 w 2085274"/>
                <a:gd name="connsiteY22" fmla="*/ 1428111 h 1430845"/>
                <a:gd name="connsiteX23" fmla="*/ 1072270 w 2085274"/>
                <a:gd name="connsiteY23" fmla="*/ 1425827 h 1430845"/>
                <a:gd name="connsiteX24" fmla="*/ 1433656 w 2085274"/>
                <a:gd name="connsiteY24" fmla="*/ 1356968 h 1430845"/>
                <a:gd name="connsiteX25" fmla="*/ 1645022 w 2085274"/>
                <a:gd name="connsiteY25" fmla="*/ 1362025 h 1430845"/>
                <a:gd name="connsiteX26" fmla="*/ 1843475 w 2085274"/>
                <a:gd name="connsiteY26" fmla="*/ 1366493 h 1430845"/>
                <a:gd name="connsiteX27" fmla="*/ 1991530 w 2085274"/>
                <a:gd name="connsiteY27" fmla="*/ 1334039 h 1430845"/>
                <a:gd name="connsiteX28" fmla="*/ 2024377 w 2085274"/>
                <a:gd name="connsiteY28" fmla="*/ 1184905 h 1430845"/>
                <a:gd name="connsiteX29" fmla="*/ 2010384 w 2085274"/>
                <a:gd name="connsiteY29" fmla="*/ 1022955 h 1430845"/>
                <a:gd name="connsiteX30" fmla="*/ 1988855 w 2085274"/>
                <a:gd name="connsiteY30" fmla="*/ 832037 h 1430845"/>
                <a:gd name="connsiteX31" fmla="*/ 2076077 w 2085274"/>
                <a:gd name="connsiteY31" fmla="*/ 636358 h 1430845"/>
                <a:gd name="connsiteX32" fmla="*/ 2076077 w 2085274"/>
                <a:gd name="connsiteY32" fmla="*/ 481650 h 1430845"/>
                <a:gd name="connsiteX33" fmla="*/ 2017528 w 2085274"/>
                <a:gd name="connsiteY33" fmla="*/ 335093 h 1430845"/>
                <a:gd name="connsiteX34" fmla="*/ 1854694 w 2085274"/>
                <a:gd name="connsiteY34" fmla="*/ 259580 h 1430845"/>
                <a:gd name="connsiteX35" fmla="*/ 1551858 w 2085274"/>
                <a:gd name="connsiteY35" fmla="*/ 153209 h 1430845"/>
                <a:gd name="connsiteX36" fmla="*/ 1202060 w 2085274"/>
                <a:gd name="connsiteY36"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256998 w 2085274"/>
                <a:gd name="connsiteY16" fmla="*/ 928687 h 1430845"/>
                <a:gd name="connsiteX17" fmla="*/ 370120 w 2085274"/>
                <a:gd name="connsiteY17" fmla="*/ 1004101 h 1430845"/>
                <a:gd name="connsiteX18" fmla="*/ 447556 w 2085274"/>
                <a:gd name="connsiteY18" fmla="*/ 1103127 h 1430845"/>
                <a:gd name="connsiteX19" fmla="*/ 467260 w 2085274"/>
                <a:gd name="connsiteY19" fmla="*/ 1170715 h 1430845"/>
                <a:gd name="connsiteX20" fmla="*/ 542380 w 2085274"/>
                <a:gd name="connsiteY20" fmla="*/ 1388121 h 1430845"/>
                <a:gd name="connsiteX21" fmla="*/ 770611 w 2085274"/>
                <a:gd name="connsiteY21" fmla="*/ 1428111 h 1430845"/>
                <a:gd name="connsiteX22" fmla="*/ 1072270 w 2085274"/>
                <a:gd name="connsiteY22" fmla="*/ 1425827 h 1430845"/>
                <a:gd name="connsiteX23" fmla="*/ 1433656 w 2085274"/>
                <a:gd name="connsiteY23" fmla="*/ 1356968 h 1430845"/>
                <a:gd name="connsiteX24" fmla="*/ 1645022 w 2085274"/>
                <a:gd name="connsiteY24" fmla="*/ 1362025 h 1430845"/>
                <a:gd name="connsiteX25" fmla="*/ 1843475 w 2085274"/>
                <a:gd name="connsiteY25" fmla="*/ 1366493 h 1430845"/>
                <a:gd name="connsiteX26" fmla="*/ 1991530 w 2085274"/>
                <a:gd name="connsiteY26" fmla="*/ 1334039 h 1430845"/>
                <a:gd name="connsiteX27" fmla="*/ 2024377 w 2085274"/>
                <a:gd name="connsiteY27" fmla="*/ 1184905 h 1430845"/>
                <a:gd name="connsiteX28" fmla="*/ 2010384 w 2085274"/>
                <a:gd name="connsiteY28" fmla="*/ 1022955 h 1430845"/>
                <a:gd name="connsiteX29" fmla="*/ 1988855 w 2085274"/>
                <a:gd name="connsiteY29" fmla="*/ 832037 h 1430845"/>
                <a:gd name="connsiteX30" fmla="*/ 2076077 w 2085274"/>
                <a:gd name="connsiteY30" fmla="*/ 636358 h 1430845"/>
                <a:gd name="connsiteX31" fmla="*/ 2076077 w 2085274"/>
                <a:gd name="connsiteY31" fmla="*/ 481650 h 1430845"/>
                <a:gd name="connsiteX32" fmla="*/ 2017528 w 2085274"/>
                <a:gd name="connsiteY32" fmla="*/ 335093 h 1430845"/>
                <a:gd name="connsiteX33" fmla="*/ 1854694 w 2085274"/>
                <a:gd name="connsiteY33" fmla="*/ 259580 h 1430845"/>
                <a:gd name="connsiteX34" fmla="*/ 1551858 w 2085274"/>
                <a:gd name="connsiteY34" fmla="*/ 153209 h 1430845"/>
                <a:gd name="connsiteX35" fmla="*/ 1202060 w 2085274"/>
                <a:gd name="connsiteY35"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24826 w 2085274"/>
                <a:gd name="connsiteY13" fmla="*/ 500725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24826 w 2085274"/>
                <a:gd name="connsiteY12" fmla="*/ 500725 h 1430845"/>
                <a:gd name="connsiteX13" fmla="*/ 200732 w 2085274"/>
                <a:gd name="connsiteY13" fmla="*/ 678239 h 1430845"/>
                <a:gd name="connsiteX14" fmla="*/ 214627 w 2085274"/>
                <a:gd name="connsiteY14" fmla="*/ 852978 h 1430845"/>
                <a:gd name="connsiteX15" fmla="*/ 370120 w 2085274"/>
                <a:gd name="connsiteY15" fmla="*/ 1004101 h 1430845"/>
                <a:gd name="connsiteX16" fmla="*/ 447556 w 2085274"/>
                <a:gd name="connsiteY16" fmla="*/ 1103127 h 1430845"/>
                <a:gd name="connsiteX17" fmla="*/ 467260 w 2085274"/>
                <a:gd name="connsiteY17" fmla="*/ 1170715 h 1430845"/>
                <a:gd name="connsiteX18" fmla="*/ 542380 w 2085274"/>
                <a:gd name="connsiteY18" fmla="*/ 1388121 h 1430845"/>
                <a:gd name="connsiteX19" fmla="*/ 770611 w 2085274"/>
                <a:gd name="connsiteY19" fmla="*/ 1428111 h 1430845"/>
                <a:gd name="connsiteX20" fmla="*/ 1072270 w 2085274"/>
                <a:gd name="connsiteY20" fmla="*/ 1425827 h 1430845"/>
                <a:gd name="connsiteX21" fmla="*/ 1433656 w 2085274"/>
                <a:gd name="connsiteY21" fmla="*/ 1356968 h 1430845"/>
                <a:gd name="connsiteX22" fmla="*/ 1645022 w 2085274"/>
                <a:gd name="connsiteY22" fmla="*/ 1362025 h 1430845"/>
                <a:gd name="connsiteX23" fmla="*/ 1843475 w 2085274"/>
                <a:gd name="connsiteY23" fmla="*/ 1366493 h 1430845"/>
                <a:gd name="connsiteX24" fmla="*/ 1991530 w 2085274"/>
                <a:gd name="connsiteY24" fmla="*/ 1334039 h 1430845"/>
                <a:gd name="connsiteX25" fmla="*/ 2024377 w 2085274"/>
                <a:gd name="connsiteY25" fmla="*/ 1184905 h 1430845"/>
                <a:gd name="connsiteX26" fmla="*/ 2010384 w 2085274"/>
                <a:gd name="connsiteY26" fmla="*/ 1022955 h 1430845"/>
                <a:gd name="connsiteX27" fmla="*/ 1988855 w 2085274"/>
                <a:gd name="connsiteY27" fmla="*/ 832037 h 1430845"/>
                <a:gd name="connsiteX28" fmla="*/ 2076077 w 2085274"/>
                <a:gd name="connsiteY28" fmla="*/ 636358 h 1430845"/>
                <a:gd name="connsiteX29" fmla="*/ 2076077 w 2085274"/>
                <a:gd name="connsiteY29" fmla="*/ 481650 h 1430845"/>
                <a:gd name="connsiteX30" fmla="*/ 2017528 w 2085274"/>
                <a:gd name="connsiteY30" fmla="*/ 335093 h 1430845"/>
                <a:gd name="connsiteX31" fmla="*/ 1854694 w 2085274"/>
                <a:gd name="connsiteY31" fmla="*/ 259580 h 1430845"/>
                <a:gd name="connsiteX32" fmla="*/ 1551858 w 2085274"/>
                <a:gd name="connsiteY32" fmla="*/ 153209 h 1430845"/>
                <a:gd name="connsiteX33" fmla="*/ 1202060 w 2085274"/>
                <a:gd name="connsiteY33" fmla="*/ 233779 h 1430845"/>
                <a:gd name="connsiteX0" fmla="*/ 1206000 w 2089214"/>
                <a:gd name="connsiteY0" fmla="*/ 233779 h 1430845"/>
                <a:gd name="connsiteX1" fmla="*/ 1024509 w 2089214"/>
                <a:gd name="connsiteY1" fmla="*/ 278237 h 1430845"/>
                <a:gd name="connsiteX2" fmla="*/ 939668 w 2089214"/>
                <a:gd name="connsiteY2" fmla="*/ 268811 h 1430845"/>
                <a:gd name="connsiteX3" fmla="*/ 845400 w 2089214"/>
                <a:gd name="connsiteY3" fmla="*/ 231103 h 1430845"/>
                <a:gd name="connsiteX4" fmla="*/ 751132 w 2089214"/>
                <a:gd name="connsiteY4" fmla="*/ 212250 h 1430845"/>
                <a:gd name="connsiteX5" fmla="*/ 572023 w 2089214"/>
                <a:gd name="connsiteY5" fmla="*/ 174542 h 1430845"/>
                <a:gd name="connsiteX6" fmla="*/ 411767 w 2089214"/>
                <a:gd name="connsiteY6" fmla="*/ 80274 h 1430845"/>
                <a:gd name="connsiteX7" fmla="*/ 298645 w 2089214"/>
                <a:gd name="connsiteY7" fmla="*/ 42567 h 1430845"/>
                <a:gd name="connsiteX8" fmla="*/ 161712 w 2089214"/>
                <a:gd name="connsiteY8" fmla="*/ 0 h 1430845"/>
                <a:gd name="connsiteX9" fmla="*/ 15841 w 2089214"/>
                <a:gd name="connsiteY9" fmla="*/ 174542 h 1430845"/>
                <a:gd name="connsiteX10" fmla="*/ 15841 w 2089214"/>
                <a:gd name="connsiteY10" fmla="*/ 353652 h 1430845"/>
                <a:gd name="connsiteX11" fmla="*/ 128766 w 2089214"/>
                <a:gd name="connsiteY11" fmla="*/ 500725 h 1430845"/>
                <a:gd name="connsiteX12" fmla="*/ 204672 w 2089214"/>
                <a:gd name="connsiteY12" fmla="*/ 678239 h 1430845"/>
                <a:gd name="connsiteX13" fmla="*/ 218567 w 2089214"/>
                <a:gd name="connsiteY13" fmla="*/ 852978 h 1430845"/>
                <a:gd name="connsiteX14" fmla="*/ 374060 w 2089214"/>
                <a:gd name="connsiteY14" fmla="*/ 1004101 h 1430845"/>
                <a:gd name="connsiteX15" fmla="*/ 451496 w 2089214"/>
                <a:gd name="connsiteY15" fmla="*/ 1103127 h 1430845"/>
                <a:gd name="connsiteX16" fmla="*/ 471200 w 2089214"/>
                <a:gd name="connsiteY16" fmla="*/ 1170715 h 1430845"/>
                <a:gd name="connsiteX17" fmla="*/ 546320 w 2089214"/>
                <a:gd name="connsiteY17" fmla="*/ 1388121 h 1430845"/>
                <a:gd name="connsiteX18" fmla="*/ 774551 w 2089214"/>
                <a:gd name="connsiteY18" fmla="*/ 1428111 h 1430845"/>
                <a:gd name="connsiteX19" fmla="*/ 1076210 w 2089214"/>
                <a:gd name="connsiteY19" fmla="*/ 1425827 h 1430845"/>
                <a:gd name="connsiteX20" fmla="*/ 1437596 w 2089214"/>
                <a:gd name="connsiteY20" fmla="*/ 1356968 h 1430845"/>
                <a:gd name="connsiteX21" fmla="*/ 1648962 w 2089214"/>
                <a:gd name="connsiteY21" fmla="*/ 1362025 h 1430845"/>
                <a:gd name="connsiteX22" fmla="*/ 1847415 w 2089214"/>
                <a:gd name="connsiteY22" fmla="*/ 1366493 h 1430845"/>
                <a:gd name="connsiteX23" fmla="*/ 1995470 w 2089214"/>
                <a:gd name="connsiteY23" fmla="*/ 1334039 h 1430845"/>
                <a:gd name="connsiteX24" fmla="*/ 2028317 w 2089214"/>
                <a:gd name="connsiteY24" fmla="*/ 1184905 h 1430845"/>
                <a:gd name="connsiteX25" fmla="*/ 2014324 w 2089214"/>
                <a:gd name="connsiteY25" fmla="*/ 1022955 h 1430845"/>
                <a:gd name="connsiteX26" fmla="*/ 1992795 w 2089214"/>
                <a:gd name="connsiteY26" fmla="*/ 832037 h 1430845"/>
                <a:gd name="connsiteX27" fmla="*/ 2080017 w 2089214"/>
                <a:gd name="connsiteY27" fmla="*/ 636358 h 1430845"/>
                <a:gd name="connsiteX28" fmla="*/ 2080017 w 2089214"/>
                <a:gd name="connsiteY28" fmla="*/ 481650 h 1430845"/>
                <a:gd name="connsiteX29" fmla="*/ 2021468 w 2089214"/>
                <a:gd name="connsiteY29" fmla="*/ 335093 h 1430845"/>
                <a:gd name="connsiteX30" fmla="*/ 1858634 w 2089214"/>
                <a:gd name="connsiteY30" fmla="*/ 259580 h 1430845"/>
                <a:gd name="connsiteX31" fmla="*/ 1555798 w 2089214"/>
                <a:gd name="connsiteY31" fmla="*/ 153209 h 1430845"/>
                <a:gd name="connsiteX32" fmla="*/ 1206000 w 2089214"/>
                <a:gd name="connsiteY32" fmla="*/ 233779 h 1430845"/>
                <a:gd name="connsiteX0" fmla="*/ 1196472 w 2079686"/>
                <a:gd name="connsiteY0" fmla="*/ 233779 h 1430845"/>
                <a:gd name="connsiteX1" fmla="*/ 1014981 w 2079686"/>
                <a:gd name="connsiteY1" fmla="*/ 278237 h 1430845"/>
                <a:gd name="connsiteX2" fmla="*/ 930140 w 2079686"/>
                <a:gd name="connsiteY2" fmla="*/ 268811 h 1430845"/>
                <a:gd name="connsiteX3" fmla="*/ 835872 w 2079686"/>
                <a:gd name="connsiteY3" fmla="*/ 231103 h 1430845"/>
                <a:gd name="connsiteX4" fmla="*/ 741604 w 2079686"/>
                <a:gd name="connsiteY4" fmla="*/ 212250 h 1430845"/>
                <a:gd name="connsiteX5" fmla="*/ 562495 w 2079686"/>
                <a:gd name="connsiteY5" fmla="*/ 174542 h 1430845"/>
                <a:gd name="connsiteX6" fmla="*/ 402239 w 2079686"/>
                <a:gd name="connsiteY6" fmla="*/ 80274 h 1430845"/>
                <a:gd name="connsiteX7" fmla="*/ 289117 w 2079686"/>
                <a:gd name="connsiteY7" fmla="*/ 42567 h 1430845"/>
                <a:gd name="connsiteX8" fmla="*/ 152184 w 2079686"/>
                <a:gd name="connsiteY8" fmla="*/ 0 h 1430845"/>
                <a:gd name="connsiteX9" fmla="*/ 6313 w 2079686"/>
                <a:gd name="connsiteY9" fmla="*/ 174542 h 1430845"/>
                <a:gd name="connsiteX10" fmla="*/ 49176 w 2079686"/>
                <a:gd name="connsiteY10" fmla="*/ 329840 h 1430845"/>
                <a:gd name="connsiteX11" fmla="*/ 119238 w 2079686"/>
                <a:gd name="connsiteY11" fmla="*/ 500725 h 1430845"/>
                <a:gd name="connsiteX12" fmla="*/ 195144 w 2079686"/>
                <a:gd name="connsiteY12" fmla="*/ 678239 h 1430845"/>
                <a:gd name="connsiteX13" fmla="*/ 209039 w 2079686"/>
                <a:gd name="connsiteY13" fmla="*/ 852978 h 1430845"/>
                <a:gd name="connsiteX14" fmla="*/ 364532 w 2079686"/>
                <a:gd name="connsiteY14" fmla="*/ 1004101 h 1430845"/>
                <a:gd name="connsiteX15" fmla="*/ 441968 w 2079686"/>
                <a:gd name="connsiteY15" fmla="*/ 1103127 h 1430845"/>
                <a:gd name="connsiteX16" fmla="*/ 461672 w 2079686"/>
                <a:gd name="connsiteY16" fmla="*/ 1170715 h 1430845"/>
                <a:gd name="connsiteX17" fmla="*/ 536792 w 2079686"/>
                <a:gd name="connsiteY17" fmla="*/ 1388121 h 1430845"/>
                <a:gd name="connsiteX18" fmla="*/ 765023 w 2079686"/>
                <a:gd name="connsiteY18" fmla="*/ 1428111 h 1430845"/>
                <a:gd name="connsiteX19" fmla="*/ 1066682 w 2079686"/>
                <a:gd name="connsiteY19" fmla="*/ 1425827 h 1430845"/>
                <a:gd name="connsiteX20" fmla="*/ 1428068 w 2079686"/>
                <a:gd name="connsiteY20" fmla="*/ 1356968 h 1430845"/>
                <a:gd name="connsiteX21" fmla="*/ 1639434 w 2079686"/>
                <a:gd name="connsiteY21" fmla="*/ 1362025 h 1430845"/>
                <a:gd name="connsiteX22" fmla="*/ 1837887 w 2079686"/>
                <a:gd name="connsiteY22" fmla="*/ 1366493 h 1430845"/>
                <a:gd name="connsiteX23" fmla="*/ 1985942 w 2079686"/>
                <a:gd name="connsiteY23" fmla="*/ 1334039 h 1430845"/>
                <a:gd name="connsiteX24" fmla="*/ 2018789 w 2079686"/>
                <a:gd name="connsiteY24" fmla="*/ 1184905 h 1430845"/>
                <a:gd name="connsiteX25" fmla="*/ 2004796 w 2079686"/>
                <a:gd name="connsiteY25" fmla="*/ 1022955 h 1430845"/>
                <a:gd name="connsiteX26" fmla="*/ 1983267 w 2079686"/>
                <a:gd name="connsiteY26" fmla="*/ 832037 h 1430845"/>
                <a:gd name="connsiteX27" fmla="*/ 2070489 w 2079686"/>
                <a:gd name="connsiteY27" fmla="*/ 636358 h 1430845"/>
                <a:gd name="connsiteX28" fmla="*/ 2070489 w 2079686"/>
                <a:gd name="connsiteY28" fmla="*/ 481650 h 1430845"/>
                <a:gd name="connsiteX29" fmla="*/ 2011940 w 2079686"/>
                <a:gd name="connsiteY29" fmla="*/ 335093 h 1430845"/>
                <a:gd name="connsiteX30" fmla="*/ 1849106 w 2079686"/>
                <a:gd name="connsiteY30" fmla="*/ 259580 h 1430845"/>
                <a:gd name="connsiteX31" fmla="*/ 1546270 w 2079686"/>
                <a:gd name="connsiteY31" fmla="*/ 153209 h 1430845"/>
                <a:gd name="connsiteX32" fmla="*/ 1196472 w 207968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49056" h="1430845">
                  <a:moveTo>
                    <a:pt x="1165842" y="233779"/>
                  </a:moveTo>
                  <a:cubicBezTo>
                    <a:pt x="1077294" y="254617"/>
                    <a:pt x="1028740" y="272398"/>
                    <a:pt x="984351" y="278237"/>
                  </a:cubicBezTo>
                  <a:cubicBezTo>
                    <a:pt x="939962" y="284076"/>
                    <a:pt x="929362" y="276667"/>
                    <a:pt x="899510" y="268811"/>
                  </a:cubicBezTo>
                  <a:cubicBezTo>
                    <a:pt x="869658" y="260955"/>
                    <a:pt x="836665" y="240530"/>
                    <a:pt x="805242" y="231103"/>
                  </a:cubicBezTo>
                  <a:cubicBezTo>
                    <a:pt x="773819" y="221676"/>
                    <a:pt x="742397" y="218534"/>
                    <a:pt x="710974" y="212250"/>
                  </a:cubicBezTo>
                  <a:cubicBezTo>
                    <a:pt x="665411" y="202823"/>
                    <a:pt x="588426" y="196538"/>
                    <a:pt x="531865" y="174542"/>
                  </a:cubicBezTo>
                  <a:cubicBezTo>
                    <a:pt x="475304" y="152546"/>
                    <a:pt x="417172" y="102270"/>
                    <a:pt x="371609" y="80274"/>
                  </a:cubicBezTo>
                  <a:cubicBezTo>
                    <a:pt x="326046" y="58278"/>
                    <a:pt x="300163" y="55946"/>
                    <a:pt x="258487" y="42567"/>
                  </a:cubicBezTo>
                  <a:cubicBezTo>
                    <a:pt x="216811" y="29188"/>
                    <a:pt x="205328" y="6586"/>
                    <a:pt x="121554" y="0"/>
                  </a:cubicBezTo>
                  <a:cubicBezTo>
                    <a:pt x="74420" y="21996"/>
                    <a:pt x="20632" y="82262"/>
                    <a:pt x="11402" y="160255"/>
                  </a:cubicBezTo>
                  <a:cubicBezTo>
                    <a:pt x="-11902" y="230167"/>
                    <a:pt x="5678" y="273095"/>
                    <a:pt x="18546" y="329840"/>
                  </a:cubicBezTo>
                  <a:cubicBezTo>
                    <a:pt x="31414" y="386585"/>
                    <a:pt x="64280" y="442659"/>
                    <a:pt x="88608" y="500725"/>
                  </a:cubicBezTo>
                  <a:cubicBezTo>
                    <a:pt x="112936" y="558792"/>
                    <a:pt x="149547" y="619530"/>
                    <a:pt x="164514" y="678239"/>
                  </a:cubicBezTo>
                  <a:cubicBezTo>
                    <a:pt x="179481" y="736948"/>
                    <a:pt x="150178" y="798668"/>
                    <a:pt x="178409" y="852978"/>
                  </a:cubicBezTo>
                  <a:cubicBezTo>
                    <a:pt x="206640" y="907288"/>
                    <a:pt x="294287" y="967172"/>
                    <a:pt x="333902" y="1004101"/>
                  </a:cubicBezTo>
                  <a:cubicBezTo>
                    <a:pt x="373517" y="1041030"/>
                    <a:pt x="395148" y="1075358"/>
                    <a:pt x="411338" y="1103127"/>
                  </a:cubicBezTo>
                  <a:cubicBezTo>
                    <a:pt x="427528" y="1130896"/>
                    <a:pt x="415238" y="1123216"/>
                    <a:pt x="431042" y="1170715"/>
                  </a:cubicBezTo>
                  <a:cubicBezTo>
                    <a:pt x="446846" y="1218214"/>
                    <a:pt x="407979" y="1354747"/>
                    <a:pt x="506162" y="1388121"/>
                  </a:cubicBezTo>
                  <a:cubicBezTo>
                    <a:pt x="559532" y="1418038"/>
                    <a:pt x="634171" y="1438496"/>
                    <a:pt x="734393" y="1428111"/>
                  </a:cubicBezTo>
                  <a:cubicBezTo>
                    <a:pt x="822460" y="1418986"/>
                    <a:pt x="925544" y="1437684"/>
                    <a:pt x="1036052" y="1425827"/>
                  </a:cubicBezTo>
                  <a:cubicBezTo>
                    <a:pt x="1146560" y="1413970"/>
                    <a:pt x="1304361" y="1369586"/>
                    <a:pt x="1397438" y="1356968"/>
                  </a:cubicBezTo>
                  <a:cubicBezTo>
                    <a:pt x="1490516" y="1344350"/>
                    <a:pt x="1540501" y="1360438"/>
                    <a:pt x="1608804" y="1362025"/>
                  </a:cubicBezTo>
                  <a:cubicBezTo>
                    <a:pt x="1677107" y="1363612"/>
                    <a:pt x="1792793" y="1363600"/>
                    <a:pt x="1807257" y="1366493"/>
                  </a:cubicBezTo>
                  <a:cubicBezTo>
                    <a:pt x="1863818" y="1357066"/>
                    <a:pt x="1916034" y="1362320"/>
                    <a:pt x="1955312" y="1334039"/>
                  </a:cubicBezTo>
                  <a:cubicBezTo>
                    <a:pt x="1998531" y="1269211"/>
                    <a:pt x="1985855" y="1244207"/>
                    <a:pt x="1988159" y="1184905"/>
                  </a:cubicBezTo>
                  <a:cubicBezTo>
                    <a:pt x="1981776" y="1121152"/>
                    <a:pt x="1977308" y="1092085"/>
                    <a:pt x="1974166" y="1022955"/>
                  </a:cubicBezTo>
                  <a:cubicBezTo>
                    <a:pt x="1977308" y="960110"/>
                    <a:pt x="1941688" y="896470"/>
                    <a:pt x="1952637" y="832037"/>
                  </a:cubicBezTo>
                  <a:cubicBezTo>
                    <a:pt x="1963586" y="767604"/>
                    <a:pt x="2025322" y="694756"/>
                    <a:pt x="2039859" y="636358"/>
                  </a:cubicBezTo>
                  <a:cubicBezTo>
                    <a:pt x="2054396" y="577960"/>
                    <a:pt x="2049617" y="531861"/>
                    <a:pt x="2039859" y="481650"/>
                  </a:cubicBezTo>
                  <a:cubicBezTo>
                    <a:pt x="2030101" y="431439"/>
                    <a:pt x="2018207" y="372105"/>
                    <a:pt x="1981310" y="335093"/>
                  </a:cubicBezTo>
                  <a:cubicBezTo>
                    <a:pt x="1944413" y="298081"/>
                    <a:pt x="1896088" y="289894"/>
                    <a:pt x="1818476" y="259580"/>
                  </a:cubicBezTo>
                  <a:cubicBezTo>
                    <a:pt x="1740864" y="229266"/>
                    <a:pt x="1624412" y="157509"/>
                    <a:pt x="1515640" y="153209"/>
                  </a:cubicBezTo>
                  <a:cubicBezTo>
                    <a:pt x="1406868" y="148909"/>
                    <a:pt x="1254390" y="212941"/>
                    <a:pt x="1165842" y="23377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Pensées 144"/>
            <p:cNvSpPr/>
            <p:nvPr/>
          </p:nvSpPr>
          <p:spPr>
            <a:xfrm>
              <a:off x="10366265" y="3675345"/>
              <a:ext cx="1357405" cy="635024"/>
            </a:xfrm>
            <a:prstGeom prst="cloudCallout">
              <a:avLst>
                <a:gd name="adj1" fmla="val -34092"/>
                <a:gd name="adj2" fmla="val -98748"/>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réparation</a:t>
              </a:r>
              <a:endParaRPr lang="fr-FR" sz="1400" b="1" dirty="0">
                <a:solidFill>
                  <a:schemeClr val="bg1"/>
                </a:solidFill>
                <a:latin typeface="Segoe UI" panose="020B0502040204020203" pitchFamily="34" charset="0"/>
                <a:cs typeface="Segoe UI" panose="020B0502040204020203" pitchFamily="34" charset="0"/>
              </a:endParaRPr>
            </a:p>
          </p:txBody>
        </p:sp>
      </p:grpSp>
      <p:grpSp>
        <p:nvGrpSpPr>
          <p:cNvPr id="151" name="Groupe 150"/>
          <p:cNvGrpSpPr/>
          <p:nvPr/>
        </p:nvGrpSpPr>
        <p:grpSpPr>
          <a:xfrm>
            <a:off x="9057940" y="833449"/>
            <a:ext cx="2692448" cy="1663067"/>
            <a:chOff x="9057940" y="833449"/>
            <a:chExt cx="2692448" cy="1663067"/>
          </a:xfrm>
        </p:grpSpPr>
        <p:sp>
          <p:nvSpPr>
            <p:cNvPr id="104" name="Forme libre 103"/>
            <p:cNvSpPr/>
            <p:nvPr/>
          </p:nvSpPr>
          <p:spPr>
            <a:xfrm>
              <a:off x="9067800" y="1726139"/>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116" name="Forme libre 115"/>
            <p:cNvSpPr/>
            <p:nvPr/>
          </p:nvSpPr>
          <p:spPr>
            <a:xfrm>
              <a:off x="10255574"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sp>
          <p:nvSpPr>
            <p:cNvPr id="138" name="Forme libre 137"/>
            <p:cNvSpPr/>
            <p:nvPr/>
          </p:nvSpPr>
          <p:spPr>
            <a:xfrm>
              <a:off x="9057940" y="1726017"/>
              <a:ext cx="2367911" cy="770499"/>
            </a:xfrm>
            <a:custGeom>
              <a:avLst/>
              <a:gdLst>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22303 w 2383760"/>
                <a:gd name="connsiteY20" fmla="*/ 4572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53260 w 2383760"/>
                <a:gd name="connsiteY20" fmla="*/ 3810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74128 w 2361458"/>
                <a:gd name="connsiteY0" fmla="*/ 22302 h 837633"/>
                <a:gd name="connsiteX1" fmla="*/ 1839952 w 2361458"/>
                <a:gd name="connsiteY1" fmla="*/ 22302 h 837633"/>
                <a:gd name="connsiteX2" fmla="*/ 1538869 w 2361458"/>
                <a:gd name="connsiteY2" fmla="*/ 33453 h 837633"/>
                <a:gd name="connsiteX3" fmla="*/ 1483113 w 2361458"/>
                <a:gd name="connsiteY3" fmla="*/ 44604 h 837633"/>
                <a:gd name="connsiteX4" fmla="*/ 1382752 w 2361458"/>
                <a:gd name="connsiteY4" fmla="*/ 66907 h 837633"/>
                <a:gd name="connsiteX5" fmla="*/ 1271240 w 2361458"/>
                <a:gd name="connsiteY5" fmla="*/ 78058 h 837633"/>
                <a:gd name="connsiteX6" fmla="*/ 1204332 w 2361458"/>
                <a:gd name="connsiteY6" fmla="*/ 89209 h 837633"/>
                <a:gd name="connsiteX7" fmla="*/ 1070518 w 2361458"/>
                <a:gd name="connsiteY7" fmla="*/ 78058 h 837633"/>
                <a:gd name="connsiteX8" fmla="*/ 959006 w 2361458"/>
                <a:gd name="connsiteY8" fmla="*/ 33453 h 837633"/>
                <a:gd name="connsiteX9" fmla="*/ 892098 w 2361458"/>
                <a:gd name="connsiteY9" fmla="*/ 11151 h 837633"/>
                <a:gd name="connsiteX10" fmla="*/ 858645 w 2361458"/>
                <a:gd name="connsiteY10" fmla="*/ 0 h 837633"/>
                <a:gd name="connsiteX11" fmla="*/ 702528 w 2361458"/>
                <a:gd name="connsiteY11" fmla="*/ 11151 h 837633"/>
                <a:gd name="connsiteX12" fmla="*/ 657923 w 2361458"/>
                <a:gd name="connsiteY12" fmla="*/ 22302 h 837633"/>
                <a:gd name="connsiteX13" fmla="*/ 591015 w 2361458"/>
                <a:gd name="connsiteY13" fmla="*/ 44604 h 837633"/>
                <a:gd name="connsiteX14" fmla="*/ 468352 w 2361458"/>
                <a:gd name="connsiteY14" fmla="*/ 55756 h 837633"/>
                <a:gd name="connsiteX15" fmla="*/ 66908 w 2361458"/>
                <a:gd name="connsiteY15" fmla="*/ 89209 h 837633"/>
                <a:gd name="connsiteX16" fmla="*/ 33454 w 2361458"/>
                <a:gd name="connsiteY16" fmla="*/ 100361 h 837633"/>
                <a:gd name="connsiteX17" fmla="*/ 11152 w 2361458"/>
                <a:gd name="connsiteY17" fmla="*/ 133814 h 837633"/>
                <a:gd name="connsiteX18" fmla="*/ 1 w 2361458"/>
                <a:gd name="connsiteY18" fmla="*/ 167268 h 837633"/>
                <a:gd name="connsiteX19" fmla="*/ 11035 w 2361458"/>
                <a:gd name="connsiteY19" fmla="*/ 241435 h 837633"/>
                <a:gd name="connsiteX20" fmla="*/ 30958 w 2361458"/>
                <a:gd name="connsiteY20" fmla="*/ 381000 h 837633"/>
                <a:gd name="connsiteX21" fmla="*/ 22303 w 2361458"/>
                <a:gd name="connsiteY21" fmla="*/ 501804 h 837633"/>
                <a:gd name="connsiteX22" fmla="*/ 55757 w 2361458"/>
                <a:gd name="connsiteY22" fmla="*/ 579863 h 837633"/>
                <a:gd name="connsiteX23" fmla="*/ 66908 w 2361458"/>
                <a:gd name="connsiteY23" fmla="*/ 613317 h 837633"/>
                <a:gd name="connsiteX24" fmla="*/ 100362 w 2361458"/>
                <a:gd name="connsiteY24" fmla="*/ 624468 h 837633"/>
                <a:gd name="connsiteX25" fmla="*/ 178420 w 2361458"/>
                <a:gd name="connsiteY25" fmla="*/ 669073 h 837633"/>
                <a:gd name="connsiteX26" fmla="*/ 245328 w 2361458"/>
                <a:gd name="connsiteY26" fmla="*/ 691375 h 837633"/>
                <a:gd name="connsiteX27" fmla="*/ 278781 w 2361458"/>
                <a:gd name="connsiteY27" fmla="*/ 702526 h 837633"/>
                <a:gd name="connsiteX28" fmla="*/ 312235 w 2361458"/>
                <a:gd name="connsiteY28" fmla="*/ 713678 h 837633"/>
                <a:gd name="connsiteX29" fmla="*/ 479503 w 2361458"/>
                <a:gd name="connsiteY29" fmla="*/ 747131 h 837633"/>
                <a:gd name="connsiteX30" fmla="*/ 791737 w 2361458"/>
                <a:gd name="connsiteY30" fmla="*/ 735980 h 837633"/>
                <a:gd name="connsiteX31" fmla="*/ 858645 w 2361458"/>
                <a:gd name="connsiteY31" fmla="*/ 713678 h 837633"/>
                <a:gd name="connsiteX32" fmla="*/ 892098 w 2361458"/>
                <a:gd name="connsiteY32" fmla="*/ 702526 h 837633"/>
                <a:gd name="connsiteX33" fmla="*/ 914401 w 2361458"/>
                <a:gd name="connsiteY33" fmla="*/ 680224 h 837633"/>
                <a:gd name="connsiteX34" fmla="*/ 1048215 w 2361458"/>
                <a:gd name="connsiteY34" fmla="*/ 646770 h 837633"/>
                <a:gd name="connsiteX35" fmla="*/ 1248937 w 2361458"/>
                <a:gd name="connsiteY35" fmla="*/ 657922 h 837633"/>
                <a:gd name="connsiteX36" fmla="*/ 1282391 w 2361458"/>
                <a:gd name="connsiteY36" fmla="*/ 669073 h 837633"/>
                <a:gd name="connsiteX37" fmla="*/ 1382752 w 2361458"/>
                <a:gd name="connsiteY37" fmla="*/ 691375 h 837633"/>
                <a:gd name="connsiteX38" fmla="*/ 1427357 w 2361458"/>
                <a:gd name="connsiteY38" fmla="*/ 702526 h 837633"/>
                <a:gd name="connsiteX39" fmla="*/ 1505415 w 2361458"/>
                <a:gd name="connsiteY39" fmla="*/ 713678 h 837633"/>
                <a:gd name="connsiteX40" fmla="*/ 1583474 w 2361458"/>
                <a:gd name="connsiteY40" fmla="*/ 735980 h 837633"/>
                <a:gd name="connsiteX41" fmla="*/ 1616928 w 2361458"/>
                <a:gd name="connsiteY41" fmla="*/ 758283 h 837633"/>
                <a:gd name="connsiteX42" fmla="*/ 1694986 w 2361458"/>
                <a:gd name="connsiteY42" fmla="*/ 780585 h 837633"/>
                <a:gd name="connsiteX43" fmla="*/ 1728440 w 2361458"/>
                <a:gd name="connsiteY43" fmla="*/ 791736 h 837633"/>
                <a:gd name="connsiteX44" fmla="*/ 1873406 w 2361458"/>
                <a:gd name="connsiteY44" fmla="*/ 825190 h 837633"/>
                <a:gd name="connsiteX45" fmla="*/ 1984918 w 2361458"/>
                <a:gd name="connsiteY45" fmla="*/ 836341 h 837633"/>
                <a:gd name="connsiteX46" fmla="*/ 2185640 w 2361458"/>
                <a:gd name="connsiteY46" fmla="*/ 802887 h 837633"/>
                <a:gd name="connsiteX47" fmla="*/ 2207942 w 2361458"/>
                <a:gd name="connsiteY47" fmla="*/ 769434 h 837633"/>
                <a:gd name="connsiteX48" fmla="*/ 2274849 w 2361458"/>
                <a:gd name="connsiteY48" fmla="*/ 724829 h 837633"/>
                <a:gd name="connsiteX49" fmla="*/ 2330606 w 2361458"/>
                <a:gd name="connsiteY49" fmla="*/ 669073 h 837633"/>
                <a:gd name="connsiteX50" fmla="*/ 2352908 w 2361458"/>
                <a:gd name="connsiteY50" fmla="*/ 624468 h 837633"/>
                <a:gd name="connsiteX51" fmla="*/ 2319454 w 2361458"/>
                <a:gd name="connsiteY51" fmla="*/ 379141 h 837633"/>
                <a:gd name="connsiteX52" fmla="*/ 2308303 w 2361458"/>
                <a:gd name="connsiteY52" fmla="*/ 345687 h 837633"/>
                <a:gd name="connsiteX53" fmla="*/ 2286001 w 2361458"/>
                <a:gd name="connsiteY53" fmla="*/ 312234 h 837633"/>
                <a:gd name="connsiteX54" fmla="*/ 2241396 w 2361458"/>
                <a:gd name="connsiteY54" fmla="*/ 211873 h 837633"/>
                <a:gd name="connsiteX55" fmla="*/ 2163337 w 2361458"/>
                <a:gd name="connsiteY55" fmla="*/ 89209 h 837633"/>
                <a:gd name="connsiteX56" fmla="*/ 2129884 w 2361458"/>
                <a:gd name="connsiteY56" fmla="*/ 78058 h 837633"/>
                <a:gd name="connsiteX57" fmla="*/ 2107581 w 2361458"/>
                <a:gd name="connsiteY57" fmla="*/ 55756 h 837633"/>
                <a:gd name="connsiteX58" fmla="*/ 2074128 w 2361458"/>
                <a:gd name="connsiteY58" fmla="*/ 22302 h 837633"/>
                <a:gd name="connsiteX0" fmla="*/ 2074550 w 2361880"/>
                <a:gd name="connsiteY0" fmla="*/ 22302 h 837633"/>
                <a:gd name="connsiteX1" fmla="*/ 1840374 w 2361880"/>
                <a:gd name="connsiteY1" fmla="*/ 22302 h 837633"/>
                <a:gd name="connsiteX2" fmla="*/ 1539291 w 2361880"/>
                <a:gd name="connsiteY2" fmla="*/ 33453 h 837633"/>
                <a:gd name="connsiteX3" fmla="*/ 1483535 w 2361880"/>
                <a:gd name="connsiteY3" fmla="*/ 44604 h 837633"/>
                <a:gd name="connsiteX4" fmla="*/ 1383174 w 2361880"/>
                <a:gd name="connsiteY4" fmla="*/ 66907 h 837633"/>
                <a:gd name="connsiteX5" fmla="*/ 1271662 w 2361880"/>
                <a:gd name="connsiteY5" fmla="*/ 78058 h 837633"/>
                <a:gd name="connsiteX6" fmla="*/ 1204754 w 2361880"/>
                <a:gd name="connsiteY6" fmla="*/ 89209 h 837633"/>
                <a:gd name="connsiteX7" fmla="*/ 1070940 w 2361880"/>
                <a:gd name="connsiteY7" fmla="*/ 78058 h 837633"/>
                <a:gd name="connsiteX8" fmla="*/ 959428 w 2361880"/>
                <a:gd name="connsiteY8" fmla="*/ 33453 h 837633"/>
                <a:gd name="connsiteX9" fmla="*/ 892520 w 2361880"/>
                <a:gd name="connsiteY9" fmla="*/ 11151 h 837633"/>
                <a:gd name="connsiteX10" fmla="*/ 859067 w 2361880"/>
                <a:gd name="connsiteY10" fmla="*/ 0 h 837633"/>
                <a:gd name="connsiteX11" fmla="*/ 702950 w 2361880"/>
                <a:gd name="connsiteY11" fmla="*/ 11151 h 837633"/>
                <a:gd name="connsiteX12" fmla="*/ 658345 w 2361880"/>
                <a:gd name="connsiteY12" fmla="*/ 22302 h 837633"/>
                <a:gd name="connsiteX13" fmla="*/ 591437 w 2361880"/>
                <a:gd name="connsiteY13" fmla="*/ 44604 h 837633"/>
                <a:gd name="connsiteX14" fmla="*/ 468774 w 2361880"/>
                <a:gd name="connsiteY14" fmla="*/ 55756 h 837633"/>
                <a:gd name="connsiteX15" fmla="*/ 67330 w 2361880"/>
                <a:gd name="connsiteY15" fmla="*/ 89209 h 837633"/>
                <a:gd name="connsiteX16" fmla="*/ 33876 w 2361880"/>
                <a:gd name="connsiteY16" fmla="*/ 100361 h 837633"/>
                <a:gd name="connsiteX17" fmla="*/ 423 w 2361880"/>
                <a:gd name="connsiteY17" fmla="*/ 167268 h 837633"/>
                <a:gd name="connsiteX18" fmla="*/ 11457 w 2361880"/>
                <a:gd name="connsiteY18" fmla="*/ 241435 h 837633"/>
                <a:gd name="connsiteX19" fmla="*/ 31380 w 2361880"/>
                <a:gd name="connsiteY19" fmla="*/ 381000 h 837633"/>
                <a:gd name="connsiteX20" fmla="*/ 22725 w 2361880"/>
                <a:gd name="connsiteY20" fmla="*/ 501804 h 837633"/>
                <a:gd name="connsiteX21" fmla="*/ 56179 w 2361880"/>
                <a:gd name="connsiteY21" fmla="*/ 579863 h 837633"/>
                <a:gd name="connsiteX22" fmla="*/ 67330 w 2361880"/>
                <a:gd name="connsiteY22" fmla="*/ 613317 h 837633"/>
                <a:gd name="connsiteX23" fmla="*/ 100784 w 2361880"/>
                <a:gd name="connsiteY23" fmla="*/ 624468 h 837633"/>
                <a:gd name="connsiteX24" fmla="*/ 178842 w 2361880"/>
                <a:gd name="connsiteY24" fmla="*/ 669073 h 837633"/>
                <a:gd name="connsiteX25" fmla="*/ 245750 w 2361880"/>
                <a:gd name="connsiteY25" fmla="*/ 691375 h 837633"/>
                <a:gd name="connsiteX26" fmla="*/ 279203 w 2361880"/>
                <a:gd name="connsiteY26" fmla="*/ 702526 h 837633"/>
                <a:gd name="connsiteX27" fmla="*/ 312657 w 2361880"/>
                <a:gd name="connsiteY27" fmla="*/ 713678 h 837633"/>
                <a:gd name="connsiteX28" fmla="*/ 479925 w 2361880"/>
                <a:gd name="connsiteY28" fmla="*/ 747131 h 837633"/>
                <a:gd name="connsiteX29" fmla="*/ 792159 w 2361880"/>
                <a:gd name="connsiteY29" fmla="*/ 735980 h 837633"/>
                <a:gd name="connsiteX30" fmla="*/ 859067 w 2361880"/>
                <a:gd name="connsiteY30" fmla="*/ 713678 h 837633"/>
                <a:gd name="connsiteX31" fmla="*/ 892520 w 2361880"/>
                <a:gd name="connsiteY31" fmla="*/ 702526 h 837633"/>
                <a:gd name="connsiteX32" fmla="*/ 914823 w 2361880"/>
                <a:gd name="connsiteY32" fmla="*/ 680224 h 837633"/>
                <a:gd name="connsiteX33" fmla="*/ 1048637 w 2361880"/>
                <a:gd name="connsiteY33" fmla="*/ 646770 h 837633"/>
                <a:gd name="connsiteX34" fmla="*/ 1249359 w 2361880"/>
                <a:gd name="connsiteY34" fmla="*/ 657922 h 837633"/>
                <a:gd name="connsiteX35" fmla="*/ 1282813 w 2361880"/>
                <a:gd name="connsiteY35" fmla="*/ 669073 h 837633"/>
                <a:gd name="connsiteX36" fmla="*/ 1383174 w 2361880"/>
                <a:gd name="connsiteY36" fmla="*/ 691375 h 837633"/>
                <a:gd name="connsiteX37" fmla="*/ 1427779 w 2361880"/>
                <a:gd name="connsiteY37" fmla="*/ 702526 h 837633"/>
                <a:gd name="connsiteX38" fmla="*/ 1505837 w 2361880"/>
                <a:gd name="connsiteY38" fmla="*/ 713678 h 837633"/>
                <a:gd name="connsiteX39" fmla="*/ 1583896 w 2361880"/>
                <a:gd name="connsiteY39" fmla="*/ 735980 h 837633"/>
                <a:gd name="connsiteX40" fmla="*/ 1617350 w 2361880"/>
                <a:gd name="connsiteY40" fmla="*/ 758283 h 837633"/>
                <a:gd name="connsiteX41" fmla="*/ 1695408 w 2361880"/>
                <a:gd name="connsiteY41" fmla="*/ 780585 h 837633"/>
                <a:gd name="connsiteX42" fmla="*/ 1728862 w 2361880"/>
                <a:gd name="connsiteY42" fmla="*/ 791736 h 837633"/>
                <a:gd name="connsiteX43" fmla="*/ 1873828 w 2361880"/>
                <a:gd name="connsiteY43" fmla="*/ 825190 h 837633"/>
                <a:gd name="connsiteX44" fmla="*/ 1985340 w 2361880"/>
                <a:gd name="connsiteY44" fmla="*/ 836341 h 837633"/>
                <a:gd name="connsiteX45" fmla="*/ 2186062 w 2361880"/>
                <a:gd name="connsiteY45" fmla="*/ 802887 h 837633"/>
                <a:gd name="connsiteX46" fmla="*/ 2208364 w 2361880"/>
                <a:gd name="connsiteY46" fmla="*/ 769434 h 837633"/>
                <a:gd name="connsiteX47" fmla="*/ 2275271 w 2361880"/>
                <a:gd name="connsiteY47" fmla="*/ 724829 h 837633"/>
                <a:gd name="connsiteX48" fmla="*/ 2331028 w 2361880"/>
                <a:gd name="connsiteY48" fmla="*/ 669073 h 837633"/>
                <a:gd name="connsiteX49" fmla="*/ 2353330 w 2361880"/>
                <a:gd name="connsiteY49" fmla="*/ 624468 h 837633"/>
                <a:gd name="connsiteX50" fmla="*/ 2319876 w 2361880"/>
                <a:gd name="connsiteY50" fmla="*/ 379141 h 837633"/>
                <a:gd name="connsiteX51" fmla="*/ 2308725 w 2361880"/>
                <a:gd name="connsiteY51" fmla="*/ 345687 h 837633"/>
                <a:gd name="connsiteX52" fmla="*/ 2286423 w 2361880"/>
                <a:gd name="connsiteY52" fmla="*/ 312234 h 837633"/>
                <a:gd name="connsiteX53" fmla="*/ 2241818 w 2361880"/>
                <a:gd name="connsiteY53" fmla="*/ 211873 h 837633"/>
                <a:gd name="connsiteX54" fmla="*/ 2163759 w 2361880"/>
                <a:gd name="connsiteY54" fmla="*/ 89209 h 837633"/>
                <a:gd name="connsiteX55" fmla="*/ 2130306 w 2361880"/>
                <a:gd name="connsiteY55" fmla="*/ 78058 h 837633"/>
                <a:gd name="connsiteX56" fmla="*/ 2108003 w 2361880"/>
                <a:gd name="connsiteY56" fmla="*/ 55756 h 837633"/>
                <a:gd name="connsiteX57" fmla="*/ 2074550 w 2361880"/>
                <a:gd name="connsiteY57" fmla="*/ 22302 h 837633"/>
                <a:gd name="connsiteX0" fmla="*/ 2076045 w 2363375"/>
                <a:gd name="connsiteY0" fmla="*/ 22302 h 837633"/>
                <a:gd name="connsiteX1" fmla="*/ 1841869 w 2363375"/>
                <a:gd name="connsiteY1" fmla="*/ 22302 h 837633"/>
                <a:gd name="connsiteX2" fmla="*/ 1540786 w 2363375"/>
                <a:gd name="connsiteY2" fmla="*/ 33453 h 837633"/>
                <a:gd name="connsiteX3" fmla="*/ 1485030 w 2363375"/>
                <a:gd name="connsiteY3" fmla="*/ 44604 h 837633"/>
                <a:gd name="connsiteX4" fmla="*/ 1384669 w 2363375"/>
                <a:gd name="connsiteY4" fmla="*/ 66907 h 837633"/>
                <a:gd name="connsiteX5" fmla="*/ 1273157 w 2363375"/>
                <a:gd name="connsiteY5" fmla="*/ 78058 h 837633"/>
                <a:gd name="connsiteX6" fmla="*/ 1206249 w 2363375"/>
                <a:gd name="connsiteY6" fmla="*/ 89209 h 837633"/>
                <a:gd name="connsiteX7" fmla="*/ 1072435 w 2363375"/>
                <a:gd name="connsiteY7" fmla="*/ 78058 h 837633"/>
                <a:gd name="connsiteX8" fmla="*/ 960923 w 2363375"/>
                <a:gd name="connsiteY8" fmla="*/ 33453 h 837633"/>
                <a:gd name="connsiteX9" fmla="*/ 894015 w 2363375"/>
                <a:gd name="connsiteY9" fmla="*/ 11151 h 837633"/>
                <a:gd name="connsiteX10" fmla="*/ 860562 w 2363375"/>
                <a:gd name="connsiteY10" fmla="*/ 0 h 837633"/>
                <a:gd name="connsiteX11" fmla="*/ 704445 w 2363375"/>
                <a:gd name="connsiteY11" fmla="*/ 11151 h 837633"/>
                <a:gd name="connsiteX12" fmla="*/ 659840 w 2363375"/>
                <a:gd name="connsiteY12" fmla="*/ 22302 h 837633"/>
                <a:gd name="connsiteX13" fmla="*/ 592932 w 2363375"/>
                <a:gd name="connsiteY13" fmla="*/ 44604 h 837633"/>
                <a:gd name="connsiteX14" fmla="*/ 470269 w 2363375"/>
                <a:gd name="connsiteY14" fmla="*/ 55756 h 837633"/>
                <a:gd name="connsiteX15" fmla="*/ 68825 w 2363375"/>
                <a:gd name="connsiteY15" fmla="*/ 89209 h 837633"/>
                <a:gd name="connsiteX16" fmla="*/ 1918 w 2363375"/>
                <a:gd name="connsiteY16" fmla="*/ 167268 h 837633"/>
                <a:gd name="connsiteX17" fmla="*/ 12952 w 2363375"/>
                <a:gd name="connsiteY17" fmla="*/ 241435 h 837633"/>
                <a:gd name="connsiteX18" fmla="*/ 32875 w 2363375"/>
                <a:gd name="connsiteY18" fmla="*/ 381000 h 837633"/>
                <a:gd name="connsiteX19" fmla="*/ 24220 w 2363375"/>
                <a:gd name="connsiteY19" fmla="*/ 501804 h 837633"/>
                <a:gd name="connsiteX20" fmla="*/ 57674 w 2363375"/>
                <a:gd name="connsiteY20" fmla="*/ 579863 h 837633"/>
                <a:gd name="connsiteX21" fmla="*/ 68825 w 2363375"/>
                <a:gd name="connsiteY21" fmla="*/ 613317 h 837633"/>
                <a:gd name="connsiteX22" fmla="*/ 102279 w 2363375"/>
                <a:gd name="connsiteY22" fmla="*/ 624468 h 837633"/>
                <a:gd name="connsiteX23" fmla="*/ 180337 w 2363375"/>
                <a:gd name="connsiteY23" fmla="*/ 669073 h 837633"/>
                <a:gd name="connsiteX24" fmla="*/ 247245 w 2363375"/>
                <a:gd name="connsiteY24" fmla="*/ 691375 h 837633"/>
                <a:gd name="connsiteX25" fmla="*/ 280698 w 2363375"/>
                <a:gd name="connsiteY25" fmla="*/ 702526 h 837633"/>
                <a:gd name="connsiteX26" fmla="*/ 314152 w 2363375"/>
                <a:gd name="connsiteY26" fmla="*/ 713678 h 837633"/>
                <a:gd name="connsiteX27" fmla="*/ 481420 w 2363375"/>
                <a:gd name="connsiteY27" fmla="*/ 747131 h 837633"/>
                <a:gd name="connsiteX28" fmla="*/ 793654 w 2363375"/>
                <a:gd name="connsiteY28" fmla="*/ 735980 h 837633"/>
                <a:gd name="connsiteX29" fmla="*/ 860562 w 2363375"/>
                <a:gd name="connsiteY29" fmla="*/ 713678 h 837633"/>
                <a:gd name="connsiteX30" fmla="*/ 894015 w 2363375"/>
                <a:gd name="connsiteY30" fmla="*/ 702526 h 837633"/>
                <a:gd name="connsiteX31" fmla="*/ 916318 w 2363375"/>
                <a:gd name="connsiteY31" fmla="*/ 680224 h 837633"/>
                <a:gd name="connsiteX32" fmla="*/ 1050132 w 2363375"/>
                <a:gd name="connsiteY32" fmla="*/ 646770 h 837633"/>
                <a:gd name="connsiteX33" fmla="*/ 1250854 w 2363375"/>
                <a:gd name="connsiteY33" fmla="*/ 657922 h 837633"/>
                <a:gd name="connsiteX34" fmla="*/ 1284308 w 2363375"/>
                <a:gd name="connsiteY34" fmla="*/ 669073 h 837633"/>
                <a:gd name="connsiteX35" fmla="*/ 1384669 w 2363375"/>
                <a:gd name="connsiteY35" fmla="*/ 691375 h 837633"/>
                <a:gd name="connsiteX36" fmla="*/ 1429274 w 2363375"/>
                <a:gd name="connsiteY36" fmla="*/ 702526 h 837633"/>
                <a:gd name="connsiteX37" fmla="*/ 1507332 w 2363375"/>
                <a:gd name="connsiteY37" fmla="*/ 713678 h 837633"/>
                <a:gd name="connsiteX38" fmla="*/ 1585391 w 2363375"/>
                <a:gd name="connsiteY38" fmla="*/ 735980 h 837633"/>
                <a:gd name="connsiteX39" fmla="*/ 1618845 w 2363375"/>
                <a:gd name="connsiteY39" fmla="*/ 758283 h 837633"/>
                <a:gd name="connsiteX40" fmla="*/ 1696903 w 2363375"/>
                <a:gd name="connsiteY40" fmla="*/ 780585 h 837633"/>
                <a:gd name="connsiteX41" fmla="*/ 1730357 w 2363375"/>
                <a:gd name="connsiteY41" fmla="*/ 791736 h 837633"/>
                <a:gd name="connsiteX42" fmla="*/ 1875323 w 2363375"/>
                <a:gd name="connsiteY42" fmla="*/ 825190 h 837633"/>
                <a:gd name="connsiteX43" fmla="*/ 1986835 w 2363375"/>
                <a:gd name="connsiteY43" fmla="*/ 836341 h 837633"/>
                <a:gd name="connsiteX44" fmla="*/ 2187557 w 2363375"/>
                <a:gd name="connsiteY44" fmla="*/ 802887 h 837633"/>
                <a:gd name="connsiteX45" fmla="*/ 2209859 w 2363375"/>
                <a:gd name="connsiteY45" fmla="*/ 769434 h 837633"/>
                <a:gd name="connsiteX46" fmla="*/ 2276766 w 2363375"/>
                <a:gd name="connsiteY46" fmla="*/ 724829 h 837633"/>
                <a:gd name="connsiteX47" fmla="*/ 2332523 w 2363375"/>
                <a:gd name="connsiteY47" fmla="*/ 669073 h 837633"/>
                <a:gd name="connsiteX48" fmla="*/ 2354825 w 2363375"/>
                <a:gd name="connsiteY48" fmla="*/ 624468 h 837633"/>
                <a:gd name="connsiteX49" fmla="*/ 2321371 w 2363375"/>
                <a:gd name="connsiteY49" fmla="*/ 379141 h 837633"/>
                <a:gd name="connsiteX50" fmla="*/ 2310220 w 2363375"/>
                <a:gd name="connsiteY50" fmla="*/ 345687 h 837633"/>
                <a:gd name="connsiteX51" fmla="*/ 2287918 w 2363375"/>
                <a:gd name="connsiteY51" fmla="*/ 312234 h 837633"/>
                <a:gd name="connsiteX52" fmla="*/ 2243313 w 2363375"/>
                <a:gd name="connsiteY52" fmla="*/ 211873 h 837633"/>
                <a:gd name="connsiteX53" fmla="*/ 2165254 w 2363375"/>
                <a:gd name="connsiteY53" fmla="*/ 89209 h 837633"/>
                <a:gd name="connsiteX54" fmla="*/ 2131801 w 2363375"/>
                <a:gd name="connsiteY54" fmla="*/ 78058 h 837633"/>
                <a:gd name="connsiteX55" fmla="*/ 2109498 w 2363375"/>
                <a:gd name="connsiteY55" fmla="*/ 55756 h 837633"/>
                <a:gd name="connsiteX56" fmla="*/ 2076045 w 2363375"/>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55873 w 2350423"/>
                <a:gd name="connsiteY15" fmla="*/ 89209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476367 w 2350423"/>
                <a:gd name="connsiteY13" fmla="*/ 89094 h 837633"/>
                <a:gd name="connsiteX14" fmla="*/ 174935 w 2350423"/>
                <a:gd name="connsiteY14" fmla="*/ 113021 h 837633"/>
                <a:gd name="connsiteX15" fmla="*/ 48498 w 2350423"/>
                <a:gd name="connsiteY15" fmla="*/ 160124 h 837633"/>
                <a:gd name="connsiteX16" fmla="*/ 0 w 2350423"/>
                <a:gd name="connsiteY16" fmla="*/ 241435 h 837633"/>
                <a:gd name="connsiteX17" fmla="*/ 19923 w 2350423"/>
                <a:gd name="connsiteY17" fmla="*/ 381000 h 837633"/>
                <a:gd name="connsiteX18" fmla="*/ 11268 w 2350423"/>
                <a:gd name="connsiteY18" fmla="*/ 501804 h 837633"/>
                <a:gd name="connsiteX19" fmla="*/ 44722 w 2350423"/>
                <a:gd name="connsiteY19" fmla="*/ 579863 h 837633"/>
                <a:gd name="connsiteX20" fmla="*/ 55873 w 2350423"/>
                <a:gd name="connsiteY20" fmla="*/ 613317 h 837633"/>
                <a:gd name="connsiteX21" fmla="*/ 89327 w 2350423"/>
                <a:gd name="connsiteY21" fmla="*/ 624468 h 837633"/>
                <a:gd name="connsiteX22" fmla="*/ 167385 w 2350423"/>
                <a:gd name="connsiteY22" fmla="*/ 669073 h 837633"/>
                <a:gd name="connsiteX23" fmla="*/ 234293 w 2350423"/>
                <a:gd name="connsiteY23" fmla="*/ 691375 h 837633"/>
                <a:gd name="connsiteX24" fmla="*/ 267746 w 2350423"/>
                <a:gd name="connsiteY24" fmla="*/ 702526 h 837633"/>
                <a:gd name="connsiteX25" fmla="*/ 301200 w 2350423"/>
                <a:gd name="connsiteY25" fmla="*/ 713678 h 837633"/>
                <a:gd name="connsiteX26" fmla="*/ 468468 w 2350423"/>
                <a:gd name="connsiteY26" fmla="*/ 747131 h 837633"/>
                <a:gd name="connsiteX27" fmla="*/ 780702 w 2350423"/>
                <a:gd name="connsiteY27" fmla="*/ 735980 h 837633"/>
                <a:gd name="connsiteX28" fmla="*/ 847610 w 2350423"/>
                <a:gd name="connsiteY28" fmla="*/ 713678 h 837633"/>
                <a:gd name="connsiteX29" fmla="*/ 881063 w 2350423"/>
                <a:gd name="connsiteY29" fmla="*/ 702526 h 837633"/>
                <a:gd name="connsiteX30" fmla="*/ 903366 w 2350423"/>
                <a:gd name="connsiteY30" fmla="*/ 680224 h 837633"/>
                <a:gd name="connsiteX31" fmla="*/ 1037180 w 2350423"/>
                <a:gd name="connsiteY31" fmla="*/ 646770 h 837633"/>
                <a:gd name="connsiteX32" fmla="*/ 1237902 w 2350423"/>
                <a:gd name="connsiteY32" fmla="*/ 657922 h 837633"/>
                <a:gd name="connsiteX33" fmla="*/ 1271356 w 2350423"/>
                <a:gd name="connsiteY33" fmla="*/ 669073 h 837633"/>
                <a:gd name="connsiteX34" fmla="*/ 1371717 w 2350423"/>
                <a:gd name="connsiteY34" fmla="*/ 691375 h 837633"/>
                <a:gd name="connsiteX35" fmla="*/ 1416322 w 2350423"/>
                <a:gd name="connsiteY35" fmla="*/ 702526 h 837633"/>
                <a:gd name="connsiteX36" fmla="*/ 1494380 w 2350423"/>
                <a:gd name="connsiteY36" fmla="*/ 713678 h 837633"/>
                <a:gd name="connsiteX37" fmla="*/ 1572439 w 2350423"/>
                <a:gd name="connsiteY37" fmla="*/ 735980 h 837633"/>
                <a:gd name="connsiteX38" fmla="*/ 1605893 w 2350423"/>
                <a:gd name="connsiteY38" fmla="*/ 758283 h 837633"/>
                <a:gd name="connsiteX39" fmla="*/ 1683951 w 2350423"/>
                <a:gd name="connsiteY39" fmla="*/ 780585 h 837633"/>
                <a:gd name="connsiteX40" fmla="*/ 1717405 w 2350423"/>
                <a:gd name="connsiteY40" fmla="*/ 791736 h 837633"/>
                <a:gd name="connsiteX41" fmla="*/ 1862371 w 2350423"/>
                <a:gd name="connsiteY41" fmla="*/ 825190 h 837633"/>
                <a:gd name="connsiteX42" fmla="*/ 1973883 w 2350423"/>
                <a:gd name="connsiteY42" fmla="*/ 836341 h 837633"/>
                <a:gd name="connsiteX43" fmla="*/ 2174605 w 2350423"/>
                <a:gd name="connsiteY43" fmla="*/ 802887 h 837633"/>
                <a:gd name="connsiteX44" fmla="*/ 2196907 w 2350423"/>
                <a:gd name="connsiteY44" fmla="*/ 769434 h 837633"/>
                <a:gd name="connsiteX45" fmla="*/ 2263814 w 2350423"/>
                <a:gd name="connsiteY45" fmla="*/ 724829 h 837633"/>
                <a:gd name="connsiteX46" fmla="*/ 2319571 w 2350423"/>
                <a:gd name="connsiteY46" fmla="*/ 669073 h 837633"/>
                <a:gd name="connsiteX47" fmla="*/ 2341873 w 2350423"/>
                <a:gd name="connsiteY47" fmla="*/ 624468 h 837633"/>
                <a:gd name="connsiteX48" fmla="*/ 2308419 w 2350423"/>
                <a:gd name="connsiteY48" fmla="*/ 379141 h 837633"/>
                <a:gd name="connsiteX49" fmla="*/ 2297268 w 2350423"/>
                <a:gd name="connsiteY49" fmla="*/ 345687 h 837633"/>
                <a:gd name="connsiteX50" fmla="*/ 2274966 w 2350423"/>
                <a:gd name="connsiteY50" fmla="*/ 312234 h 837633"/>
                <a:gd name="connsiteX51" fmla="*/ 2230361 w 2350423"/>
                <a:gd name="connsiteY51" fmla="*/ 211873 h 837633"/>
                <a:gd name="connsiteX52" fmla="*/ 2152302 w 2350423"/>
                <a:gd name="connsiteY52" fmla="*/ 89209 h 837633"/>
                <a:gd name="connsiteX53" fmla="*/ 2118849 w 2350423"/>
                <a:gd name="connsiteY53" fmla="*/ 78058 h 837633"/>
                <a:gd name="connsiteX54" fmla="*/ 2096546 w 2350423"/>
                <a:gd name="connsiteY54" fmla="*/ 55756 h 837633"/>
                <a:gd name="connsiteX55" fmla="*/ 2063093 w 2350423"/>
                <a:gd name="connsiteY55" fmla="*/ 22302 h 837633"/>
                <a:gd name="connsiteX0" fmla="*/ 2063093 w 2350423"/>
                <a:gd name="connsiteY0" fmla="*/ 22544 h 837875"/>
                <a:gd name="connsiteX1" fmla="*/ 1828917 w 2350423"/>
                <a:gd name="connsiteY1" fmla="*/ 22544 h 837875"/>
                <a:gd name="connsiteX2" fmla="*/ 1527834 w 2350423"/>
                <a:gd name="connsiteY2" fmla="*/ 33695 h 837875"/>
                <a:gd name="connsiteX3" fmla="*/ 1472078 w 2350423"/>
                <a:gd name="connsiteY3" fmla="*/ 44846 h 837875"/>
                <a:gd name="connsiteX4" fmla="*/ 1371717 w 2350423"/>
                <a:gd name="connsiteY4" fmla="*/ 67149 h 837875"/>
                <a:gd name="connsiteX5" fmla="*/ 1260205 w 2350423"/>
                <a:gd name="connsiteY5" fmla="*/ 78300 h 837875"/>
                <a:gd name="connsiteX6" fmla="*/ 1193297 w 2350423"/>
                <a:gd name="connsiteY6" fmla="*/ 89451 h 837875"/>
                <a:gd name="connsiteX7" fmla="*/ 1059483 w 2350423"/>
                <a:gd name="connsiteY7" fmla="*/ 78300 h 837875"/>
                <a:gd name="connsiteX8" fmla="*/ 947971 w 2350423"/>
                <a:gd name="connsiteY8" fmla="*/ 33695 h 837875"/>
                <a:gd name="connsiteX9" fmla="*/ 881063 w 2350423"/>
                <a:gd name="connsiteY9" fmla="*/ 11393 h 837875"/>
                <a:gd name="connsiteX10" fmla="*/ 847610 w 2350423"/>
                <a:gd name="connsiteY10" fmla="*/ 242 h 837875"/>
                <a:gd name="connsiteX11" fmla="*/ 646888 w 2350423"/>
                <a:gd name="connsiteY11" fmla="*/ 22544 h 837875"/>
                <a:gd name="connsiteX12" fmla="*/ 476367 w 2350423"/>
                <a:gd name="connsiteY12" fmla="*/ 89336 h 837875"/>
                <a:gd name="connsiteX13" fmla="*/ 174935 w 2350423"/>
                <a:gd name="connsiteY13" fmla="*/ 113263 h 837875"/>
                <a:gd name="connsiteX14" fmla="*/ 48498 w 2350423"/>
                <a:gd name="connsiteY14" fmla="*/ 160366 h 837875"/>
                <a:gd name="connsiteX15" fmla="*/ 0 w 2350423"/>
                <a:gd name="connsiteY15" fmla="*/ 241677 h 837875"/>
                <a:gd name="connsiteX16" fmla="*/ 19923 w 2350423"/>
                <a:gd name="connsiteY16" fmla="*/ 381242 h 837875"/>
                <a:gd name="connsiteX17" fmla="*/ 11268 w 2350423"/>
                <a:gd name="connsiteY17" fmla="*/ 502046 h 837875"/>
                <a:gd name="connsiteX18" fmla="*/ 44722 w 2350423"/>
                <a:gd name="connsiteY18" fmla="*/ 580105 h 837875"/>
                <a:gd name="connsiteX19" fmla="*/ 55873 w 2350423"/>
                <a:gd name="connsiteY19" fmla="*/ 613559 h 837875"/>
                <a:gd name="connsiteX20" fmla="*/ 89327 w 2350423"/>
                <a:gd name="connsiteY20" fmla="*/ 624710 h 837875"/>
                <a:gd name="connsiteX21" fmla="*/ 167385 w 2350423"/>
                <a:gd name="connsiteY21" fmla="*/ 669315 h 837875"/>
                <a:gd name="connsiteX22" fmla="*/ 234293 w 2350423"/>
                <a:gd name="connsiteY22" fmla="*/ 691617 h 837875"/>
                <a:gd name="connsiteX23" fmla="*/ 267746 w 2350423"/>
                <a:gd name="connsiteY23" fmla="*/ 702768 h 837875"/>
                <a:gd name="connsiteX24" fmla="*/ 301200 w 2350423"/>
                <a:gd name="connsiteY24" fmla="*/ 713920 h 837875"/>
                <a:gd name="connsiteX25" fmla="*/ 468468 w 2350423"/>
                <a:gd name="connsiteY25" fmla="*/ 747373 h 837875"/>
                <a:gd name="connsiteX26" fmla="*/ 780702 w 2350423"/>
                <a:gd name="connsiteY26" fmla="*/ 736222 h 837875"/>
                <a:gd name="connsiteX27" fmla="*/ 847610 w 2350423"/>
                <a:gd name="connsiteY27" fmla="*/ 713920 h 837875"/>
                <a:gd name="connsiteX28" fmla="*/ 881063 w 2350423"/>
                <a:gd name="connsiteY28" fmla="*/ 702768 h 837875"/>
                <a:gd name="connsiteX29" fmla="*/ 903366 w 2350423"/>
                <a:gd name="connsiteY29" fmla="*/ 680466 h 837875"/>
                <a:gd name="connsiteX30" fmla="*/ 1037180 w 2350423"/>
                <a:gd name="connsiteY30" fmla="*/ 647012 h 837875"/>
                <a:gd name="connsiteX31" fmla="*/ 1237902 w 2350423"/>
                <a:gd name="connsiteY31" fmla="*/ 658164 h 837875"/>
                <a:gd name="connsiteX32" fmla="*/ 1271356 w 2350423"/>
                <a:gd name="connsiteY32" fmla="*/ 669315 h 837875"/>
                <a:gd name="connsiteX33" fmla="*/ 1371717 w 2350423"/>
                <a:gd name="connsiteY33" fmla="*/ 691617 h 837875"/>
                <a:gd name="connsiteX34" fmla="*/ 1416322 w 2350423"/>
                <a:gd name="connsiteY34" fmla="*/ 702768 h 837875"/>
                <a:gd name="connsiteX35" fmla="*/ 1494380 w 2350423"/>
                <a:gd name="connsiteY35" fmla="*/ 713920 h 837875"/>
                <a:gd name="connsiteX36" fmla="*/ 1572439 w 2350423"/>
                <a:gd name="connsiteY36" fmla="*/ 736222 h 837875"/>
                <a:gd name="connsiteX37" fmla="*/ 1605893 w 2350423"/>
                <a:gd name="connsiteY37" fmla="*/ 758525 h 837875"/>
                <a:gd name="connsiteX38" fmla="*/ 1683951 w 2350423"/>
                <a:gd name="connsiteY38" fmla="*/ 780827 h 837875"/>
                <a:gd name="connsiteX39" fmla="*/ 1717405 w 2350423"/>
                <a:gd name="connsiteY39" fmla="*/ 791978 h 837875"/>
                <a:gd name="connsiteX40" fmla="*/ 1862371 w 2350423"/>
                <a:gd name="connsiteY40" fmla="*/ 825432 h 837875"/>
                <a:gd name="connsiteX41" fmla="*/ 1973883 w 2350423"/>
                <a:gd name="connsiteY41" fmla="*/ 836583 h 837875"/>
                <a:gd name="connsiteX42" fmla="*/ 2174605 w 2350423"/>
                <a:gd name="connsiteY42" fmla="*/ 803129 h 837875"/>
                <a:gd name="connsiteX43" fmla="*/ 2196907 w 2350423"/>
                <a:gd name="connsiteY43" fmla="*/ 769676 h 837875"/>
                <a:gd name="connsiteX44" fmla="*/ 2263814 w 2350423"/>
                <a:gd name="connsiteY44" fmla="*/ 725071 h 837875"/>
                <a:gd name="connsiteX45" fmla="*/ 2319571 w 2350423"/>
                <a:gd name="connsiteY45" fmla="*/ 669315 h 837875"/>
                <a:gd name="connsiteX46" fmla="*/ 2341873 w 2350423"/>
                <a:gd name="connsiteY46" fmla="*/ 624710 h 837875"/>
                <a:gd name="connsiteX47" fmla="*/ 2308419 w 2350423"/>
                <a:gd name="connsiteY47" fmla="*/ 379383 h 837875"/>
                <a:gd name="connsiteX48" fmla="*/ 2297268 w 2350423"/>
                <a:gd name="connsiteY48" fmla="*/ 345929 h 837875"/>
                <a:gd name="connsiteX49" fmla="*/ 2274966 w 2350423"/>
                <a:gd name="connsiteY49" fmla="*/ 312476 h 837875"/>
                <a:gd name="connsiteX50" fmla="*/ 2230361 w 2350423"/>
                <a:gd name="connsiteY50" fmla="*/ 212115 h 837875"/>
                <a:gd name="connsiteX51" fmla="*/ 2152302 w 2350423"/>
                <a:gd name="connsiteY51" fmla="*/ 89451 h 837875"/>
                <a:gd name="connsiteX52" fmla="*/ 2118849 w 2350423"/>
                <a:gd name="connsiteY52" fmla="*/ 78300 h 837875"/>
                <a:gd name="connsiteX53" fmla="*/ 2096546 w 2350423"/>
                <a:gd name="connsiteY53" fmla="*/ 55998 h 837875"/>
                <a:gd name="connsiteX54" fmla="*/ 2063093 w 2350423"/>
                <a:gd name="connsiteY54" fmla="*/ 22544 h 837875"/>
                <a:gd name="connsiteX0" fmla="*/ 2063093 w 2350423"/>
                <a:gd name="connsiteY0" fmla="*/ 23904 h 839235"/>
                <a:gd name="connsiteX1" fmla="*/ 1828917 w 2350423"/>
                <a:gd name="connsiteY1" fmla="*/ 23904 h 839235"/>
                <a:gd name="connsiteX2" fmla="*/ 1527834 w 2350423"/>
                <a:gd name="connsiteY2" fmla="*/ 35055 h 839235"/>
                <a:gd name="connsiteX3" fmla="*/ 1472078 w 2350423"/>
                <a:gd name="connsiteY3" fmla="*/ 46206 h 839235"/>
                <a:gd name="connsiteX4" fmla="*/ 1371717 w 2350423"/>
                <a:gd name="connsiteY4" fmla="*/ 68509 h 839235"/>
                <a:gd name="connsiteX5" fmla="*/ 1260205 w 2350423"/>
                <a:gd name="connsiteY5" fmla="*/ 79660 h 839235"/>
                <a:gd name="connsiteX6" fmla="*/ 1193297 w 2350423"/>
                <a:gd name="connsiteY6" fmla="*/ 90811 h 839235"/>
                <a:gd name="connsiteX7" fmla="*/ 1059483 w 2350423"/>
                <a:gd name="connsiteY7" fmla="*/ 79660 h 839235"/>
                <a:gd name="connsiteX8" fmla="*/ 947971 w 2350423"/>
                <a:gd name="connsiteY8" fmla="*/ 35055 h 839235"/>
                <a:gd name="connsiteX9" fmla="*/ 881063 w 2350423"/>
                <a:gd name="connsiteY9" fmla="*/ 12753 h 839235"/>
                <a:gd name="connsiteX10" fmla="*/ 847610 w 2350423"/>
                <a:gd name="connsiteY10" fmla="*/ 1602 h 839235"/>
                <a:gd name="connsiteX11" fmla="*/ 723088 w 2350423"/>
                <a:gd name="connsiteY11" fmla="*/ 50098 h 839235"/>
                <a:gd name="connsiteX12" fmla="*/ 476367 w 2350423"/>
                <a:gd name="connsiteY12" fmla="*/ 90696 h 839235"/>
                <a:gd name="connsiteX13" fmla="*/ 174935 w 2350423"/>
                <a:gd name="connsiteY13" fmla="*/ 114623 h 839235"/>
                <a:gd name="connsiteX14" fmla="*/ 48498 w 2350423"/>
                <a:gd name="connsiteY14" fmla="*/ 161726 h 839235"/>
                <a:gd name="connsiteX15" fmla="*/ 0 w 2350423"/>
                <a:gd name="connsiteY15" fmla="*/ 243037 h 839235"/>
                <a:gd name="connsiteX16" fmla="*/ 19923 w 2350423"/>
                <a:gd name="connsiteY16" fmla="*/ 382602 h 839235"/>
                <a:gd name="connsiteX17" fmla="*/ 11268 w 2350423"/>
                <a:gd name="connsiteY17" fmla="*/ 503406 h 839235"/>
                <a:gd name="connsiteX18" fmla="*/ 44722 w 2350423"/>
                <a:gd name="connsiteY18" fmla="*/ 581465 h 839235"/>
                <a:gd name="connsiteX19" fmla="*/ 55873 w 2350423"/>
                <a:gd name="connsiteY19" fmla="*/ 614919 h 839235"/>
                <a:gd name="connsiteX20" fmla="*/ 89327 w 2350423"/>
                <a:gd name="connsiteY20" fmla="*/ 626070 h 839235"/>
                <a:gd name="connsiteX21" fmla="*/ 167385 w 2350423"/>
                <a:gd name="connsiteY21" fmla="*/ 670675 h 839235"/>
                <a:gd name="connsiteX22" fmla="*/ 234293 w 2350423"/>
                <a:gd name="connsiteY22" fmla="*/ 692977 h 839235"/>
                <a:gd name="connsiteX23" fmla="*/ 267746 w 2350423"/>
                <a:gd name="connsiteY23" fmla="*/ 704128 h 839235"/>
                <a:gd name="connsiteX24" fmla="*/ 301200 w 2350423"/>
                <a:gd name="connsiteY24" fmla="*/ 715280 h 839235"/>
                <a:gd name="connsiteX25" fmla="*/ 468468 w 2350423"/>
                <a:gd name="connsiteY25" fmla="*/ 748733 h 839235"/>
                <a:gd name="connsiteX26" fmla="*/ 780702 w 2350423"/>
                <a:gd name="connsiteY26" fmla="*/ 737582 h 839235"/>
                <a:gd name="connsiteX27" fmla="*/ 847610 w 2350423"/>
                <a:gd name="connsiteY27" fmla="*/ 715280 h 839235"/>
                <a:gd name="connsiteX28" fmla="*/ 881063 w 2350423"/>
                <a:gd name="connsiteY28" fmla="*/ 704128 h 839235"/>
                <a:gd name="connsiteX29" fmla="*/ 903366 w 2350423"/>
                <a:gd name="connsiteY29" fmla="*/ 681826 h 839235"/>
                <a:gd name="connsiteX30" fmla="*/ 1037180 w 2350423"/>
                <a:gd name="connsiteY30" fmla="*/ 648372 h 839235"/>
                <a:gd name="connsiteX31" fmla="*/ 1237902 w 2350423"/>
                <a:gd name="connsiteY31" fmla="*/ 659524 h 839235"/>
                <a:gd name="connsiteX32" fmla="*/ 1271356 w 2350423"/>
                <a:gd name="connsiteY32" fmla="*/ 670675 h 839235"/>
                <a:gd name="connsiteX33" fmla="*/ 1371717 w 2350423"/>
                <a:gd name="connsiteY33" fmla="*/ 692977 h 839235"/>
                <a:gd name="connsiteX34" fmla="*/ 1416322 w 2350423"/>
                <a:gd name="connsiteY34" fmla="*/ 704128 h 839235"/>
                <a:gd name="connsiteX35" fmla="*/ 1494380 w 2350423"/>
                <a:gd name="connsiteY35" fmla="*/ 715280 h 839235"/>
                <a:gd name="connsiteX36" fmla="*/ 1572439 w 2350423"/>
                <a:gd name="connsiteY36" fmla="*/ 737582 h 839235"/>
                <a:gd name="connsiteX37" fmla="*/ 1605893 w 2350423"/>
                <a:gd name="connsiteY37" fmla="*/ 759885 h 839235"/>
                <a:gd name="connsiteX38" fmla="*/ 1683951 w 2350423"/>
                <a:gd name="connsiteY38" fmla="*/ 782187 h 839235"/>
                <a:gd name="connsiteX39" fmla="*/ 1717405 w 2350423"/>
                <a:gd name="connsiteY39" fmla="*/ 793338 h 839235"/>
                <a:gd name="connsiteX40" fmla="*/ 1862371 w 2350423"/>
                <a:gd name="connsiteY40" fmla="*/ 826792 h 839235"/>
                <a:gd name="connsiteX41" fmla="*/ 1973883 w 2350423"/>
                <a:gd name="connsiteY41" fmla="*/ 837943 h 839235"/>
                <a:gd name="connsiteX42" fmla="*/ 2174605 w 2350423"/>
                <a:gd name="connsiteY42" fmla="*/ 804489 h 839235"/>
                <a:gd name="connsiteX43" fmla="*/ 2196907 w 2350423"/>
                <a:gd name="connsiteY43" fmla="*/ 771036 h 839235"/>
                <a:gd name="connsiteX44" fmla="*/ 2263814 w 2350423"/>
                <a:gd name="connsiteY44" fmla="*/ 726431 h 839235"/>
                <a:gd name="connsiteX45" fmla="*/ 2319571 w 2350423"/>
                <a:gd name="connsiteY45" fmla="*/ 670675 h 839235"/>
                <a:gd name="connsiteX46" fmla="*/ 2341873 w 2350423"/>
                <a:gd name="connsiteY46" fmla="*/ 626070 h 839235"/>
                <a:gd name="connsiteX47" fmla="*/ 2308419 w 2350423"/>
                <a:gd name="connsiteY47" fmla="*/ 380743 h 839235"/>
                <a:gd name="connsiteX48" fmla="*/ 2297268 w 2350423"/>
                <a:gd name="connsiteY48" fmla="*/ 347289 h 839235"/>
                <a:gd name="connsiteX49" fmla="*/ 2274966 w 2350423"/>
                <a:gd name="connsiteY49" fmla="*/ 313836 h 839235"/>
                <a:gd name="connsiteX50" fmla="*/ 2230361 w 2350423"/>
                <a:gd name="connsiteY50" fmla="*/ 213475 h 839235"/>
                <a:gd name="connsiteX51" fmla="*/ 2152302 w 2350423"/>
                <a:gd name="connsiteY51" fmla="*/ 90811 h 839235"/>
                <a:gd name="connsiteX52" fmla="*/ 2118849 w 2350423"/>
                <a:gd name="connsiteY52" fmla="*/ 79660 h 839235"/>
                <a:gd name="connsiteX53" fmla="*/ 2096546 w 2350423"/>
                <a:gd name="connsiteY53" fmla="*/ 57358 h 839235"/>
                <a:gd name="connsiteX54" fmla="*/ 2063093 w 2350423"/>
                <a:gd name="connsiteY54" fmla="*/ 23904 h 839235"/>
                <a:gd name="connsiteX0" fmla="*/ 2063093 w 2350423"/>
                <a:gd name="connsiteY0" fmla="*/ 11414 h 826745"/>
                <a:gd name="connsiteX1" fmla="*/ 1828917 w 2350423"/>
                <a:gd name="connsiteY1" fmla="*/ 11414 h 826745"/>
                <a:gd name="connsiteX2" fmla="*/ 1527834 w 2350423"/>
                <a:gd name="connsiteY2" fmla="*/ 22565 h 826745"/>
                <a:gd name="connsiteX3" fmla="*/ 1472078 w 2350423"/>
                <a:gd name="connsiteY3" fmla="*/ 33716 h 826745"/>
                <a:gd name="connsiteX4" fmla="*/ 1371717 w 2350423"/>
                <a:gd name="connsiteY4" fmla="*/ 56019 h 826745"/>
                <a:gd name="connsiteX5" fmla="*/ 1260205 w 2350423"/>
                <a:gd name="connsiteY5" fmla="*/ 67170 h 826745"/>
                <a:gd name="connsiteX6" fmla="*/ 1193297 w 2350423"/>
                <a:gd name="connsiteY6" fmla="*/ 78321 h 826745"/>
                <a:gd name="connsiteX7" fmla="*/ 1059483 w 2350423"/>
                <a:gd name="connsiteY7" fmla="*/ 67170 h 826745"/>
                <a:gd name="connsiteX8" fmla="*/ 947971 w 2350423"/>
                <a:gd name="connsiteY8" fmla="*/ 22565 h 826745"/>
                <a:gd name="connsiteX9" fmla="*/ 881063 w 2350423"/>
                <a:gd name="connsiteY9" fmla="*/ 263 h 826745"/>
                <a:gd name="connsiteX10" fmla="*/ 723088 w 2350423"/>
                <a:gd name="connsiteY10" fmla="*/ 37608 h 826745"/>
                <a:gd name="connsiteX11" fmla="*/ 476367 w 2350423"/>
                <a:gd name="connsiteY11" fmla="*/ 78206 h 826745"/>
                <a:gd name="connsiteX12" fmla="*/ 174935 w 2350423"/>
                <a:gd name="connsiteY12" fmla="*/ 102133 h 826745"/>
                <a:gd name="connsiteX13" fmla="*/ 48498 w 2350423"/>
                <a:gd name="connsiteY13" fmla="*/ 149236 h 826745"/>
                <a:gd name="connsiteX14" fmla="*/ 0 w 2350423"/>
                <a:gd name="connsiteY14" fmla="*/ 230547 h 826745"/>
                <a:gd name="connsiteX15" fmla="*/ 19923 w 2350423"/>
                <a:gd name="connsiteY15" fmla="*/ 370112 h 826745"/>
                <a:gd name="connsiteX16" fmla="*/ 11268 w 2350423"/>
                <a:gd name="connsiteY16" fmla="*/ 490916 h 826745"/>
                <a:gd name="connsiteX17" fmla="*/ 44722 w 2350423"/>
                <a:gd name="connsiteY17" fmla="*/ 568975 h 826745"/>
                <a:gd name="connsiteX18" fmla="*/ 55873 w 2350423"/>
                <a:gd name="connsiteY18" fmla="*/ 602429 h 826745"/>
                <a:gd name="connsiteX19" fmla="*/ 89327 w 2350423"/>
                <a:gd name="connsiteY19" fmla="*/ 613580 h 826745"/>
                <a:gd name="connsiteX20" fmla="*/ 167385 w 2350423"/>
                <a:gd name="connsiteY20" fmla="*/ 658185 h 826745"/>
                <a:gd name="connsiteX21" fmla="*/ 234293 w 2350423"/>
                <a:gd name="connsiteY21" fmla="*/ 680487 h 826745"/>
                <a:gd name="connsiteX22" fmla="*/ 267746 w 2350423"/>
                <a:gd name="connsiteY22" fmla="*/ 691638 h 826745"/>
                <a:gd name="connsiteX23" fmla="*/ 301200 w 2350423"/>
                <a:gd name="connsiteY23" fmla="*/ 702790 h 826745"/>
                <a:gd name="connsiteX24" fmla="*/ 468468 w 2350423"/>
                <a:gd name="connsiteY24" fmla="*/ 736243 h 826745"/>
                <a:gd name="connsiteX25" fmla="*/ 780702 w 2350423"/>
                <a:gd name="connsiteY25" fmla="*/ 725092 h 826745"/>
                <a:gd name="connsiteX26" fmla="*/ 847610 w 2350423"/>
                <a:gd name="connsiteY26" fmla="*/ 702790 h 826745"/>
                <a:gd name="connsiteX27" fmla="*/ 881063 w 2350423"/>
                <a:gd name="connsiteY27" fmla="*/ 691638 h 826745"/>
                <a:gd name="connsiteX28" fmla="*/ 903366 w 2350423"/>
                <a:gd name="connsiteY28" fmla="*/ 669336 h 826745"/>
                <a:gd name="connsiteX29" fmla="*/ 1037180 w 2350423"/>
                <a:gd name="connsiteY29" fmla="*/ 635882 h 826745"/>
                <a:gd name="connsiteX30" fmla="*/ 1237902 w 2350423"/>
                <a:gd name="connsiteY30" fmla="*/ 647034 h 826745"/>
                <a:gd name="connsiteX31" fmla="*/ 1271356 w 2350423"/>
                <a:gd name="connsiteY31" fmla="*/ 658185 h 826745"/>
                <a:gd name="connsiteX32" fmla="*/ 1371717 w 2350423"/>
                <a:gd name="connsiteY32" fmla="*/ 680487 h 826745"/>
                <a:gd name="connsiteX33" fmla="*/ 1416322 w 2350423"/>
                <a:gd name="connsiteY33" fmla="*/ 691638 h 826745"/>
                <a:gd name="connsiteX34" fmla="*/ 1494380 w 2350423"/>
                <a:gd name="connsiteY34" fmla="*/ 702790 h 826745"/>
                <a:gd name="connsiteX35" fmla="*/ 1572439 w 2350423"/>
                <a:gd name="connsiteY35" fmla="*/ 725092 h 826745"/>
                <a:gd name="connsiteX36" fmla="*/ 1605893 w 2350423"/>
                <a:gd name="connsiteY36" fmla="*/ 747395 h 826745"/>
                <a:gd name="connsiteX37" fmla="*/ 1683951 w 2350423"/>
                <a:gd name="connsiteY37" fmla="*/ 769697 h 826745"/>
                <a:gd name="connsiteX38" fmla="*/ 1717405 w 2350423"/>
                <a:gd name="connsiteY38" fmla="*/ 780848 h 826745"/>
                <a:gd name="connsiteX39" fmla="*/ 1862371 w 2350423"/>
                <a:gd name="connsiteY39" fmla="*/ 814302 h 826745"/>
                <a:gd name="connsiteX40" fmla="*/ 1973883 w 2350423"/>
                <a:gd name="connsiteY40" fmla="*/ 825453 h 826745"/>
                <a:gd name="connsiteX41" fmla="*/ 2174605 w 2350423"/>
                <a:gd name="connsiteY41" fmla="*/ 791999 h 826745"/>
                <a:gd name="connsiteX42" fmla="*/ 2196907 w 2350423"/>
                <a:gd name="connsiteY42" fmla="*/ 758546 h 826745"/>
                <a:gd name="connsiteX43" fmla="*/ 2263814 w 2350423"/>
                <a:gd name="connsiteY43" fmla="*/ 713941 h 826745"/>
                <a:gd name="connsiteX44" fmla="*/ 2319571 w 2350423"/>
                <a:gd name="connsiteY44" fmla="*/ 658185 h 826745"/>
                <a:gd name="connsiteX45" fmla="*/ 2341873 w 2350423"/>
                <a:gd name="connsiteY45" fmla="*/ 613580 h 826745"/>
                <a:gd name="connsiteX46" fmla="*/ 2308419 w 2350423"/>
                <a:gd name="connsiteY46" fmla="*/ 368253 h 826745"/>
                <a:gd name="connsiteX47" fmla="*/ 2297268 w 2350423"/>
                <a:gd name="connsiteY47" fmla="*/ 334799 h 826745"/>
                <a:gd name="connsiteX48" fmla="*/ 2274966 w 2350423"/>
                <a:gd name="connsiteY48" fmla="*/ 301346 h 826745"/>
                <a:gd name="connsiteX49" fmla="*/ 2230361 w 2350423"/>
                <a:gd name="connsiteY49" fmla="*/ 200985 h 826745"/>
                <a:gd name="connsiteX50" fmla="*/ 2152302 w 2350423"/>
                <a:gd name="connsiteY50" fmla="*/ 78321 h 826745"/>
                <a:gd name="connsiteX51" fmla="*/ 2118849 w 2350423"/>
                <a:gd name="connsiteY51" fmla="*/ 67170 h 826745"/>
                <a:gd name="connsiteX52" fmla="*/ 2096546 w 2350423"/>
                <a:gd name="connsiteY52" fmla="*/ 44868 h 826745"/>
                <a:gd name="connsiteX53" fmla="*/ 2063093 w 2350423"/>
                <a:gd name="connsiteY53" fmla="*/ 11414 h 826745"/>
                <a:gd name="connsiteX0" fmla="*/ 2063093 w 2350423"/>
                <a:gd name="connsiteY0" fmla="*/ 11703 h 827034"/>
                <a:gd name="connsiteX1" fmla="*/ 1828917 w 2350423"/>
                <a:gd name="connsiteY1" fmla="*/ 11703 h 827034"/>
                <a:gd name="connsiteX2" fmla="*/ 1527834 w 2350423"/>
                <a:gd name="connsiteY2" fmla="*/ 22854 h 827034"/>
                <a:gd name="connsiteX3" fmla="*/ 1472078 w 2350423"/>
                <a:gd name="connsiteY3" fmla="*/ 34005 h 827034"/>
                <a:gd name="connsiteX4" fmla="*/ 1371717 w 2350423"/>
                <a:gd name="connsiteY4" fmla="*/ 56308 h 827034"/>
                <a:gd name="connsiteX5" fmla="*/ 1260205 w 2350423"/>
                <a:gd name="connsiteY5" fmla="*/ 67459 h 827034"/>
                <a:gd name="connsiteX6" fmla="*/ 1193297 w 2350423"/>
                <a:gd name="connsiteY6" fmla="*/ 78610 h 827034"/>
                <a:gd name="connsiteX7" fmla="*/ 1059483 w 2350423"/>
                <a:gd name="connsiteY7" fmla="*/ 67459 h 827034"/>
                <a:gd name="connsiteX8" fmla="*/ 881063 w 2350423"/>
                <a:gd name="connsiteY8" fmla="*/ 552 h 827034"/>
                <a:gd name="connsiteX9" fmla="*/ 723088 w 2350423"/>
                <a:gd name="connsiteY9" fmla="*/ 37897 h 827034"/>
                <a:gd name="connsiteX10" fmla="*/ 476367 w 2350423"/>
                <a:gd name="connsiteY10" fmla="*/ 78495 h 827034"/>
                <a:gd name="connsiteX11" fmla="*/ 174935 w 2350423"/>
                <a:gd name="connsiteY11" fmla="*/ 102422 h 827034"/>
                <a:gd name="connsiteX12" fmla="*/ 48498 w 2350423"/>
                <a:gd name="connsiteY12" fmla="*/ 149525 h 827034"/>
                <a:gd name="connsiteX13" fmla="*/ 0 w 2350423"/>
                <a:gd name="connsiteY13" fmla="*/ 230836 h 827034"/>
                <a:gd name="connsiteX14" fmla="*/ 19923 w 2350423"/>
                <a:gd name="connsiteY14" fmla="*/ 370401 h 827034"/>
                <a:gd name="connsiteX15" fmla="*/ 11268 w 2350423"/>
                <a:gd name="connsiteY15" fmla="*/ 491205 h 827034"/>
                <a:gd name="connsiteX16" fmla="*/ 44722 w 2350423"/>
                <a:gd name="connsiteY16" fmla="*/ 569264 h 827034"/>
                <a:gd name="connsiteX17" fmla="*/ 55873 w 2350423"/>
                <a:gd name="connsiteY17" fmla="*/ 602718 h 827034"/>
                <a:gd name="connsiteX18" fmla="*/ 89327 w 2350423"/>
                <a:gd name="connsiteY18" fmla="*/ 613869 h 827034"/>
                <a:gd name="connsiteX19" fmla="*/ 167385 w 2350423"/>
                <a:gd name="connsiteY19" fmla="*/ 658474 h 827034"/>
                <a:gd name="connsiteX20" fmla="*/ 234293 w 2350423"/>
                <a:gd name="connsiteY20" fmla="*/ 680776 h 827034"/>
                <a:gd name="connsiteX21" fmla="*/ 267746 w 2350423"/>
                <a:gd name="connsiteY21" fmla="*/ 691927 h 827034"/>
                <a:gd name="connsiteX22" fmla="*/ 301200 w 2350423"/>
                <a:gd name="connsiteY22" fmla="*/ 703079 h 827034"/>
                <a:gd name="connsiteX23" fmla="*/ 468468 w 2350423"/>
                <a:gd name="connsiteY23" fmla="*/ 736532 h 827034"/>
                <a:gd name="connsiteX24" fmla="*/ 780702 w 2350423"/>
                <a:gd name="connsiteY24" fmla="*/ 725381 h 827034"/>
                <a:gd name="connsiteX25" fmla="*/ 847610 w 2350423"/>
                <a:gd name="connsiteY25" fmla="*/ 703079 h 827034"/>
                <a:gd name="connsiteX26" fmla="*/ 881063 w 2350423"/>
                <a:gd name="connsiteY26" fmla="*/ 691927 h 827034"/>
                <a:gd name="connsiteX27" fmla="*/ 903366 w 2350423"/>
                <a:gd name="connsiteY27" fmla="*/ 669625 h 827034"/>
                <a:gd name="connsiteX28" fmla="*/ 1037180 w 2350423"/>
                <a:gd name="connsiteY28" fmla="*/ 636171 h 827034"/>
                <a:gd name="connsiteX29" fmla="*/ 1237902 w 2350423"/>
                <a:gd name="connsiteY29" fmla="*/ 647323 h 827034"/>
                <a:gd name="connsiteX30" fmla="*/ 1271356 w 2350423"/>
                <a:gd name="connsiteY30" fmla="*/ 658474 h 827034"/>
                <a:gd name="connsiteX31" fmla="*/ 1371717 w 2350423"/>
                <a:gd name="connsiteY31" fmla="*/ 680776 h 827034"/>
                <a:gd name="connsiteX32" fmla="*/ 1416322 w 2350423"/>
                <a:gd name="connsiteY32" fmla="*/ 691927 h 827034"/>
                <a:gd name="connsiteX33" fmla="*/ 1494380 w 2350423"/>
                <a:gd name="connsiteY33" fmla="*/ 703079 h 827034"/>
                <a:gd name="connsiteX34" fmla="*/ 1572439 w 2350423"/>
                <a:gd name="connsiteY34" fmla="*/ 725381 h 827034"/>
                <a:gd name="connsiteX35" fmla="*/ 1605893 w 2350423"/>
                <a:gd name="connsiteY35" fmla="*/ 747684 h 827034"/>
                <a:gd name="connsiteX36" fmla="*/ 1683951 w 2350423"/>
                <a:gd name="connsiteY36" fmla="*/ 769986 h 827034"/>
                <a:gd name="connsiteX37" fmla="*/ 1717405 w 2350423"/>
                <a:gd name="connsiteY37" fmla="*/ 781137 h 827034"/>
                <a:gd name="connsiteX38" fmla="*/ 1862371 w 2350423"/>
                <a:gd name="connsiteY38" fmla="*/ 814591 h 827034"/>
                <a:gd name="connsiteX39" fmla="*/ 1973883 w 2350423"/>
                <a:gd name="connsiteY39" fmla="*/ 825742 h 827034"/>
                <a:gd name="connsiteX40" fmla="*/ 2174605 w 2350423"/>
                <a:gd name="connsiteY40" fmla="*/ 792288 h 827034"/>
                <a:gd name="connsiteX41" fmla="*/ 2196907 w 2350423"/>
                <a:gd name="connsiteY41" fmla="*/ 758835 h 827034"/>
                <a:gd name="connsiteX42" fmla="*/ 2263814 w 2350423"/>
                <a:gd name="connsiteY42" fmla="*/ 714230 h 827034"/>
                <a:gd name="connsiteX43" fmla="*/ 2319571 w 2350423"/>
                <a:gd name="connsiteY43" fmla="*/ 658474 h 827034"/>
                <a:gd name="connsiteX44" fmla="*/ 2341873 w 2350423"/>
                <a:gd name="connsiteY44" fmla="*/ 613869 h 827034"/>
                <a:gd name="connsiteX45" fmla="*/ 2308419 w 2350423"/>
                <a:gd name="connsiteY45" fmla="*/ 368542 h 827034"/>
                <a:gd name="connsiteX46" fmla="*/ 2297268 w 2350423"/>
                <a:gd name="connsiteY46" fmla="*/ 335088 h 827034"/>
                <a:gd name="connsiteX47" fmla="*/ 2274966 w 2350423"/>
                <a:gd name="connsiteY47" fmla="*/ 301635 h 827034"/>
                <a:gd name="connsiteX48" fmla="*/ 2230361 w 2350423"/>
                <a:gd name="connsiteY48" fmla="*/ 201274 h 827034"/>
                <a:gd name="connsiteX49" fmla="*/ 2152302 w 2350423"/>
                <a:gd name="connsiteY49" fmla="*/ 78610 h 827034"/>
                <a:gd name="connsiteX50" fmla="*/ 2118849 w 2350423"/>
                <a:gd name="connsiteY50" fmla="*/ 67459 h 827034"/>
                <a:gd name="connsiteX51" fmla="*/ 2096546 w 2350423"/>
                <a:gd name="connsiteY51" fmla="*/ 45157 h 827034"/>
                <a:gd name="connsiteX52" fmla="*/ 2063093 w 2350423"/>
                <a:gd name="connsiteY52" fmla="*/ 11703 h 827034"/>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89327 w 2350423"/>
                <a:gd name="connsiteY18" fmla="*/ 604645 h 817810"/>
                <a:gd name="connsiteX19" fmla="*/ 167385 w 2350423"/>
                <a:gd name="connsiteY19" fmla="*/ 649250 h 817810"/>
                <a:gd name="connsiteX20" fmla="*/ 234293 w 2350423"/>
                <a:gd name="connsiteY20" fmla="*/ 671552 h 817810"/>
                <a:gd name="connsiteX21" fmla="*/ 267746 w 2350423"/>
                <a:gd name="connsiteY21" fmla="*/ 682703 h 817810"/>
                <a:gd name="connsiteX22" fmla="*/ 301200 w 2350423"/>
                <a:gd name="connsiteY22" fmla="*/ 693855 h 817810"/>
                <a:gd name="connsiteX23" fmla="*/ 468468 w 2350423"/>
                <a:gd name="connsiteY23" fmla="*/ 727308 h 817810"/>
                <a:gd name="connsiteX24" fmla="*/ 780702 w 2350423"/>
                <a:gd name="connsiteY24" fmla="*/ 716157 h 817810"/>
                <a:gd name="connsiteX25" fmla="*/ 847610 w 2350423"/>
                <a:gd name="connsiteY25" fmla="*/ 693855 h 817810"/>
                <a:gd name="connsiteX26" fmla="*/ 881063 w 2350423"/>
                <a:gd name="connsiteY26" fmla="*/ 682703 h 817810"/>
                <a:gd name="connsiteX27" fmla="*/ 903366 w 2350423"/>
                <a:gd name="connsiteY27" fmla="*/ 660401 h 817810"/>
                <a:gd name="connsiteX28" fmla="*/ 1037180 w 2350423"/>
                <a:gd name="connsiteY28" fmla="*/ 626947 h 817810"/>
                <a:gd name="connsiteX29" fmla="*/ 1237902 w 2350423"/>
                <a:gd name="connsiteY29" fmla="*/ 638099 h 817810"/>
                <a:gd name="connsiteX30" fmla="*/ 1271356 w 2350423"/>
                <a:gd name="connsiteY30" fmla="*/ 649250 h 817810"/>
                <a:gd name="connsiteX31" fmla="*/ 1371717 w 2350423"/>
                <a:gd name="connsiteY31" fmla="*/ 671552 h 817810"/>
                <a:gd name="connsiteX32" fmla="*/ 1416322 w 2350423"/>
                <a:gd name="connsiteY32" fmla="*/ 682703 h 817810"/>
                <a:gd name="connsiteX33" fmla="*/ 1494380 w 2350423"/>
                <a:gd name="connsiteY33" fmla="*/ 693855 h 817810"/>
                <a:gd name="connsiteX34" fmla="*/ 1572439 w 2350423"/>
                <a:gd name="connsiteY34" fmla="*/ 716157 h 817810"/>
                <a:gd name="connsiteX35" fmla="*/ 1605893 w 2350423"/>
                <a:gd name="connsiteY35" fmla="*/ 738460 h 817810"/>
                <a:gd name="connsiteX36" fmla="*/ 1683951 w 2350423"/>
                <a:gd name="connsiteY36" fmla="*/ 760762 h 817810"/>
                <a:gd name="connsiteX37" fmla="*/ 1717405 w 2350423"/>
                <a:gd name="connsiteY37" fmla="*/ 771913 h 817810"/>
                <a:gd name="connsiteX38" fmla="*/ 1862371 w 2350423"/>
                <a:gd name="connsiteY38" fmla="*/ 805367 h 817810"/>
                <a:gd name="connsiteX39" fmla="*/ 1973883 w 2350423"/>
                <a:gd name="connsiteY39" fmla="*/ 816518 h 817810"/>
                <a:gd name="connsiteX40" fmla="*/ 2174605 w 2350423"/>
                <a:gd name="connsiteY40" fmla="*/ 783064 h 817810"/>
                <a:gd name="connsiteX41" fmla="*/ 2196907 w 2350423"/>
                <a:gd name="connsiteY41" fmla="*/ 749611 h 817810"/>
                <a:gd name="connsiteX42" fmla="*/ 2263814 w 2350423"/>
                <a:gd name="connsiteY42" fmla="*/ 705006 h 817810"/>
                <a:gd name="connsiteX43" fmla="*/ 2319571 w 2350423"/>
                <a:gd name="connsiteY43" fmla="*/ 649250 h 817810"/>
                <a:gd name="connsiteX44" fmla="*/ 2341873 w 2350423"/>
                <a:gd name="connsiteY44" fmla="*/ 604645 h 817810"/>
                <a:gd name="connsiteX45" fmla="*/ 2308419 w 2350423"/>
                <a:gd name="connsiteY45" fmla="*/ 359318 h 817810"/>
                <a:gd name="connsiteX46" fmla="*/ 2297268 w 2350423"/>
                <a:gd name="connsiteY46" fmla="*/ 325864 h 817810"/>
                <a:gd name="connsiteX47" fmla="*/ 2274966 w 2350423"/>
                <a:gd name="connsiteY47" fmla="*/ 292411 h 817810"/>
                <a:gd name="connsiteX48" fmla="*/ 2230361 w 2350423"/>
                <a:gd name="connsiteY48" fmla="*/ 192050 h 817810"/>
                <a:gd name="connsiteX49" fmla="*/ 2152302 w 2350423"/>
                <a:gd name="connsiteY49" fmla="*/ 69386 h 817810"/>
                <a:gd name="connsiteX50" fmla="*/ 2118849 w 2350423"/>
                <a:gd name="connsiteY50" fmla="*/ 58235 h 817810"/>
                <a:gd name="connsiteX51" fmla="*/ 2096546 w 2350423"/>
                <a:gd name="connsiteY51" fmla="*/ 35933 h 817810"/>
                <a:gd name="connsiteX52" fmla="*/ 2063093 w 2350423"/>
                <a:gd name="connsiteY5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167385 w 2350423"/>
                <a:gd name="connsiteY18" fmla="*/ 649250 h 817810"/>
                <a:gd name="connsiteX19" fmla="*/ 234293 w 2350423"/>
                <a:gd name="connsiteY19" fmla="*/ 671552 h 817810"/>
                <a:gd name="connsiteX20" fmla="*/ 267746 w 2350423"/>
                <a:gd name="connsiteY20" fmla="*/ 682703 h 817810"/>
                <a:gd name="connsiteX21" fmla="*/ 301200 w 2350423"/>
                <a:gd name="connsiteY21" fmla="*/ 693855 h 817810"/>
                <a:gd name="connsiteX22" fmla="*/ 468468 w 2350423"/>
                <a:gd name="connsiteY22" fmla="*/ 727308 h 817810"/>
                <a:gd name="connsiteX23" fmla="*/ 780702 w 2350423"/>
                <a:gd name="connsiteY23" fmla="*/ 716157 h 817810"/>
                <a:gd name="connsiteX24" fmla="*/ 847610 w 2350423"/>
                <a:gd name="connsiteY24" fmla="*/ 693855 h 817810"/>
                <a:gd name="connsiteX25" fmla="*/ 881063 w 2350423"/>
                <a:gd name="connsiteY25" fmla="*/ 682703 h 817810"/>
                <a:gd name="connsiteX26" fmla="*/ 903366 w 2350423"/>
                <a:gd name="connsiteY26" fmla="*/ 660401 h 817810"/>
                <a:gd name="connsiteX27" fmla="*/ 1037180 w 2350423"/>
                <a:gd name="connsiteY27" fmla="*/ 626947 h 817810"/>
                <a:gd name="connsiteX28" fmla="*/ 1237902 w 2350423"/>
                <a:gd name="connsiteY28" fmla="*/ 638099 h 817810"/>
                <a:gd name="connsiteX29" fmla="*/ 1271356 w 2350423"/>
                <a:gd name="connsiteY29" fmla="*/ 649250 h 817810"/>
                <a:gd name="connsiteX30" fmla="*/ 1371717 w 2350423"/>
                <a:gd name="connsiteY30" fmla="*/ 671552 h 817810"/>
                <a:gd name="connsiteX31" fmla="*/ 1416322 w 2350423"/>
                <a:gd name="connsiteY31" fmla="*/ 682703 h 817810"/>
                <a:gd name="connsiteX32" fmla="*/ 1494380 w 2350423"/>
                <a:gd name="connsiteY32" fmla="*/ 693855 h 817810"/>
                <a:gd name="connsiteX33" fmla="*/ 1572439 w 2350423"/>
                <a:gd name="connsiteY33" fmla="*/ 716157 h 817810"/>
                <a:gd name="connsiteX34" fmla="*/ 1605893 w 2350423"/>
                <a:gd name="connsiteY34" fmla="*/ 738460 h 817810"/>
                <a:gd name="connsiteX35" fmla="*/ 1683951 w 2350423"/>
                <a:gd name="connsiteY35" fmla="*/ 760762 h 817810"/>
                <a:gd name="connsiteX36" fmla="*/ 1717405 w 2350423"/>
                <a:gd name="connsiteY36" fmla="*/ 771913 h 817810"/>
                <a:gd name="connsiteX37" fmla="*/ 1862371 w 2350423"/>
                <a:gd name="connsiteY37" fmla="*/ 805367 h 817810"/>
                <a:gd name="connsiteX38" fmla="*/ 1973883 w 2350423"/>
                <a:gd name="connsiteY38" fmla="*/ 816518 h 817810"/>
                <a:gd name="connsiteX39" fmla="*/ 2174605 w 2350423"/>
                <a:gd name="connsiteY39" fmla="*/ 783064 h 817810"/>
                <a:gd name="connsiteX40" fmla="*/ 2196907 w 2350423"/>
                <a:gd name="connsiteY40" fmla="*/ 749611 h 817810"/>
                <a:gd name="connsiteX41" fmla="*/ 2263814 w 2350423"/>
                <a:gd name="connsiteY41" fmla="*/ 705006 h 817810"/>
                <a:gd name="connsiteX42" fmla="*/ 2319571 w 2350423"/>
                <a:gd name="connsiteY42" fmla="*/ 649250 h 817810"/>
                <a:gd name="connsiteX43" fmla="*/ 2341873 w 2350423"/>
                <a:gd name="connsiteY43" fmla="*/ 604645 h 817810"/>
                <a:gd name="connsiteX44" fmla="*/ 2308419 w 2350423"/>
                <a:gd name="connsiteY44" fmla="*/ 359318 h 817810"/>
                <a:gd name="connsiteX45" fmla="*/ 2297268 w 2350423"/>
                <a:gd name="connsiteY45" fmla="*/ 325864 h 817810"/>
                <a:gd name="connsiteX46" fmla="*/ 2274966 w 2350423"/>
                <a:gd name="connsiteY46" fmla="*/ 292411 h 817810"/>
                <a:gd name="connsiteX47" fmla="*/ 2230361 w 2350423"/>
                <a:gd name="connsiteY47" fmla="*/ 192050 h 817810"/>
                <a:gd name="connsiteX48" fmla="*/ 2152302 w 2350423"/>
                <a:gd name="connsiteY48" fmla="*/ 69386 h 817810"/>
                <a:gd name="connsiteX49" fmla="*/ 2118849 w 2350423"/>
                <a:gd name="connsiteY49" fmla="*/ 58235 h 817810"/>
                <a:gd name="connsiteX50" fmla="*/ 2096546 w 2350423"/>
                <a:gd name="connsiteY50" fmla="*/ 35933 h 817810"/>
                <a:gd name="connsiteX51" fmla="*/ 2063093 w 2350423"/>
                <a:gd name="connsiteY5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99491 w 2350423"/>
                <a:gd name="connsiteY16" fmla="*/ 5219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67385 w 2350423"/>
                <a:gd name="connsiteY16" fmla="*/ 649250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301200 w 2350423"/>
                <a:gd name="connsiteY18" fmla="*/ 693855 h 817810"/>
                <a:gd name="connsiteX19" fmla="*/ 468468 w 2350423"/>
                <a:gd name="connsiteY19" fmla="*/ 727308 h 817810"/>
                <a:gd name="connsiteX20" fmla="*/ 780702 w 2350423"/>
                <a:gd name="connsiteY20" fmla="*/ 716157 h 817810"/>
                <a:gd name="connsiteX21" fmla="*/ 847610 w 2350423"/>
                <a:gd name="connsiteY21" fmla="*/ 693855 h 817810"/>
                <a:gd name="connsiteX22" fmla="*/ 881063 w 2350423"/>
                <a:gd name="connsiteY22" fmla="*/ 682703 h 817810"/>
                <a:gd name="connsiteX23" fmla="*/ 903366 w 2350423"/>
                <a:gd name="connsiteY23" fmla="*/ 660401 h 817810"/>
                <a:gd name="connsiteX24" fmla="*/ 1037180 w 2350423"/>
                <a:gd name="connsiteY24" fmla="*/ 626947 h 817810"/>
                <a:gd name="connsiteX25" fmla="*/ 1237902 w 2350423"/>
                <a:gd name="connsiteY25" fmla="*/ 638099 h 817810"/>
                <a:gd name="connsiteX26" fmla="*/ 1271356 w 2350423"/>
                <a:gd name="connsiteY26" fmla="*/ 649250 h 817810"/>
                <a:gd name="connsiteX27" fmla="*/ 1371717 w 2350423"/>
                <a:gd name="connsiteY27" fmla="*/ 671552 h 817810"/>
                <a:gd name="connsiteX28" fmla="*/ 1416322 w 2350423"/>
                <a:gd name="connsiteY28" fmla="*/ 682703 h 817810"/>
                <a:gd name="connsiteX29" fmla="*/ 1494380 w 2350423"/>
                <a:gd name="connsiteY29" fmla="*/ 693855 h 817810"/>
                <a:gd name="connsiteX30" fmla="*/ 1572439 w 2350423"/>
                <a:gd name="connsiteY30" fmla="*/ 716157 h 817810"/>
                <a:gd name="connsiteX31" fmla="*/ 1605893 w 2350423"/>
                <a:gd name="connsiteY31" fmla="*/ 738460 h 817810"/>
                <a:gd name="connsiteX32" fmla="*/ 1683951 w 2350423"/>
                <a:gd name="connsiteY32" fmla="*/ 760762 h 817810"/>
                <a:gd name="connsiteX33" fmla="*/ 1717405 w 2350423"/>
                <a:gd name="connsiteY33" fmla="*/ 771913 h 817810"/>
                <a:gd name="connsiteX34" fmla="*/ 1862371 w 2350423"/>
                <a:gd name="connsiteY34" fmla="*/ 805367 h 817810"/>
                <a:gd name="connsiteX35" fmla="*/ 1973883 w 2350423"/>
                <a:gd name="connsiteY35" fmla="*/ 816518 h 817810"/>
                <a:gd name="connsiteX36" fmla="*/ 2174605 w 2350423"/>
                <a:gd name="connsiteY36" fmla="*/ 783064 h 817810"/>
                <a:gd name="connsiteX37" fmla="*/ 2196907 w 2350423"/>
                <a:gd name="connsiteY37" fmla="*/ 749611 h 817810"/>
                <a:gd name="connsiteX38" fmla="*/ 2263814 w 2350423"/>
                <a:gd name="connsiteY38" fmla="*/ 705006 h 817810"/>
                <a:gd name="connsiteX39" fmla="*/ 2319571 w 2350423"/>
                <a:gd name="connsiteY39" fmla="*/ 649250 h 817810"/>
                <a:gd name="connsiteX40" fmla="*/ 2341873 w 2350423"/>
                <a:gd name="connsiteY40" fmla="*/ 604645 h 817810"/>
                <a:gd name="connsiteX41" fmla="*/ 2308419 w 2350423"/>
                <a:gd name="connsiteY41" fmla="*/ 359318 h 817810"/>
                <a:gd name="connsiteX42" fmla="*/ 2297268 w 2350423"/>
                <a:gd name="connsiteY42" fmla="*/ 325864 h 817810"/>
                <a:gd name="connsiteX43" fmla="*/ 2274966 w 2350423"/>
                <a:gd name="connsiteY43" fmla="*/ 292411 h 817810"/>
                <a:gd name="connsiteX44" fmla="*/ 2230361 w 2350423"/>
                <a:gd name="connsiteY44" fmla="*/ 192050 h 817810"/>
                <a:gd name="connsiteX45" fmla="*/ 2152302 w 2350423"/>
                <a:gd name="connsiteY45" fmla="*/ 69386 h 817810"/>
                <a:gd name="connsiteX46" fmla="*/ 2118849 w 2350423"/>
                <a:gd name="connsiteY46" fmla="*/ 58235 h 817810"/>
                <a:gd name="connsiteX47" fmla="*/ 2096546 w 2350423"/>
                <a:gd name="connsiteY47" fmla="*/ 35933 h 817810"/>
                <a:gd name="connsiteX48" fmla="*/ 2063093 w 2350423"/>
                <a:gd name="connsiteY48"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95960 w 2350423"/>
                <a:gd name="connsiteY16" fmla="*/ 64448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1037180 w 2350423"/>
                <a:gd name="connsiteY21" fmla="*/ 626947 h 817810"/>
                <a:gd name="connsiteX22" fmla="*/ 1237902 w 2350423"/>
                <a:gd name="connsiteY22" fmla="*/ 638099 h 817810"/>
                <a:gd name="connsiteX23" fmla="*/ 1271356 w 2350423"/>
                <a:gd name="connsiteY23" fmla="*/ 649250 h 817810"/>
                <a:gd name="connsiteX24" fmla="*/ 1371717 w 2350423"/>
                <a:gd name="connsiteY24" fmla="*/ 671552 h 817810"/>
                <a:gd name="connsiteX25" fmla="*/ 1416322 w 2350423"/>
                <a:gd name="connsiteY25" fmla="*/ 682703 h 817810"/>
                <a:gd name="connsiteX26" fmla="*/ 1494380 w 2350423"/>
                <a:gd name="connsiteY26" fmla="*/ 693855 h 817810"/>
                <a:gd name="connsiteX27" fmla="*/ 1572439 w 2350423"/>
                <a:gd name="connsiteY27" fmla="*/ 716157 h 817810"/>
                <a:gd name="connsiteX28" fmla="*/ 1605893 w 2350423"/>
                <a:gd name="connsiteY28" fmla="*/ 738460 h 817810"/>
                <a:gd name="connsiteX29" fmla="*/ 1683951 w 2350423"/>
                <a:gd name="connsiteY29" fmla="*/ 760762 h 817810"/>
                <a:gd name="connsiteX30" fmla="*/ 1717405 w 2350423"/>
                <a:gd name="connsiteY30" fmla="*/ 771913 h 817810"/>
                <a:gd name="connsiteX31" fmla="*/ 1862371 w 2350423"/>
                <a:gd name="connsiteY31" fmla="*/ 805367 h 817810"/>
                <a:gd name="connsiteX32" fmla="*/ 1973883 w 2350423"/>
                <a:gd name="connsiteY32" fmla="*/ 816518 h 817810"/>
                <a:gd name="connsiteX33" fmla="*/ 2174605 w 2350423"/>
                <a:gd name="connsiteY33" fmla="*/ 783064 h 817810"/>
                <a:gd name="connsiteX34" fmla="*/ 2196907 w 2350423"/>
                <a:gd name="connsiteY34" fmla="*/ 749611 h 817810"/>
                <a:gd name="connsiteX35" fmla="*/ 2263814 w 2350423"/>
                <a:gd name="connsiteY35" fmla="*/ 705006 h 817810"/>
                <a:gd name="connsiteX36" fmla="*/ 2319571 w 2350423"/>
                <a:gd name="connsiteY36" fmla="*/ 649250 h 817810"/>
                <a:gd name="connsiteX37" fmla="*/ 2341873 w 2350423"/>
                <a:gd name="connsiteY37" fmla="*/ 604645 h 817810"/>
                <a:gd name="connsiteX38" fmla="*/ 2308419 w 2350423"/>
                <a:gd name="connsiteY38" fmla="*/ 359318 h 817810"/>
                <a:gd name="connsiteX39" fmla="*/ 2297268 w 2350423"/>
                <a:gd name="connsiteY39" fmla="*/ 325864 h 817810"/>
                <a:gd name="connsiteX40" fmla="*/ 2274966 w 2350423"/>
                <a:gd name="connsiteY40" fmla="*/ 292411 h 817810"/>
                <a:gd name="connsiteX41" fmla="*/ 2230361 w 2350423"/>
                <a:gd name="connsiteY41" fmla="*/ 192050 h 817810"/>
                <a:gd name="connsiteX42" fmla="*/ 2152302 w 2350423"/>
                <a:gd name="connsiteY42" fmla="*/ 69386 h 817810"/>
                <a:gd name="connsiteX43" fmla="*/ 2118849 w 2350423"/>
                <a:gd name="connsiteY43" fmla="*/ 58235 h 817810"/>
                <a:gd name="connsiteX44" fmla="*/ 2096546 w 2350423"/>
                <a:gd name="connsiteY44" fmla="*/ 35933 h 817810"/>
                <a:gd name="connsiteX45" fmla="*/ 2063093 w 2350423"/>
                <a:gd name="connsiteY45"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83951 w 2350423"/>
                <a:gd name="connsiteY27" fmla="*/ 760762 h 817810"/>
                <a:gd name="connsiteX28" fmla="*/ 1717405 w 2350423"/>
                <a:gd name="connsiteY28" fmla="*/ 771913 h 817810"/>
                <a:gd name="connsiteX29" fmla="*/ 1862371 w 2350423"/>
                <a:gd name="connsiteY29" fmla="*/ 805367 h 817810"/>
                <a:gd name="connsiteX30" fmla="*/ 1973883 w 2350423"/>
                <a:gd name="connsiteY30" fmla="*/ 816518 h 817810"/>
                <a:gd name="connsiteX31" fmla="*/ 2174605 w 2350423"/>
                <a:gd name="connsiteY31" fmla="*/ 783064 h 817810"/>
                <a:gd name="connsiteX32" fmla="*/ 2196907 w 2350423"/>
                <a:gd name="connsiteY32" fmla="*/ 749611 h 817810"/>
                <a:gd name="connsiteX33" fmla="*/ 2263814 w 2350423"/>
                <a:gd name="connsiteY33" fmla="*/ 705006 h 817810"/>
                <a:gd name="connsiteX34" fmla="*/ 2319571 w 2350423"/>
                <a:gd name="connsiteY34" fmla="*/ 649250 h 817810"/>
                <a:gd name="connsiteX35" fmla="*/ 2341873 w 2350423"/>
                <a:gd name="connsiteY35" fmla="*/ 604645 h 817810"/>
                <a:gd name="connsiteX36" fmla="*/ 2308419 w 2350423"/>
                <a:gd name="connsiteY36" fmla="*/ 359318 h 817810"/>
                <a:gd name="connsiteX37" fmla="*/ 2297268 w 2350423"/>
                <a:gd name="connsiteY37" fmla="*/ 325864 h 817810"/>
                <a:gd name="connsiteX38" fmla="*/ 2274966 w 2350423"/>
                <a:gd name="connsiteY38" fmla="*/ 292411 h 817810"/>
                <a:gd name="connsiteX39" fmla="*/ 2230361 w 2350423"/>
                <a:gd name="connsiteY39" fmla="*/ 192050 h 817810"/>
                <a:gd name="connsiteX40" fmla="*/ 2152302 w 2350423"/>
                <a:gd name="connsiteY40" fmla="*/ 69386 h 817810"/>
                <a:gd name="connsiteX41" fmla="*/ 2118849 w 2350423"/>
                <a:gd name="connsiteY41" fmla="*/ 58235 h 817810"/>
                <a:gd name="connsiteX42" fmla="*/ 2096546 w 2350423"/>
                <a:gd name="connsiteY42" fmla="*/ 35933 h 817810"/>
                <a:gd name="connsiteX43" fmla="*/ 2063093 w 2350423"/>
                <a:gd name="connsiteY43"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572439 w 2350423"/>
                <a:gd name="connsiteY25" fmla="*/ 716157 h 817810"/>
                <a:gd name="connsiteX26" fmla="*/ 1683951 w 2350423"/>
                <a:gd name="connsiteY26" fmla="*/ 760762 h 817810"/>
                <a:gd name="connsiteX27" fmla="*/ 1717405 w 2350423"/>
                <a:gd name="connsiteY27" fmla="*/ 771913 h 817810"/>
                <a:gd name="connsiteX28" fmla="*/ 1862371 w 2350423"/>
                <a:gd name="connsiteY28" fmla="*/ 805367 h 817810"/>
                <a:gd name="connsiteX29" fmla="*/ 1973883 w 2350423"/>
                <a:gd name="connsiteY29" fmla="*/ 816518 h 817810"/>
                <a:gd name="connsiteX30" fmla="*/ 2174605 w 2350423"/>
                <a:gd name="connsiteY30" fmla="*/ 783064 h 817810"/>
                <a:gd name="connsiteX31" fmla="*/ 2196907 w 2350423"/>
                <a:gd name="connsiteY31" fmla="*/ 749611 h 817810"/>
                <a:gd name="connsiteX32" fmla="*/ 2263814 w 2350423"/>
                <a:gd name="connsiteY32" fmla="*/ 705006 h 817810"/>
                <a:gd name="connsiteX33" fmla="*/ 2319571 w 2350423"/>
                <a:gd name="connsiteY33" fmla="*/ 649250 h 817810"/>
                <a:gd name="connsiteX34" fmla="*/ 2341873 w 2350423"/>
                <a:gd name="connsiteY34" fmla="*/ 604645 h 817810"/>
                <a:gd name="connsiteX35" fmla="*/ 2308419 w 2350423"/>
                <a:gd name="connsiteY35" fmla="*/ 359318 h 817810"/>
                <a:gd name="connsiteX36" fmla="*/ 2297268 w 2350423"/>
                <a:gd name="connsiteY36" fmla="*/ 325864 h 817810"/>
                <a:gd name="connsiteX37" fmla="*/ 2274966 w 2350423"/>
                <a:gd name="connsiteY37" fmla="*/ 292411 h 817810"/>
                <a:gd name="connsiteX38" fmla="*/ 2230361 w 2350423"/>
                <a:gd name="connsiteY38" fmla="*/ 192050 h 817810"/>
                <a:gd name="connsiteX39" fmla="*/ 2152302 w 2350423"/>
                <a:gd name="connsiteY39" fmla="*/ 69386 h 817810"/>
                <a:gd name="connsiteX40" fmla="*/ 2118849 w 2350423"/>
                <a:gd name="connsiteY40" fmla="*/ 58235 h 817810"/>
                <a:gd name="connsiteX41" fmla="*/ 2096546 w 2350423"/>
                <a:gd name="connsiteY41" fmla="*/ 35933 h 817810"/>
                <a:gd name="connsiteX42" fmla="*/ 2063093 w 2350423"/>
                <a:gd name="connsiteY4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416322 w 2350423"/>
                <a:gd name="connsiteY23" fmla="*/ 682703 h 817810"/>
                <a:gd name="connsiteX24" fmla="*/ 1572439 w 2350423"/>
                <a:gd name="connsiteY24" fmla="*/ 716157 h 817810"/>
                <a:gd name="connsiteX25" fmla="*/ 1683951 w 2350423"/>
                <a:gd name="connsiteY25" fmla="*/ 760762 h 817810"/>
                <a:gd name="connsiteX26" fmla="*/ 1717405 w 2350423"/>
                <a:gd name="connsiteY26" fmla="*/ 771913 h 817810"/>
                <a:gd name="connsiteX27" fmla="*/ 1862371 w 2350423"/>
                <a:gd name="connsiteY27" fmla="*/ 805367 h 817810"/>
                <a:gd name="connsiteX28" fmla="*/ 1973883 w 2350423"/>
                <a:gd name="connsiteY28" fmla="*/ 816518 h 817810"/>
                <a:gd name="connsiteX29" fmla="*/ 2174605 w 2350423"/>
                <a:gd name="connsiteY29" fmla="*/ 783064 h 817810"/>
                <a:gd name="connsiteX30" fmla="*/ 2196907 w 2350423"/>
                <a:gd name="connsiteY30" fmla="*/ 749611 h 817810"/>
                <a:gd name="connsiteX31" fmla="*/ 2263814 w 2350423"/>
                <a:gd name="connsiteY31" fmla="*/ 705006 h 817810"/>
                <a:gd name="connsiteX32" fmla="*/ 2319571 w 2350423"/>
                <a:gd name="connsiteY32" fmla="*/ 649250 h 817810"/>
                <a:gd name="connsiteX33" fmla="*/ 2341873 w 2350423"/>
                <a:gd name="connsiteY33" fmla="*/ 604645 h 817810"/>
                <a:gd name="connsiteX34" fmla="*/ 2308419 w 2350423"/>
                <a:gd name="connsiteY34" fmla="*/ 359318 h 817810"/>
                <a:gd name="connsiteX35" fmla="*/ 2297268 w 2350423"/>
                <a:gd name="connsiteY35" fmla="*/ 325864 h 817810"/>
                <a:gd name="connsiteX36" fmla="*/ 2274966 w 2350423"/>
                <a:gd name="connsiteY36" fmla="*/ 292411 h 817810"/>
                <a:gd name="connsiteX37" fmla="*/ 2230361 w 2350423"/>
                <a:gd name="connsiteY37" fmla="*/ 192050 h 817810"/>
                <a:gd name="connsiteX38" fmla="*/ 2152302 w 2350423"/>
                <a:gd name="connsiteY38" fmla="*/ 69386 h 817810"/>
                <a:gd name="connsiteX39" fmla="*/ 2118849 w 2350423"/>
                <a:gd name="connsiteY39" fmla="*/ 58235 h 817810"/>
                <a:gd name="connsiteX40" fmla="*/ 2096546 w 2350423"/>
                <a:gd name="connsiteY40" fmla="*/ 35933 h 817810"/>
                <a:gd name="connsiteX41" fmla="*/ 2063093 w 2350423"/>
                <a:gd name="connsiteY4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907615 w 2350423"/>
                <a:gd name="connsiteY25" fmla="*/ 791079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196907 w 2350423"/>
                <a:gd name="connsiteY28" fmla="*/ 749611 h 792303"/>
                <a:gd name="connsiteX29" fmla="*/ 2263814 w 2350423"/>
                <a:gd name="connsiteY29" fmla="*/ 705006 h 792303"/>
                <a:gd name="connsiteX30" fmla="*/ 2319571 w 2350423"/>
                <a:gd name="connsiteY30" fmla="*/ 649250 h 792303"/>
                <a:gd name="connsiteX31" fmla="*/ 2341873 w 2350423"/>
                <a:gd name="connsiteY31" fmla="*/ 604645 h 792303"/>
                <a:gd name="connsiteX32" fmla="*/ 2308419 w 2350423"/>
                <a:gd name="connsiteY32" fmla="*/ 359318 h 792303"/>
                <a:gd name="connsiteX33" fmla="*/ 2297268 w 2350423"/>
                <a:gd name="connsiteY33" fmla="*/ 325864 h 792303"/>
                <a:gd name="connsiteX34" fmla="*/ 2274966 w 2350423"/>
                <a:gd name="connsiteY34" fmla="*/ 292411 h 792303"/>
                <a:gd name="connsiteX35" fmla="*/ 2230361 w 2350423"/>
                <a:gd name="connsiteY35" fmla="*/ 192050 h 792303"/>
                <a:gd name="connsiteX36" fmla="*/ 2152302 w 2350423"/>
                <a:gd name="connsiteY36" fmla="*/ 69386 h 792303"/>
                <a:gd name="connsiteX37" fmla="*/ 2118849 w 2350423"/>
                <a:gd name="connsiteY37" fmla="*/ 58235 h 792303"/>
                <a:gd name="connsiteX38" fmla="*/ 2096546 w 2350423"/>
                <a:gd name="connsiteY38" fmla="*/ 35933 h 792303"/>
                <a:gd name="connsiteX39" fmla="*/ 2063093 w 2350423"/>
                <a:gd name="connsiteY39" fmla="*/ 2479 h 792303"/>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263814 w 2350423"/>
                <a:gd name="connsiteY28" fmla="*/ 705006 h 792303"/>
                <a:gd name="connsiteX29" fmla="*/ 2319571 w 2350423"/>
                <a:gd name="connsiteY29" fmla="*/ 649250 h 792303"/>
                <a:gd name="connsiteX30" fmla="*/ 2341873 w 2350423"/>
                <a:gd name="connsiteY30" fmla="*/ 604645 h 792303"/>
                <a:gd name="connsiteX31" fmla="*/ 2308419 w 2350423"/>
                <a:gd name="connsiteY31" fmla="*/ 359318 h 792303"/>
                <a:gd name="connsiteX32" fmla="*/ 2297268 w 2350423"/>
                <a:gd name="connsiteY32" fmla="*/ 325864 h 792303"/>
                <a:gd name="connsiteX33" fmla="*/ 2274966 w 2350423"/>
                <a:gd name="connsiteY33" fmla="*/ 292411 h 792303"/>
                <a:gd name="connsiteX34" fmla="*/ 2230361 w 2350423"/>
                <a:gd name="connsiteY34" fmla="*/ 192050 h 792303"/>
                <a:gd name="connsiteX35" fmla="*/ 2152302 w 2350423"/>
                <a:gd name="connsiteY35" fmla="*/ 69386 h 792303"/>
                <a:gd name="connsiteX36" fmla="*/ 2118849 w 2350423"/>
                <a:gd name="connsiteY36" fmla="*/ 58235 h 792303"/>
                <a:gd name="connsiteX37" fmla="*/ 2096546 w 2350423"/>
                <a:gd name="connsiteY37" fmla="*/ 35933 h 792303"/>
                <a:gd name="connsiteX38" fmla="*/ 2063093 w 2350423"/>
                <a:gd name="connsiteY38" fmla="*/ 2479 h 792303"/>
                <a:gd name="connsiteX0" fmla="*/ 2063093 w 2350423"/>
                <a:gd name="connsiteY0" fmla="*/ 2479 h 793712"/>
                <a:gd name="connsiteX1" fmla="*/ 1828917 w 2350423"/>
                <a:gd name="connsiteY1" fmla="*/ 2479 h 793712"/>
                <a:gd name="connsiteX2" fmla="*/ 1527834 w 2350423"/>
                <a:gd name="connsiteY2" fmla="*/ 13630 h 793712"/>
                <a:gd name="connsiteX3" fmla="*/ 1472078 w 2350423"/>
                <a:gd name="connsiteY3" fmla="*/ 24781 h 793712"/>
                <a:gd name="connsiteX4" fmla="*/ 1371717 w 2350423"/>
                <a:gd name="connsiteY4" fmla="*/ 47084 h 793712"/>
                <a:gd name="connsiteX5" fmla="*/ 1260205 w 2350423"/>
                <a:gd name="connsiteY5" fmla="*/ 58235 h 793712"/>
                <a:gd name="connsiteX6" fmla="*/ 1193297 w 2350423"/>
                <a:gd name="connsiteY6" fmla="*/ 69386 h 793712"/>
                <a:gd name="connsiteX7" fmla="*/ 1059483 w 2350423"/>
                <a:gd name="connsiteY7" fmla="*/ 58235 h 793712"/>
                <a:gd name="connsiteX8" fmla="*/ 923926 w 2350423"/>
                <a:gd name="connsiteY8" fmla="*/ 24665 h 793712"/>
                <a:gd name="connsiteX9" fmla="*/ 723088 w 2350423"/>
                <a:gd name="connsiteY9" fmla="*/ 28673 h 793712"/>
                <a:gd name="connsiteX10" fmla="*/ 476367 w 2350423"/>
                <a:gd name="connsiteY10" fmla="*/ 69271 h 793712"/>
                <a:gd name="connsiteX11" fmla="*/ 174935 w 2350423"/>
                <a:gd name="connsiteY11" fmla="*/ 93198 h 793712"/>
                <a:gd name="connsiteX12" fmla="*/ 48498 w 2350423"/>
                <a:gd name="connsiteY12" fmla="*/ 140301 h 793712"/>
                <a:gd name="connsiteX13" fmla="*/ 0 w 2350423"/>
                <a:gd name="connsiteY13" fmla="*/ 221612 h 793712"/>
                <a:gd name="connsiteX14" fmla="*/ 19923 w 2350423"/>
                <a:gd name="connsiteY14" fmla="*/ 361177 h 793712"/>
                <a:gd name="connsiteX15" fmla="*/ 99491 w 2350423"/>
                <a:gd name="connsiteY15" fmla="*/ 521940 h 793712"/>
                <a:gd name="connsiteX16" fmla="*/ 200722 w 2350423"/>
                <a:gd name="connsiteY16" fmla="*/ 639725 h 793712"/>
                <a:gd name="connsiteX17" fmla="*/ 468468 w 2350423"/>
                <a:gd name="connsiteY17" fmla="*/ 727308 h 793712"/>
                <a:gd name="connsiteX18" fmla="*/ 761652 w 2350423"/>
                <a:gd name="connsiteY18" fmla="*/ 732826 h 793712"/>
                <a:gd name="connsiteX19" fmla="*/ 952385 w 2350423"/>
                <a:gd name="connsiteY19" fmla="*/ 696236 h 793712"/>
                <a:gd name="connsiteX20" fmla="*/ 1144336 w 2350423"/>
                <a:gd name="connsiteY20" fmla="*/ 655521 h 793712"/>
                <a:gd name="connsiteX21" fmla="*/ 1285644 w 2350423"/>
                <a:gd name="connsiteY21" fmla="*/ 649250 h 793712"/>
                <a:gd name="connsiteX22" fmla="*/ 1416322 w 2350423"/>
                <a:gd name="connsiteY22" fmla="*/ 682703 h 793712"/>
                <a:gd name="connsiteX23" fmla="*/ 1572439 w 2350423"/>
                <a:gd name="connsiteY23" fmla="*/ 716157 h 793712"/>
                <a:gd name="connsiteX24" fmla="*/ 1741101 w 2350423"/>
                <a:gd name="connsiteY24" fmla="*/ 758380 h 793712"/>
                <a:gd name="connsiteX25" fmla="*/ 1907615 w 2350423"/>
                <a:gd name="connsiteY25" fmla="*/ 791079 h 793712"/>
                <a:gd name="connsiteX26" fmla="*/ 2054845 w 2350423"/>
                <a:gd name="connsiteY26" fmla="*/ 787943 h 793712"/>
                <a:gd name="connsiteX27" fmla="*/ 2174605 w 2350423"/>
                <a:gd name="connsiteY27" fmla="*/ 783064 h 793712"/>
                <a:gd name="connsiteX28" fmla="*/ 2319571 w 2350423"/>
                <a:gd name="connsiteY28" fmla="*/ 649250 h 793712"/>
                <a:gd name="connsiteX29" fmla="*/ 2341873 w 2350423"/>
                <a:gd name="connsiteY29" fmla="*/ 604645 h 793712"/>
                <a:gd name="connsiteX30" fmla="*/ 2308419 w 2350423"/>
                <a:gd name="connsiteY30" fmla="*/ 359318 h 793712"/>
                <a:gd name="connsiteX31" fmla="*/ 2297268 w 2350423"/>
                <a:gd name="connsiteY31" fmla="*/ 325864 h 793712"/>
                <a:gd name="connsiteX32" fmla="*/ 2274966 w 2350423"/>
                <a:gd name="connsiteY32" fmla="*/ 292411 h 793712"/>
                <a:gd name="connsiteX33" fmla="*/ 2230361 w 2350423"/>
                <a:gd name="connsiteY33" fmla="*/ 192050 h 793712"/>
                <a:gd name="connsiteX34" fmla="*/ 2152302 w 2350423"/>
                <a:gd name="connsiteY34" fmla="*/ 69386 h 793712"/>
                <a:gd name="connsiteX35" fmla="*/ 2118849 w 2350423"/>
                <a:gd name="connsiteY35" fmla="*/ 58235 h 793712"/>
                <a:gd name="connsiteX36" fmla="*/ 2096546 w 2350423"/>
                <a:gd name="connsiteY36" fmla="*/ 35933 h 793712"/>
                <a:gd name="connsiteX37" fmla="*/ 2063093 w 2350423"/>
                <a:gd name="connsiteY37" fmla="*/ 2479 h 793712"/>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236517 w 2350423"/>
                <a:gd name="connsiteY27" fmla="*/ 749727 h 792303"/>
                <a:gd name="connsiteX28" fmla="*/ 2319571 w 2350423"/>
                <a:gd name="connsiteY28" fmla="*/ 649250 h 792303"/>
                <a:gd name="connsiteX29" fmla="*/ 2341873 w 2350423"/>
                <a:gd name="connsiteY29" fmla="*/ 604645 h 792303"/>
                <a:gd name="connsiteX30" fmla="*/ 2308419 w 2350423"/>
                <a:gd name="connsiteY30" fmla="*/ 359318 h 792303"/>
                <a:gd name="connsiteX31" fmla="*/ 2297268 w 2350423"/>
                <a:gd name="connsiteY31" fmla="*/ 325864 h 792303"/>
                <a:gd name="connsiteX32" fmla="*/ 2274966 w 2350423"/>
                <a:gd name="connsiteY32" fmla="*/ 292411 h 792303"/>
                <a:gd name="connsiteX33" fmla="*/ 2230361 w 2350423"/>
                <a:gd name="connsiteY33" fmla="*/ 192050 h 792303"/>
                <a:gd name="connsiteX34" fmla="*/ 2152302 w 2350423"/>
                <a:gd name="connsiteY34" fmla="*/ 69386 h 792303"/>
                <a:gd name="connsiteX35" fmla="*/ 2118849 w 2350423"/>
                <a:gd name="connsiteY35" fmla="*/ 58235 h 792303"/>
                <a:gd name="connsiteX36" fmla="*/ 2096546 w 2350423"/>
                <a:gd name="connsiteY36" fmla="*/ 35933 h 792303"/>
                <a:gd name="connsiteX37" fmla="*/ 2063093 w 2350423"/>
                <a:gd name="connsiteY37" fmla="*/ 2479 h 792303"/>
                <a:gd name="connsiteX0" fmla="*/ 2063093 w 2345388"/>
                <a:gd name="connsiteY0" fmla="*/ 2479 h 792303"/>
                <a:gd name="connsiteX1" fmla="*/ 1828917 w 2345388"/>
                <a:gd name="connsiteY1" fmla="*/ 2479 h 792303"/>
                <a:gd name="connsiteX2" fmla="*/ 1527834 w 2345388"/>
                <a:gd name="connsiteY2" fmla="*/ 13630 h 792303"/>
                <a:gd name="connsiteX3" fmla="*/ 1472078 w 2345388"/>
                <a:gd name="connsiteY3" fmla="*/ 24781 h 792303"/>
                <a:gd name="connsiteX4" fmla="*/ 1371717 w 2345388"/>
                <a:gd name="connsiteY4" fmla="*/ 47084 h 792303"/>
                <a:gd name="connsiteX5" fmla="*/ 1260205 w 2345388"/>
                <a:gd name="connsiteY5" fmla="*/ 58235 h 792303"/>
                <a:gd name="connsiteX6" fmla="*/ 1193297 w 2345388"/>
                <a:gd name="connsiteY6" fmla="*/ 69386 h 792303"/>
                <a:gd name="connsiteX7" fmla="*/ 1059483 w 2345388"/>
                <a:gd name="connsiteY7" fmla="*/ 58235 h 792303"/>
                <a:gd name="connsiteX8" fmla="*/ 923926 w 2345388"/>
                <a:gd name="connsiteY8" fmla="*/ 24665 h 792303"/>
                <a:gd name="connsiteX9" fmla="*/ 723088 w 2345388"/>
                <a:gd name="connsiteY9" fmla="*/ 28673 h 792303"/>
                <a:gd name="connsiteX10" fmla="*/ 476367 w 2345388"/>
                <a:gd name="connsiteY10" fmla="*/ 69271 h 792303"/>
                <a:gd name="connsiteX11" fmla="*/ 174935 w 2345388"/>
                <a:gd name="connsiteY11" fmla="*/ 93198 h 792303"/>
                <a:gd name="connsiteX12" fmla="*/ 48498 w 2345388"/>
                <a:gd name="connsiteY12" fmla="*/ 140301 h 792303"/>
                <a:gd name="connsiteX13" fmla="*/ 0 w 2345388"/>
                <a:gd name="connsiteY13" fmla="*/ 221612 h 792303"/>
                <a:gd name="connsiteX14" fmla="*/ 19923 w 2345388"/>
                <a:gd name="connsiteY14" fmla="*/ 361177 h 792303"/>
                <a:gd name="connsiteX15" fmla="*/ 99491 w 2345388"/>
                <a:gd name="connsiteY15" fmla="*/ 521940 h 792303"/>
                <a:gd name="connsiteX16" fmla="*/ 200722 w 2345388"/>
                <a:gd name="connsiteY16" fmla="*/ 639725 h 792303"/>
                <a:gd name="connsiteX17" fmla="*/ 468468 w 2345388"/>
                <a:gd name="connsiteY17" fmla="*/ 727308 h 792303"/>
                <a:gd name="connsiteX18" fmla="*/ 761652 w 2345388"/>
                <a:gd name="connsiteY18" fmla="*/ 732826 h 792303"/>
                <a:gd name="connsiteX19" fmla="*/ 952385 w 2345388"/>
                <a:gd name="connsiteY19" fmla="*/ 696236 h 792303"/>
                <a:gd name="connsiteX20" fmla="*/ 1144336 w 2345388"/>
                <a:gd name="connsiteY20" fmla="*/ 655521 h 792303"/>
                <a:gd name="connsiteX21" fmla="*/ 1285644 w 2345388"/>
                <a:gd name="connsiteY21" fmla="*/ 649250 h 792303"/>
                <a:gd name="connsiteX22" fmla="*/ 1416322 w 2345388"/>
                <a:gd name="connsiteY22" fmla="*/ 682703 h 792303"/>
                <a:gd name="connsiteX23" fmla="*/ 1572439 w 2345388"/>
                <a:gd name="connsiteY23" fmla="*/ 716157 h 792303"/>
                <a:gd name="connsiteX24" fmla="*/ 1741101 w 2345388"/>
                <a:gd name="connsiteY24" fmla="*/ 758380 h 792303"/>
                <a:gd name="connsiteX25" fmla="*/ 1907615 w 2345388"/>
                <a:gd name="connsiteY25" fmla="*/ 791079 h 792303"/>
                <a:gd name="connsiteX26" fmla="*/ 2054845 w 2345388"/>
                <a:gd name="connsiteY26" fmla="*/ 787943 h 792303"/>
                <a:gd name="connsiteX27" fmla="*/ 2236517 w 2345388"/>
                <a:gd name="connsiteY27" fmla="*/ 749727 h 792303"/>
                <a:gd name="connsiteX28" fmla="*/ 2331477 w 2345388"/>
                <a:gd name="connsiteY28" fmla="*/ 658775 h 792303"/>
                <a:gd name="connsiteX29" fmla="*/ 2341873 w 2345388"/>
                <a:gd name="connsiteY29" fmla="*/ 604645 h 792303"/>
                <a:gd name="connsiteX30" fmla="*/ 2308419 w 2345388"/>
                <a:gd name="connsiteY30" fmla="*/ 359318 h 792303"/>
                <a:gd name="connsiteX31" fmla="*/ 2297268 w 2345388"/>
                <a:gd name="connsiteY31" fmla="*/ 325864 h 792303"/>
                <a:gd name="connsiteX32" fmla="*/ 2274966 w 2345388"/>
                <a:gd name="connsiteY32" fmla="*/ 292411 h 792303"/>
                <a:gd name="connsiteX33" fmla="*/ 2230361 w 2345388"/>
                <a:gd name="connsiteY33" fmla="*/ 192050 h 792303"/>
                <a:gd name="connsiteX34" fmla="*/ 2152302 w 2345388"/>
                <a:gd name="connsiteY34" fmla="*/ 69386 h 792303"/>
                <a:gd name="connsiteX35" fmla="*/ 2118849 w 2345388"/>
                <a:gd name="connsiteY35" fmla="*/ 58235 h 792303"/>
                <a:gd name="connsiteX36" fmla="*/ 2096546 w 2345388"/>
                <a:gd name="connsiteY36" fmla="*/ 35933 h 792303"/>
                <a:gd name="connsiteX37" fmla="*/ 2063093 w 2345388"/>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97268 w 2366243"/>
                <a:gd name="connsiteY31" fmla="*/ 325864 h 792303"/>
                <a:gd name="connsiteX32" fmla="*/ 2274966 w 2366243"/>
                <a:gd name="connsiteY32" fmla="*/ 292411 h 792303"/>
                <a:gd name="connsiteX33" fmla="*/ 2230361 w 2366243"/>
                <a:gd name="connsiteY33" fmla="*/ 192050 h 792303"/>
                <a:gd name="connsiteX34" fmla="*/ 2152302 w 2366243"/>
                <a:gd name="connsiteY34" fmla="*/ 69386 h 792303"/>
                <a:gd name="connsiteX35" fmla="*/ 2118849 w 2366243"/>
                <a:gd name="connsiteY35" fmla="*/ 58235 h 792303"/>
                <a:gd name="connsiteX36" fmla="*/ 2096546 w 2366243"/>
                <a:gd name="connsiteY36" fmla="*/ 35933 h 792303"/>
                <a:gd name="connsiteX37" fmla="*/ 2063093 w 2366243"/>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74966 w 2366243"/>
                <a:gd name="connsiteY31" fmla="*/ 292411 h 792303"/>
                <a:gd name="connsiteX32" fmla="*/ 2230361 w 2366243"/>
                <a:gd name="connsiteY32" fmla="*/ 192050 h 792303"/>
                <a:gd name="connsiteX33" fmla="*/ 2152302 w 2366243"/>
                <a:gd name="connsiteY33" fmla="*/ 69386 h 792303"/>
                <a:gd name="connsiteX34" fmla="*/ 2118849 w 2366243"/>
                <a:gd name="connsiteY34" fmla="*/ 58235 h 792303"/>
                <a:gd name="connsiteX35" fmla="*/ 2096546 w 2366243"/>
                <a:gd name="connsiteY35" fmla="*/ 35933 h 792303"/>
                <a:gd name="connsiteX36" fmla="*/ 2063093 w 23662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74966 w 2367643"/>
                <a:gd name="connsiteY31" fmla="*/ 292411 h 792303"/>
                <a:gd name="connsiteX32" fmla="*/ 2230361 w 2367643"/>
                <a:gd name="connsiteY32" fmla="*/ 192050 h 792303"/>
                <a:gd name="connsiteX33" fmla="*/ 2152302 w 2367643"/>
                <a:gd name="connsiteY33" fmla="*/ 69386 h 792303"/>
                <a:gd name="connsiteX34" fmla="*/ 2118849 w 2367643"/>
                <a:gd name="connsiteY34" fmla="*/ 58235 h 792303"/>
                <a:gd name="connsiteX35" fmla="*/ 2096546 w 2367643"/>
                <a:gd name="connsiteY35" fmla="*/ 35933 h 792303"/>
                <a:gd name="connsiteX36" fmla="*/ 2063093 w 23676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30361 w 2367643"/>
                <a:gd name="connsiteY31" fmla="*/ 192050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96546 w 2367643"/>
                <a:gd name="connsiteY33" fmla="*/ 35933 h 792303"/>
                <a:gd name="connsiteX34" fmla="*/ 2063093 w 2367643"/>
                <a:gd name="connsiteY34"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63093 w 2367643"/>
                <a:gd name="connsiteY33" fmla="*/ 2479 h 792303"/>
                <a:gd name="connsiteX0" fmla="*/ 1998799 w 2367643"/>
                <a:gd name="connsiteY0" fmla="*/ 26194 h 789824"/>
                <a:gd name="connsiteX1" fmla="*/ 1828917 w 2367643"/>
                <a:gd name="connsiteY1" fmla="*/ 0 h 789824"/>
                <a:gd name="connsiteX2" fmla="*/ 1527834 w 2367643"/>
                <a:gd name="connsiteY2" fmla="*/ 11151 h 789824"/>
                <a:gd name="connsiteX3" fmla="*/ 1472078 w 2367643"/>
                <a:gd name="connsiteY3" fmla="*/ 22302 h 789824"/>
                <a:gd name="connsiteX4" fmla="*/ 1371717 w 2367643"/>
                <a:gd name="connsiteY4" fmla="*/ 44605 h 789824"/>
                <a:gd name="connsiteX5" fmla="*/ 1260205 w 2367643"/>
                <a:gd name="connsiteY5" fmla="*/ 55756 h 789824"/>
                <a:gd name="connsiteX6" fmla="*/ 1193297 w 2367643"/>
                <a:gd name="connsiteY6" fmla="*/ 66907 h 789824"/>
                <a:gd name="connsiteX7" fmla="*/ 1059483 w 2367643"/>
                <a:gd name="connsiteY7" fmla="*/ 55756 h 789824"/>
                <a:gd name="connsiteX8" fmla="*/ 923926 w 2367643"/>
                <a:gd name="connsiteY8" fmla="*/ 22186 h 789824"/>
                <a:gd name="connsiteX9" fmla="*/ 723088 w 2367643"/>
                <a:gd name="connsiteY9" fmla="*/ 26194 h 789824"/>
                <a:gd name="connsiteX10" fmla="*/ 476367 w 2367643"/>
                <a:gd name="connsiteY10" fmla="*/ 66792 h 789824"/>
                <a:gd name="connsiteX11" fmla="*/ 174935 w 2367643"/>
                <a:gd name="connsiteY11" fmla="*/ 90719 h 789824"/>
                <a:gd name="connsiteX12" fmla="*/ 48498 w 2367643"/>
                <a:gd name="connsiteY12" fmla="*/ 137822 h 789824"/>
                <a:gd name="connsiteX13" fmla="*/ 0 w 2367643"/>
                <a:gd name="connsiteY13" fmla="*/ 219133 h 789824"/>
                <a:gd name="connsiteX14" fmla="*/ 19923 w 2367643"/>
                <a:gd name="connsiteY14" fmla="*/ 358698 h 789824"/>
                <a:gd name="connsiteX15" fmla="*/ 99491 w 2367643"/>
                <a:gd name="connsiteY15" fmla="*/ 519461 h 789824"/>
                <a:gd name="connsiteX16" fmla="*/ 200722 w 2367643"/>
                <a:gd name="connsiteY16" fmla="*/ 637246 h 789824"/>
                <a:gd name="connsiteX17" fmla="*/ 468468 w 2367643"/>
                <a:gd name="connsiteY17" fmla="*/ 724829 h 789824"/>
                <a:gd name="connsiteX18" fmla="*/ 761652 w 2367643"/>
                <a:gd name="connsiteY18" fmla="*/ 730347 h 789824"/>
                <a:gd name="connsiteX19" fmla="*/ 952385 w 2367643"/>
                <a:gd name="connsiteY19" fmla="*/ 693757 h 789824"/>
                <a:gd name="connsiteX20" fmla="*/ 1144336 w 2367643"/>
                <a:gd name="connsiteY20" fmla="*/ 653042 h 789824"/>
                <a:gd name="connsiteX21" fmla="*/ 1285644 w 2367643"/>
                <a:gd name="connsiteY21" fmla="*/ 646771 h 789824"/>
                <a:gd name="connsiteX22" fmla="*/ 1416322 w 2367643"/>
                <a:gd name="connsiteY22" fmla="*/ 680224 h 789824"/>
                <a:gd name="connsiteX23" fmla="*/ 1572439 w 2367643"/>
                <a:gd name="connsiteY23" fmla="*/ 713678 h 789824"/>
                <a:gd name="connsiteX24" fmla="*/ 1741101 w 2367643"/>
                <a:gd name="connsiteY24" fmla="*/ 755901 h 789824"/>
                <a:gd name="connsiteX25" fmla="*/ 1907615 w 2367643"/>
                <a:gd name="connsiteY25" fmla="*/ 788600 h 789824"/>
                <a:gd name="connsiteX26" fmla="*/ 2054845 w 2367643"/>
                <a:gd name="connsiteY26" fmla="*/ 785464 h 789824"/>
                <a:gd name="connsiteX27" fmla="*/ 2236517 w 2367643"/>
                <a:gd name="connsiteY27" fmla="*/ 747248 h 789824"/>
                <a:gd name="connsiteX28" fmla="*/ 2331477 w 2367643"/>
                <a:gd name="connsiteY28" fmla="*/ 656296 h 789824"/>
                <a:gd name="connsiteX29" fmla="*/ 2365686 w 2367643"/>
                <a:gd name="connsiteY29" fmla="*/ 542635 h 789824"/>
                <a:gd name="connsiteX30" fmla="*/ 2279844 w 2367643"/>
                <a:gd name="connsiteY30" fmla="*/ 356839 h 789824"/>
                <a:gd name="connsiteX31" fmla="*/ 2201786 w 2367643"/>
                <a:gd name="connsiteY31" fmla="*/ 191952 h 789824"/>
                <a:gd name="connsiteX32" fmla="*/ 2152302 w 2367643"/>
                <a:gd name="connsiteY32" fmla="*/ 66907 h 789824"/>
                <a:gd name="connsiteX33" fmla="*/ 1998799 w 2367643"/>
                <a:gd name="connsiteY33" fmla="*/ 26194 h 789824"/>
                <a:gd name="connsiteX0" fmla="*/ 1998799 w 2367643"/>
                <a:gd name="connsiteY0" fmla="*/ 15050 h 778680"/>
                <a:gd name="connsiteX1" fmla="*/ 1769386 w 2367643"/>
                <a:gd name="connsiteY1" fmla="*/ 12669 h 778680"/>
                <a:gd name="connsiteX2" fmla="*/ 1527834 w 2367643"/>
                <a:gd name="connsiteY2" fmla="*/ 7 h 778680"/>
                <a:gd name="connsiteX3" fmla="*/ 1472078 w 2367643"/>
                <a:gd name="connsiteY3" fmla="*/ 11158 h 778680"/>
                <a:gd name="connsiteX4" fmla="*/ 1371717 w 2367643"/>
                <a:gd name="connsiteY4" fmla="*/ 33461 h 778680"/>
                <a:gd name="connsiteX5" fmla="*/ 1260205 w 2367643"/>
                <a:gd name="connsiteY5" fmla="*/ 44612 h 778680"/>
                <a:gd name="connsiteX6" fmla="*/ 1193297 w 2367643"/>
                <a:gd name="connsiteY6" fmla="*/ 55763 h 778680"/>
                <a:gd name="connsiteX7" fmla="*/ 1059483 w 2367643"/>
                <a:gd name="connsiteY7" fmla="*/ 44612 h 778680"/>
                <a:gd name="connsiteX8" fmla="*/ 923926 w 2367643"/>
                <a:gd name="connsiteY8" fmla="*/ 11042 h 778680"/>
                <a:gd name="connsiteX9" fmla="*/ 723088 w 2367643"/>
                <a:gd name="connsiteY9" fmla="*/ 15050 h 778680"/>
                <a:gd name="connsiteX10" fmla="*/ 476367 w 2367643"/>
                <a:gd name="connsiteY10" fmla="*/ 55648 h 778680"/>
                <a:gd name="connsiteX11" fmla="*/ 174935 w 2367643"/>
                <a:gd name="connsiteY11" fmla="*/ 79575 h 778680"/>
                <a:gd name="connsiteX12" fmla="*/ 48498 w 2367643"/>
                <a:gd name="connsiteY12" fmla="*/ 126678 h 778680"/>
                <a:gd name="connsiteX13" fmla="*/ 0 w 2367643"/>
                <a:gd name="connsiteY13" fmla="*/ 207989 h 778680"/>
                <a:gd name="connsiteX14" fmla="*/ 19923 w 2367643"/>
                <a:gd name="connsiteY14" fmla="*/ 347554 h 778680"/>
                <a:gd name="connsiteX15" fmla="*/ 99491 w 2367643"/>
                <a:gd name="connsiteY15" fmla="*/ 508317 h 778680"/>
                <a:gd name="connsiteX16" fmla="*/ 200722 w 2367643"/>
                <a:gd name="connsiteY16" fmla="*/ 626102 h 778680"/>
                <a:gd name="connsiteX17" fmla="*/ 468468 w 2367643"/>
                <a:gd name="connsiteY17" fmla="*/ 713685 h 778680"/>
                <a:gd name="connsiteX18" fmla="*/ 761652 w 2367643"/>
                <a:gd name="connsiteY18" fmla="*/ 719203 h 778680"/>
                <a:gd name="connsiteX19" fmla="*/ 952385 w 2367643"/>
                <a:gd name="connsiteY19" fmla="*/ 682613 h 778680"/>
                <a:gd name="connsiteX20" fmla="*/ 1144336 w 2367643"/>
                <a:gd name="connsiteY20" fmla="*/ 641898 h 778680"/>
                <a:gd name="connsiteX21" fmla="*/ 1285644 w 2367643"/>
                <a:gd name="connsiteY21" fmla="*/ 635627 h 778680"/>
                <a:gd name="connsiteX22" fmla="*/ 1416322 w 2367643"/>
                <a:gd name="connsiteY22" fmla="*/ 669080 h 778680"/>
                <a:gd name="connsiteX23" fmla="*/ 1572439 w 2367643"/>
                <a:gd name="connsiteY23" fmla="*/ 702534 h 778680"/>
                <a:gd name="connsiteX24" fmla="*/ 1741101 w 2367643"/>
                <a:gd name="connsiteY24" fmla="*/ 744757 h 778680"/>
                <a:gd name="connsiteX25" fmla="*/ 1907615 w 2367643"/>
                <a:gd name="connsiteY25" fmla="*/ 777456 h 778680"/>
                <a:gd name="connsiteX26" fmla="*/ 2054845 w 2367643"/>
                <a:gd name="connsiteY26" fmla="*/ 774320 h 778680"/>
                <a:gd name="connsiteX27" fmla="*/ 2236517 w 2367643"/>
                <a:gd name="connsiteY27" fmla="*/ 736104 h 778680"/>
                <a:gd name="connsiteX28" fmla="*/ 2331477 w 2367643"/>
                <a:gd name="connsiteY28" fmla="*/ 645152 h 778680"/>
                <a:gd name="connsiteX29" fmla="*/ 2365686 w 2367643"/>
                <a:gd name="connsiteY29" fmla="*/ 531491 h 778680"/>
                <a:gd name="connsiteX30" fmla="*/ 2279844 w 2367643"/>
                <a:gd name="connsiteY30" fmla="*/ 345695 h 778680"/>
                <a:gd name="connsiteX31" fmla="*/ 2201786 w 2367643"/>
                <a:gd name="connsiteY31" fmla="*/ 180808 h 778680"/>
                <a:gd name="connsiteX32" fmla="*/ 2152302 w 2367643"/>
                <a:gd name="connsiteY32" fmla="*/ 55763 h 778680"/>
                <a:gd name="connsiteX33" fmla="*/ 1998799 w 2367643"/>
                <a:gd name="connsiteY33" fmla="*/ 15050 h 778680"/>
                <a:gd name="connsiteX0" fmla="*/ 1998799 w 2367643"/>
                <a:gd name="connsiteY0" fmla="*/ 15451 h 779081"/>
                <a:gd name="connsiteX1" fmla="*/ 1769386 w 2367643"/>
                <a:gd name="connsiteY1" fmla="*/ 13070 h 779081"/>
                <a:gd name="connsiteX2" fmla="*/ 1527834 w 2367643"/>
                <a:gd name="connsiteY2" fmla="*/ 408 h 779081"/>
                <a:gd name="connsiteX3" fmla="*/ 1371717 w 2367643"/>
                <a:gd name="connsiteY3" fmla="*/ 33862 h 779081"/>
                <a:gd name="connsiteX4" fmla="*/ 1260205 w 2367643"/>
                <a:gd name="connsiteY4" fmla="*/ 45013 h 779081"/>
                <a:gd name="connsiteX5" fmla="*/ 1193297 w 2367643"/>
                <a:gd name="connsiteY5" fmla="*/ 56164 h 779081"/>
                <a:gd name="connsiteX6" fmla="*/ 1059483 w 2367643"/>
                <a:gd name="connsiteY6" fmla="*/ 45013 h 779081"/>
                <a:gd name="connsiteX7" fmla="*/ 923926 w 2367643"/>
                <a:gd name="connsiteY7" fmla="*/ 11443 h 779081"/>
                <a:gd name="connsiteX8" fmla="*/ 723088 w 2367643"/>
                <a:gd name="connsiteY8" fmla="*/ 15451 h 779081"/>
                <a:gd name="connsiteX9" fmla="*/ 476367 w 2367643"/>
                <a:gd name="connsiteY9" fmla="*/ 56049 h 779081"/>
                <a:gd name="connsiteX10" fmla="*/ 174935 w 2367643"/>
                <a:gd name="connsiteY10" fmla="*/ 79976 h 779081"/>
                <a:gd name="connsiteX11" fmla="*/ 48498 w 2367643"/>
                <a:gd name="connsiteY11" fmla="*/ 127079 h 779081"/>
                <a:gd name="connsiteX12" fmla="*/ 0 w 2367643"/>
                <a:gd name="connsiteY12" fmla="*/ 208390 h 779081"/>
                <a:gd name="connsiteX13" fmla="*/ 19923 w 2367643"/>
                <a:gd name="connsiteY13" fmla="*/ 347955 h 779081"/>
                <a:gd name="connsiteX14" fmla="*/ 99491 w 2367643"/>
                <a:gd name="connsiteY14" fmla="*/ 508718 h 779081"/>
                <a:gd name="connsiteX15" fmla="*/ 200722 w 2367643"/>
                <a:gd name="connsiteY15" fmla="*/ 626503 h 779081"/>
                <a:gd name="connsiteX16" fmla="*/ 468468 w 2367643"/>
                <a:gd name="connsiteY16" fmla="*/ 714086 h 779081"/>
                <a:gd name="connsiteX17" fmla="*/ 761652 w 2367643"/>
                <a:gd name="connsiteY17" fmla="*/ 719604 h 779081"/>
                <a:gd name="connsiteX18" fmla="*/ 952385 w 2367643"/>
                <a:gd name="connsiteY18" fmla="*/ 683014 h 779081"/>
                <a:gd name="connsiteX19" fmla="*/ 1144336 w 2367643"/>
                <a:gd name="connsiteY19" fmla="*/ 642299 h 779081"/>
                <a:gd name="connsiteX20" fmla="*/ 1285644 w 2367643"/>
                <a:gd name="connsiteY20" fmla="*/ 636028 h 779081"/>
                <a:gd name="connsiteX21" fmla="*/ 1416322 w 2367643"/>
                <a:gd name="connsiteY21" fmla="*/ 669481 h 779081"/>
                <a:gd name="connsiteX22" fmla="*/ 1572439 w 2367643"/>
                <a:gd name="connsiteY22" fmla="*/ 702935 h 779081"/>
                <a:gd name="connsiteX23" fmla="*/ 1741101 w 2367643"/>
                <a:gd name="connsiteY23" fmla="*/ 745158 h 779081"/>
                <a:gd name="connsiteX24" fmla="*/ 1907615 w 2367643"/>
                <a:gd name="connsiteY24" fmla="*/ 777857 h 779081"/>
                <a:gd name="connsiteX25" fmla="*/ 2054845 w 2367643"/>
                <a:gd name="connsiteY25" fmla="*/ 774721 h 779081"/>
                <a:gd name="connsiteX26" fmla="*/ 2236517 w 2367643"/>
                <a:gd name="connsiteY26" fmla="*/ 736505 h 779081"/>
                <a:gd name="connsiteX27" fmla="*/ 2331477 w 2367643"/>
                <a:gd name="connsiteY27" fmla="*/ 645553 h 779081"/>
                <a:gd name="connsiteX28" fmla="*/ 2365686 w 2367643"/>
                <a:gd name="connsiteY28" fmla="*/ 531892 h 779081"/>
                <a:gd name="connsiteX29" fmla="*/ 2279844 w 2367643"/>
                <a:gd name="connsiteY29" fmla="*/ 346096 h 779081"/>
                <a:gd name="connsiteX30" fmla="*/ 2201786 w 2367643"/>
                <a:gd name="connsiteY30" fmla="*/ 181209 h 779081"/>
                <a:gd name="connsiteX31" fmla="*/ 2152302 w 2367643"/>
                <a:gd name="connsiteY31" fmla="*/ 56164 h 779081"/>
                <a:gd name="connsiteX32" fmla="*/ 1998799 w 2367643"/>
                <a:gd name="connsiteY32" fmla="*/ 15451 h 779081"/>
                <a:gd name="connsiteX0" fmla="*/ 1998799 w 2367643"/>
                <a:gd name="connsiteY0" fmla="*/ 6869 h 770499"/>
                <a:gd name="connsiteX1" fmla="*/ 1769386 w 2367643"/>
                <a:gd name="connsiteY1" fmla="*/ 4488 h 770499"/>
                <a:gd name="connsiteX2" fmla="*/ 1489734 w 2367643"/>
                <a:gd name="connsiteY2" fmla="*/ 10876 h 770499"/>
                <a:gd name="connsiteX3" fmla="*/ 1371717 w 2367643"/>
                <a:gd name="connsiteY3" fmla="*/ 25280 h 770499"/>
                <a:gd name="connsiteX4" fmla="*/ 1260205 w 2367643"/>
                <a:gd name="connsiteY4" fmla="*/ 36431 h 770499"/>
                <a:gd name="connsiteX5" fmla="*/ 1193297 w 2367643"/>
                <a:gd name="connsiteY5" fmla="*/ 47582 h 770499"/>
                <a:gd name="connsiteX6" fmla="*/ 1059483 w 2367643"/>
                <a:gd name="connsiteY6" fmla="*/ 36431 h 770499"/>
                <a:gd name="connsiteX7" fmla="*/ 923926 w 2367643"/>
                <a:gd name="connsiteY7" fmla="*/ 2861 h 770499"/>
                <a:gd name="connsiteX8" fmla="*/ 723088 w 2367643"/>
                <a:gd name="connsiteY8" fmla="*/ 6869 h 770499"/>
                <a:gd name="connsiteX9" fmla="*/ 476367 w 2367643"/>
                <a:gd name="connsiteY9" fmla="*/ 47467 h 770499"/>
                <a:gd name="connsiteX10" fmla="*/ 174935 w 2367643"/>
                <a:gd name="connsiteY10" fmla="*/ 71394 h 770499"/>
                <a:gd name="connsiteX11" fmla="*/ 48498 w 2367643"/>
                <a:gd name="connsiteY11" fmla="*/ 118497 h 770499"/>
                <a:gd name="connsiteX12" fmla="*/ 0 w 2367643"/>
                <a:gd name="connsiteY12" fmla="*/ 199808 h 770499"/>
                <a:gd name="connsiteX13" fmla="*/ 19923 w 2367643"/>
                <a:gd name="connsiteY13" fmla="*/ 339373 h 770499"/>
                <a:gd name="connsiteX14" fmla="*/ 99491 w 2367643"/>
                <a:gd name="connsiteY14" fmla="*/ 500136 h 770499"/>
                <a:gd name="connsiteX15" fmla="*/ 200722 w 2367643"/>
                <a:gd name="connsiteY15" fmla="*/ 617921 h 770499"/>
                <a:gd name="connsiteX16" fmla="*/ 468468 w 2367643"/>
                <a:gd name="connsiteY16" fmla="*/ 705504 h 770499"/>
                <a:gd name="connsiteX17" fmla="*/ 761652 w 2367643"/>
                <a:gd name="connsiteY17" fmla="*/ 711022 h 770499"/>
                <a:gd name="connsiteX18" fmla="*/ 952385 w 2367643"/>
                <a:gd name="connsiteY18" fmla="*/ 674432 h 770499"/>
                <a:gd name="connsiteX19" fmla="*/ 1144336 w 2367643"/>
                <a:gd name="connsiteY19" fmla="*/ 633717 h 770499"/>
                <a:gd name="connsiteX20" fmla="*/ 1285644 w 2367643"/>
                <a:gd name="connsiteY20" fmla="*/ 627446 h 770499"/>
                <a:gd name="connsiteX21" fmla="*/ 1416322 w 2367643"/>
                <a:gd name="connsiteY21" fmla="*/ 660899 h 770499"/>
                <a:gd name="connsiteX22" fmla="*/ 1572439 w 2367643"/>
                <a:gd name="connsiteY22" fmla="*/ 694353 h 770499"/>
                <a:gd name="connsiteX23" fmla="*/ 1741101 w 2367643"/>
                <a:gd name="connsiteY23" fmla="*/ 736576 h 770499"/>
                <a:gd name="connsiteX24" fmla="*/ 1907615 w 2367643"/>
                <a:gd name="connsiteY24" fmla="*/ 769275 h 770499"/>
                <a:gd name="connsiteX25" fmla="*/ 2054845 w 2367643"/>
                <a:gd name="connsiteY25" fmla="*/ 766139 h 770499"/>
                <a:gd name="connsiteX26" fmla="*/ 2236517 w 2367643"/>
                <a:gd name="connsiteY26" fmla="*/ 727923 h 770499"/>
                <a:gd name="connsiteX27" fmla="*/ 2331477 w 2367643"/>
                <a:gd name="connsiteY27" fmla="*/ 636971 h 770499"/>
                <a:gd name="connsiteX28" fmla="*/ 2365686 w 2367643"/>
                <a:gd name="connsiteY28" fmla="*/ 523310 h 770499"/>
                <a:gd name="connsiteX29" fmla="*/ 2279844 w 2367643"/>
                <a:gd name="connsiteY29" fmla="*/ 337514 h 770499"/>
                <a:gd name="connsiteX30" fmla="*/ 2201786 w 2367643"/>
                <a:gd name="connsiteY30" fmla="*/ 172627 h 770499"/>
                <a:gd name="connsiteX31" fmla="*/ 2152302 w 2367643"/>
                <a:gd name="connsiteY31" fmla="*/ 47582 h 770499"/>
                <a:gd name="connsiteX32" fmla="*/ 1998799 w 2367643"/>
                <a:gd name="connsiteY32"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201786 w 2367643"/>
                <a:gd name="connsiteY29" fmla="*/ 172627 h 770499"/>
                <a:gd name="connsiteX30" fmla="*/ 2152302 w 2367643"/>
                <a:gd name="connsiteY30" fmla="*/ 47582 h 770499"/>
                <a:gd name="connsiteX31" fmla="*/ 1998799 w 2367643"/>
                <a:gd name="connsiteY31"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192261 w 2367643"/>
                <a:gd name="connsiteY29" fmla="*/ 179771 h 770499"/>
                <a:gd name="connsiteX30" fmla="*/ 2152302 w 2367643"/>
                <a:gd name="connsiteY30" fmla="*/ 47582 h 770499"/>
                <a:gd name="connsiteX31" fmla="*/ 1998799 w 2367643"/>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40479 w 2367911"/>
                <a:gd name="connsiteY17" fmla="*/ 686338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7911" h="770499">
                  <a:moveTo>
                    <a:pt x="1998799" y="6869"/>
                  </a:moveTo>
                  <a:cubicBezTo>
                    <a:pt x="1934980" y="-313"/>
                    <a:pt x="1847445" y="4488"/>
                    <a:pt x="1769386" y="4488"/>
                  </a:cubicBezTo>
                  <a:cubicBezTo>
                    <a:pt x="1669025" y="8205"/>
                    <a:pt x="1574598" y="5552"/>
                    <a:pt x="1489734" y="10876"/>
                  </a:cubicBezTo>
                  <a:cubicBezTo>
                    <a:pt x="1404871" y="16200"/>
                    <a:pt x="1309611" y="30313"/>
                    <a:pt x="1260205" y="36431"/>
                  </a:cubicBezTo>
                  <a:cubicBezTo>
                    <a:pt x="1210799" y="42549"/>
                    <a:pt x="1215600" y="43865"/>
                    <a:pt x="1193297" y="47582"/>
                  </a:cubicBezTo>
                  <a:cubicBezTo>
                    <a:pt x="1148692" y="43865"/>
                    <a:pt x="1104378" y="43885"/>
                    <a:pt x="1059483" y="36431"/>
                  </a:cubicBezTo>
                  <a:cubicBezTo>
                    <a:pt x="1014588" y="28977"/>
                    <a:pt x="979992" y="7788"/>
                    <a:pt x="923926" y="2861"/>
                  </a:cubicBezTo>
                  <a:cubicBezTo>
                    <a:pt x="867860" y="-2066"/>
                    <a:pt x="797681" y="-565"/>
                    <a:pt x="723088" y="6869"/>
                  </a:cubicBezTo>
                  <a:cubicBezTo>
                    <a:pt x="648495" y="14303"/>
                    <a:pt x="555026" y="32347"/>
                    <a:pt x="476367" y="47467"/>
                  </a:cubicBezTo>
                  <a:cubicBezTo>
                    <a:pt x="397708" y="62587"/>
                    <a:pt x="246247" y="59556"/>
                    <a:pt x="174935" y="71394"/>
                  </a:cubicBezTo>
                  <a:cubicBezTo>
                    <a:pt x="103624" y="83232"/>
                    <a:pt x="77654" y="97095"/>
                    <a:pt x="48498" y="118497"/>
                  </a:cubicBezTo>
                  <a:cubicBezTo>
                    <a:pt x="19342" y="139899"/>
                    <a:pt x="7668" y="161469"/>
                    <a:pt x="0" y="199808"/>
                  </a:cubicBezTo>
                  <a:cubicBezTo>
                    <a:pt x="4977" y="269490"/>
                    <a:pt x="3341" y="289318"/>
                    <a:pt x="19923" y="339373"/>
                  </a:cubicBezTo>
                  <a:cubicBezTo>
                    <a:pt x="36505" y="389428"/>
                    <a:pt x="69358" y="453711"/>
                    <a:pt x="99491" y="500136"/>
                  </a:cubicBezTo>
                  <a:cubicBezTo>
                    <a:pt x="129624" y="546561"/>
                    <a:pt x="139226" y="583693"/>
                    <a:pt x="200722" y="617921"/>
                  </a:cubicBezTo>
                  <a:cubicBezTo>
                    <a:pt x="262218" y="652149"/>
                    <a:pt x="372202" y="690384"/>
                    <a:pt x="468468" y="705504"/>
                  </a:cubicBezTo>
                  <a:cubicBezTo>
                    <a:pt x="566196" y="707343"/>
                    <a:pt x="682984" y="714216"/>
                    <a:pt x="761652" y="711022"/>
                  </a:cubicBezTo>
                  <a:cubicBezTo>
                    <a:pt x="840320" y="707828"/>
                    <a:pt x="876698" y="699222"/>
                    <a:pt x="940479" y="686338"/>
                  </a:cubicBezTo>
                  <a:cubicBezTo>
                    <a:pt x="1004260" y="673454"/>
                    <a:pt x="1079287" y="643010"/>
                    <a:pt x="1144336" y="633717"/>
                  </a:cubicBezTo>
                  <a:cubicBezTo>
                    <a:pt x="1197498" y="625886"/>
                    <a:pt x="1240313" y="622916"/>
                    <a:pt x="1285644" y="627446"/>
                  </a:cubicBezTo>
                  <a:cubicBezTo>
                    <a:pt x="1330975" y="631976"/>
                    <a:pt x="1368523" y="649748"/>
                    <a:pt x="1416322" y="660899"/>
                  </a:cubicBezTo>
                  <a:cubicBezTo>
                    <a:pt x="1464121" y="672050"/>
                    <a:pt x="1527834" y="681343"/>
                    <a:pt x="1572439" y="694353"/>
                  </a:cubicBezTo>
                  <a:cubicBezTo>
                    <a:pt x="1617044" y="707363"/>
                    <a:pt x="1685238" y="724089"/>
                    <a:pt x="1741101" y="736576"/>
                  </a:cubicBezTo>
                  <a:cubicBezTo>
                    <a:pt x="1796964" y="749063"/>
                    <a:pt x="1855324" y="764348"/>
                    <a:pt x="1907615" y="769275"/>
                  </a:cubicBezTo>
                  <a:cubicBezTo>
                    <a:pt x="1959906" y="774202"/>
                    <a:pt x="2017674" y="762422"/>
                    <a:pt x="2054845" y="766139"/>
                  </a:cubicBezTo>
                  <a:cubicBezTo>
                    <a:pt x="2116440" y="762033"/>
                    <a:pt x="2190412" y="749451"/>
                    <a:pt x="2236517" y="727923"/>
                  </a:cubicBezTo>
                  <a:cubicBezTo>
                    <a:pt x="2282622" y="706395"/>
                    <a:pt x="2309949" y="671073"/>
                    <a:pt x="2331477" y="636971"/>
                  </a:cubicBezTo>
                  <a:cubicBezTo>
                    <a:pt x="2353005" y="602869"/>
                    <a:pt x="2375085" y="570838"/>
                    <a:pt x="2365686" y="523310"/>
                  </a:cubicBezTo>
                  <a:cubicBezTo>
                    <a:pt x="2356287" y="475782"/>
                    <a:pt x="2342289" y="435942"/>
                    <a:pt x="2275082" y="351802"/>
                  </a:cubicBezTo>
                  <a:cubicBezTo>
                    <a:pt x="2252528" y="292958"/>
                    <a:pt x="2213518" y="228093"/>
                    <a:pt x="2192261" y="179771"/>
                  </a:cubicBezTo>
                  <a:cubicBezTo>
                    <a:pt x="2177831" y="136483"/>
                    <a:pt x="2184546" y="76399"/>
                    <a:pt x="2152302" y="47582"/>
                  </a:cubicBezTo>
                  <a:cubicBezTo>
                    <a:pt x="2120058" y="18765"/>
                    <a:pt x="2062618" y="14051"/>
                    <a:pt x="1998799" y="686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Pensées 146"/>
            <p:cNvSpPr/>
            <p:nvPr/>
          </p:nvSpPr>
          <p:spPr>
            <a:xfrm>
              <a:off x="10490388" y="833449"/>
              <a:ext cx="1260000" cy="720000"/>
            </a:xfrm>
            <a:prstGeom prst="cloudCallout">
              <a:avLst>
                <a:gd name="adj1" fmla="val -45216"/>
                <a:gd name="adj2" fmla="val 9047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changer pneus !</a:t>
              </a:r>
            </a:p>
          </p:txBody>
        </p:sp>
      </p:grpSp>
      <p:grpSp>
        <p:nvGrpSpPr>
          <p:cNvPr id="150" name="Groupe 149"/>
          <p:cNvGrpSpPr/>
          <p:nvPr/>
        </p:nvGrpSpPr>
        <p:grpSpPr>
          <a:xfrm>
            <a:off x="8096250" y="4216957"/>
            <a:ext cx="2597798" cy="876715"/>
            <a:chOff x="8096250" y="4216957"/>
            <a:chExt cx="2597798" cy="876715"/>
          </a:xfrm>
        </p:grpSpPr>
        <p:sp>
          <p:nvSpPr>
            <p:cNvPr id="126" name="Forme libre 125"/>
            <p:cNvSpPr/>
            <p:nvPr/>
          </p:nvSpPr>
          <p:spPr>
            <a:xfrm>
              <a:off x="8096250" y="4216957"/>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sp>
          <p:nvSpPr>
            <p:cNvPr id="149" name="Pensées 148"/>
            <p:cNvSpPr/>
            <p:nvPr/>
          </p:nvSpPr>
          <p:spPr>
            <a:xfrm>
              <a:off x="9434048" y="4329480"/>
              <a:ext cx="1260000" cy="720000"/>
            </a:xfrm>
            <a:prstGeom prst="cloudCallout">
              <a:avLst>
                <a:gd name="adj1" fmla="val -74446"/>
                <a:gd name="adj2" fmla="val -301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a:t>
              </a:r>
            </a:p>
          </p:txBody>
        </p:sp>
      </p:grpSp>
    </p:spTree>
    <p:extLst>
      <p:ext uri="{BB962C8B-B14F-4D97-AF65-F5344CB8AC3E}">
        <p14:creationId xmlns:p14="http://schemas.microsoft.com/office/powerpoint/2010/main" val="426263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par>
                                <p:cTn id="13" presetID="10"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500"/>
                                        <p:tgtEl>
                                          <p:spTgt spid="1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500"/>
                                        <p:tgtEl>
                                          <p:spTgt spid="130"/>
                                        </p:tgtEl>
                                      </p:cBhvr>
                                    </p:animEffect>
                                  </p:childTnLst>
                                </p:cTn>
                              </p:par>
                              <p:par>
                                <p:cTn id="21" presetID="10"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fade">
                                      <p:cBhvr>
                                        <p:cTn id="26" dur="500"/>
                                        <p:tgtEl>
                                          <p:spTgt spid="151"/>
                                        </p:tgtEl>
                                      </p:cBhvr>
                                    </p:animEffect>
                                  </p:childTnLst>
                                </p:cTn>
                              </p:par>
                              <p:par>
                                <p:cTn id="27" presetID="10"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animEffect transition="in" filter="fade">
                                      <p:cBhvr>
                                        <p:cTn id="29"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(2) </a:t>
            </a:r>
            <a:r>
              <a:rPr lang="fr-FR" b="1" dirty="0" smtClean="0"/>
              <a:t>Former les annotateurs</a:t>
            </a:r>
            <a:r>
              <a:rPr lang="fr-FR" dirty="0" smtClean="0"/>
              <a:t> et contrôler la cohérence de leurs annotations</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27</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2" name="Groupe 11"/>
          <p:cNvGrpSpPr/>
          <p:nvPr/>
        </p:nvGrpSpPr>
        <p:grpSpPr>
          <a:xfrm>
            <a:off x="10093636" y="6308556"/>
            <a:ext cx="1759433" cy="360000"/>
            <a:chOff x="2009537" y="6220063"/>
            <a:chExt cx="1759433" cy="360000"/>
          </a:xfrm>
        </p:grpSpPr>
        <p:sp>
          <p:nvSpPr>
            <p:cNvPr id="13" name="Rectangle 12"/>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 name="Image 1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7" name="Rectangle 1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8" name="Groupe 17"/>
          <p:cNvGrpSpPr/>
          <p:nvPr/>
        </p:nvGrpSpPr>
        <p:grpSpPr>
          <a:xfrm>
            <a:off x="7295988" y="6308556"/>
            <a:ext cx="2700000" cy="360000"/>
            <a:chOff x="1398105" y="6348530"/>
            <a:chExt cx="2700000" cy="360000"/>
          </a:xfrm>
        </p:grpSpPr>
        <p:sp>
          <p:nvSpPr>
            <p:cNvPr id="19" name="Rectangle 18"/>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0" name="Image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1" name="Rectangle 20"/>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3" name="Groupe 32"/>
          <p:cNvGrpSpPr/>
          <p:nvPr/>
        </p:nvGrpSpPr>
        <p:grpSpPr>
          <a:xfrm>
            <a:off x="8758748" y="5122678"/>
            <a:ext cx="3079577" cy="1103685"/>
            <a:chOff x="8464588" y="5106477"/>
            <a:chExt cx="3079577" cy="1103685"/>
          </a:xfrm>
        </p:grpSpPr>
        <p:sp>
          <p:nvSpPr>
            <p:cNvPr id="34" name="Ellipse 33"/>
            <p:cNvSpPr/>
            <p:nvPr/>
          </p:nvSpPr>
          <p:spPr>
            <a:xfrm>
              <a:off x="9960277" y="5110349"/>
              <a:ext cx="1473841"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formation</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8464588" y="5670162"/>
              <a:ext cx="307957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annotateur </a:t>
              </a:r>
              <a:r>
                <a:rPr lang="fr-FR" sz="1800" dirty="0" smtClean="0">
                  <a:solidFill>
                    <a:schemeClr val="bg1"/>
                  </a:solidFill>
                  <a:latin typeface="Segoe UI" panose="020B0502040204020203" pitchFamily="34" charset="0"/>
                  <a:cs typeface="Segoe UI" panose="020B0502040204020203" pitchFamily="34" charset="0"/>
                </a:rPr>
                <a:t>« parfait »</a:t>
              </a:r>
              <a:endParaRPr lang="fr-FR" sz="1800" dirty="0">
                <a:solidFill>
                  <a:schemeClr val="bg1"/>
                </a:solidFill>
                <a:latin typeface="Segoe UI" panose="020B0502040204020203" pitchFamily="34" charset="0"/>
                <a:cs typeface="Segoe UI" panose="020B0502040204020203" pitchFamily="34" charset="0"/>
              </a:endParaRPr>
            </a:p>
          </p:txBody>
        </p:sp>
        <p:sp>
          <p:nvSpPr>
            <p:cNvPr id="36" name="Ellipse 35"/>
            <p:cNvSpPr/>
            <p:nvPr/>
          </p:nvSpPr>
          <p:spPr>
            <a:xfrm>
              <a:off x="8473473" y="5106477"/>
              <a:ext cx="139070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fastidieux</a:t>
              </a:r>
            </a:p>
          </p:txBody>
        </p:sp>
      </p:grpSp>
      <p:grpSp>
        <p:nvGrpSpPr>
          <p:cNvPr id="37" name="Groupe 36"/>
          <p:cNvGrpSpPr/>
          <p:nvPr/>
        </p:nvGrpSpPr>
        <p:grpSpPr>
          <a:xfrm>
            <a:off x="6126900" y="5122678"/>
            <a:ext cx="2521800" cy="1080000"/>
            <a:chOff x="3119366" y="4789539"/>
            <a:chExt cx="2521800" cy="1080000"/>
          </a:xfrm>
        </p:grpSpPr>
        <p:sp>
          <p:nvSpPr>
            <p:cNvPr id="38" name="Ellipse 37"/>
            <p:cNvSpPr/>
            <p:nvPr/>
          </p:nvSpPr>
          <p:spPr>
            <a:xfrm>
              <a:off x="3119366" y="4789539"/>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rigueur</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88454" y="4789539"/>
              <a:ext cx="135271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as à pas</a:t>
              </a:r>
              <a:endParaRPr lang="fr-FR" sz="1800" dirty="0">
                <a:solidFill>
                  <a:schemeClr val="bg1"/>
                </a:solidFill>
                <a:latin typeface="Segoe UI" panose="020B0502040204020203" pitchFamily="34" charset="0"/>
                <a:cs typeface="Segoe UI" panose="020B0502040204020203" pitchFamily="34" charset="0"/>
              </a:endParaRPr>
            </a:p>
          </p:txBody>
        </p:sp>
        <p:sp>
          <p:nvSpPr>
            <p:cNvPr id="40" name="Ellipse 39"/>
            <p:cNvSpPr/>
            <p:nvPr/>
          </p:nvSpPr>
          <p:spPr>
            <a:xfrm>
              <a:off x="3514772" y="5329539"/>
              <a:ext cx="1494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cohérence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108" name="Image 107"/>
          <p:cNvPicPr>
            <a:picLocks noChangeAspect="1"/>
          </p:cNvPicPr>
          <p:nvPr/>
        </p:nvPicPr>
        <p:blipFill>
          <a:blip r:embed="rId5"/>
          <a:stretch>
            <a:fillRect/>
          </a:stretch>
        </p:blipFill>
        <p:spPr>
          <a:xfrm>
            <a:off x="8806523" y="3314510"/>
            <a:ext cx="1407883" cy="1405501"/>
          </a:xfrm>
          <a:prstGeom prst="rect">
            <a:avLst/>
          </a:prstGeom>
        </p:spPr>
      </p:pic>
      <p:sp>
        <p:nvSpPr>
          <p:cNvPr id="109" name="Flèche courbée vers la droite 108"/>
          <p:cNvSpPr/>
          <p:nvPr/>
        </p:nvSpPr>
        <p:spPr>
          <a:xfrm>
            <a:off x="8192113" y="2513328"/>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0" name="Flèche courbée vers la droite 109"/>
          <p:cNvSpPr/>
          <p:nvPr/>
        </p:nvSpPr>
        <p:spPr>
          <a:xfrm rot="10800000">
            <a:off x="10309472" y="2507649"/>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6" name="Groupe 115"/>
          <p:cNvGrpSpPr/>
          <p:nvPr/>
        </p:nvGrpSpPr>
        <p:grpSpPr>
          <a:xfrm>
            <a:off x="8695291" y="2217036"/>
            <a:ext cx="1632373" cy="696958"/>
            <a:chOff x="9063756" y="1770442"/>
            <a:chExt cx="1632373" cy="696958"/>
          </a:xfrm>
        </p:grpSpPr>
        <p:sp>
          <p:nvSpPr>
            <p:cNvPr id="113" name="Rectangle à coins arrondis 112"/>
            <p:cNvSpPr/>
            <p:nvPr/>
          </p:nvSpPr>
          <p:spPr>
            <a:xfrm>
              <a:off x="9063756" y="177044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4" name="Rectangle à coins arrondis 113"/>
            <p:cNvSpPr/>
            <p:nvPr/>
          </p:nvSpPr>
          <p:spPr>
            <a:xfrm>
              <a:off x="9127213" y="201092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décaler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5" name="Rectangle à coins arrondis 114"/>
            <p:cNvSpPr/>
            <p:nvPr/>
          </p:nvSpPr>
          <p:spPr>
            <a:xfrm>
              <a:off x="9256129" y="22514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119" name="Rectangle à coins arrondis 118"/>
          <p:cNvSpPr/>
          <p:nvPr/>
        </p:nvSpPr>
        <p:spPr>
          <a:xfrm rot="20165734">
            <a:off x="8824012" y="2452982"/>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gérer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126" name="Groupe 125"/>
          <p:cNvGrpSpPr/>
          <p:nvPr/>
        </p:nvGrpSpPr>
        <p:grpSpPr>
          <a:xfrm>
            <a:off x="6322161" y="2917196"/>
            <a:ext cx="1714176" cy="1419315"/>
            <a:chOff x="6322161" y="2917196"/>
            <a:chExt cx="1714176" cy="1419315"/>
          </a:xfrm>
        </p:grpSpPr>
        <p:grpSp>
          <p:nvGrpSpPr>
            <p:cNvPr id="117" name="Groupe 116"/>
            <p:cNvGrpSpPr/>
            <p:nvPr/>
          </p:nvGrpSpPr>
          <p:grpSpPr>
            <a:xfrm>
              <a:off x="6322161" y="2917196"/>
              <a:ext cx="1714176" cy="1419315"/>
              <a:chOff x="6322161" y="2917196"/>
              <a:chExt cx="1714176" cy="1419315"/>
            </a:xfrm>
          </p:grpSpPr>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Ellipse 91"/>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Manuellement</a:t>
                </a:r>
                <a:endParaRPr lang="fr-FR" sz="1400" i="1" dirty="0">
                  <a:solidFill>
                    <a:schemeClr val="tx1"/>
                  </a:solidFill>
                  <a:latin typeface="Segoe UI" panose="020B0502040204020203" pitchFamily="34" charset="0"/>
                  <a:cs typeface="Segoe UI" panose="020B0502040204020203" pitchFamily="34" charset="0"/>
                </a:endParaRPr>
              </a:p>
            </p:txBody>
          </p:sp>
        </p:grpSp>
        <p:pic>
          <p:nvPicPr>
            <p:cNvPr id="125" name="Image 124"/>
            <p:cNvPicPr>
              <a:picLocks noChangeAspect="1"/>
            </p:cNvPicPr>
            <p:nvPr/>
          </p:nvPicPr>
          <p:blipFill>
            <a:blip r:embed="rId6">
              <a:lum bright="70000" contrast="-70000"/>
            </a:blip>
            <a:stretch>
              <a:fillRect/>
            </a:stretch>
          </p:blipFill>
          <p:spPr>
            <a:xfrm>
              <a:off x="6913042" y="3175072"/>
              <a:ext cx="322670" cy="331475"/>
            </a:xfrm>
            <a:prstGeom prst="rect">
              <a:avLst/>
            </a:prstGeom>
          </p:spPr>
        </p:pic>
      </p:grpSp>
    </p:spTree>
    <p:extLst>
      <p:ext uri="{BB962C8B-B14F-4D97-AF65-F5344CB8AC3E}">
        <p14:creationId xmlns:p14="http://schemas.microsoft.com/office/powerpoint/2010/main" val="107853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500"/>
                                        <p:tgtEl>
                                          <p:spTgt spid="1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e 94"/>
          <p:cNvGrpSpPr/>
          <p:nvPr/>
        </p:nvGrpSpPr>
        <p:grpSpPr>
          <a:xfrm>
            <a:off x="6219572" y="1567140"/>
            <a:ext cx="5359452" cy="3600000"/>
            <a:chOff x="6219572" y="1567140"/>
            <a:chExt cx="5359452" cy="3600000"/>
          </a:xfrm>
        </p:grpSpPr>
        <p:grpSp>
          <p:nvGrpSpPr>
            <p:cNvPr id="8" name="Groupe 7"/>
            <p:cNvGrpSpPr/>
            <p:nvPr/>
          </p:nvGrpSpPr>
          <p:grpSpPr>
            <a:xfrm>
              <a:off x="6219572" y="1567140"/>
              <a:ext cx="5359452" cy="3600000"/>
              <a:chOff x="6219572" y="1567140"/>
              <a:chExt cx="5359452" cy="3600000"/>
            </a:xfrm>
          </p:grpSpPr>
          <p:pic>
            <p:nvPicPr>
              <p:cNvPr id="22" name="Imag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Rectangle 53"/>
              <p:cNvSpPr/>
              <p:nvPr/>
            </p:nvSpPr>
            <p:spPr>
              <a:xfrm>
                <a:off x="8134472" y="1809576"/>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66" name="Ellipse 65"/>
              <p:cNvSpPr/>
              <p:nvPr/>
            </p:nvSpPr>
            <p:spPr>
              <a:xfrm>
                <a:off x="6219572" y="3796511"/>
                <a:ext cx="1914899"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err="1" smtClean="0">
                    <a:solidFill>
                      <a:schemeClr val="tx1"/>
                    </a:solidFill>
                    <a:latin typeface="Segoe UI" panose="020B0502040204020203" pitchFamily="34" charset="0"/>
                    <a:cs typeface="Segoe UI" panose="020B0502040204020203" pitchFamily="34" charset="0"/>
                  </a:rPr>
                  <a:t>Crowd-sourcing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94" name="Groupe 93"/>
            <p:cNvGrpSpPr/>
            <p:nvPr/>
          </p:nvGrpSpPr>
          <p:grpSpPr>
            <a:xfrm>
              <a:off x="6457866" y="3055210"/>
              <a:ext cx="1418128" cy="589486"/>
              <a:chOff x="6457866" y="3055210"/>
              <a:chExt cx="1418128" cy="589486"/>
            </a:xfrm>
          </p:grpSpPr>
          <p:pic>
            <p:nvPicPr>
              <p:cNvPr id="75" name="Image 74"/>
              <p:cNvPicPr>
                <a:picLocks noChangeAspect="1"/>
              </p:cNvPicPr>
              <p:nvPr/>
            </p:nvPicPr>
            <p:blipFill>
              <a:blip r:embed="rId3">
                <a:lum bright="70000" contrast="-70000"/>
              </a:blip>
              <a:stretch>
                <a:fillRect/>
              </a:stretch>
            </p:blipFill>
            <p:spPr>
              <a:xfrm>
                <a:off x="6457866" y="3162912"/>
                <a:ext cx="177750" cy="182600"/>
              </a:xfrm>
              <a:prstGeom prst="rect">
                <a:avLst/>
              </a:prstGeom>
            </p:spPr>
          </p:pic>
          <p:pic>
            <p:nvPicPr>
              <p:cNvPr id="76" name="Image 75"/>
              <p:cNvPicPr>
                <a:picLocks noChangeAspect="1"/>
              </p:cNvPicPr>
              <p:nvPr/>
            </p:nvPicPr>
            <p:blipFill>
              <a:blip r:embed="rId3">
                <a:lum bright="70000" contrast="-70000"/>
              </a:blip>
              <a:stretch>
                <a:fillRect/>
              </a:stretch>
            </p:blipFill>
            <p:spPr>
              <a:xfrm rot="4844479">
                <a:off x="6658267" y="3157618"/>
                <a:ext cx="177750" cy="182600"/>
              </a:xfrm>
              <a:prstGeom prst="rect">
                <a:avLst/>
              </a:prstGeom>
            </p:spPr>
          </p:pic>
          <p:pic>
            <p:nvPicPr>
              <p:cNvPr id="77" name="Image 76"/>
              <p:cNvPicPr>
                <a:picLocks noChangeAspect="1"/>
              </p:cNvPicPr>
              <p:nvPr/>
            </p:nvPicPr>
            <p:blipFill>
              <a:blip r:embed="rId3">
                <a:lum bright="70000" contrast="-70000"/>
              </a:blip>
              <a:stretch>
                <a:fillRect/>
              </a:stretch>
            </p:blipFill>
            <p:spPr>
              <a:xfrm rot="18129987">
                <a:off x="6850120" y="3143799"/>
                <a:ext cx="177750" cy="182600"/>
              </a:xfrm>
              <a:prstGeom prst="rect">
                <a:avLst/>
              </a:prstGeom>
            </p:spPr>
          </p:pic>
          <p:pic>
            <p:nvPicPr>
              <p:cNvPr id="78" name="Image 77"/>
              <p:cNvPicPr>
                <a:picLocks noChangeAspect="1"/>
              </p:cNvPicPr>
              <p:nvPr/>
            </p:nvPicPr>
            <p:blipFill>
              <a:blip r:embed="rId3">
                <a:lum bright="70000" contrast="-70000"/>
              </a:blip>
              <a:stretch>
                <a:fillRect/>
              </a:stretch>
            </p:blipFill>
            <p:spPr>
              <a:xfrm rot="18880101">
                <a:off x="6572604" y="3301848"/>
                <a:ext cx="177750" cy="182600"/>
              </a:xfrm>
              <a:prstGeom prst="rect">
                <a:avLst/>
              </a:prstGeom>
            </p:spPr>
          </p:pic>
          <p:pic>
            <p:nvPicPr>
              <p:cNvPr id="79" name="Image 78"/>
              <p:cNvPicPr>
                <a:picLocks noChangeAspect="1"/>
              </p:cNvPicPr>
              <p:nvPr/>
            </p:nvPicPr>
            <p:blipFill>
              <a:blip r:embed="rId3">
                <a:lum bright="70000" contrast="-70000"/>
              </a:blip>
              <a:stretch>
                <a:fillRect/>
              </a:stretch>
            </p:blipFill>
            <p:spPr>
              <a:xfrm rot="3922681">
                <a:off x="6755654" y="3290845"/>
                <a:ext cx="177750" cy="182600"/>
              </a:xfrm>
              <a:prstGeom prst="rect">
                <a:avLst/>
              </a:prstGeom>
            </p:spPr>
          </p:pic>
          <p:pic>
            <p:nvPicPr>
              <p:cNvPr id="80" name="Image 79"/>
              <p:cNvPicPr>
                <a:picLocks noChangeAspect="1"/>
              </p:cNvPicPr>
              <p:nvPr/>
            </p:nvPicPr>
            <p:blipFill>
              <a:blip r:embed="rId3">
                <a:lum bright="70000" contrast="-70000"/>
              </a:blip>
              <a:stretch>
                <a:fillRect/>
              </a:stretch>
            </p:blipFill>
            <p:spPr>
              <a:xfrm rot="21106330">
                <a:off x="6464211" y="3387584"/>
                <a:ext cx="177750" cy="182600"/>
              </a:xfrm>
              <a:prstGeom prst="rect">
                <a:avLst/>
              </a:prstGeom>
            </p:spPr>
          </p:pic>
          <p:pic>
            <p:nvPicPr>
              <p:cNvPr id="81" name="Image 80"/>
              <p:cNvPicPr>
                <a:picLocks noChangeAspect="1"/>
              </p:cNvPicPr>
              <p:nvPr/>
            </p:nvPicPr>
            <p:blipFill>
              <a:blip r:embed="rId3">
                <a:lum bright="70000" contrast="-70000"/>
              </a:blip>
              <a:stretch>
                <a:fillRect/>
              </a:stretch>
            </p:blipFill>
            <p:spPr>
              <a:xfrm rot="14020516">
                <a:off x="6853881" y="3391100"/>
                <a:ext cx="177750" cy="182600"/>
              </a:xfrm>
              <a:prstGeom prst="rect">
                <a:avLst/>
              </a:prstGeom>
            </p:spPr>
          </p:pic>
          <p:pic>
            <p:nvPicPr>
              <p:cNvPr id="82" name="Image 81"/>
              <p:cNvPicPr>
                <a:picLocks noChangeAspect="1"/>
              </p:cNvPicPr>
              <p:nvPr/>
            </p:nvPicPr>
            <p:blipFill>
              <a:blip r:embed="rId3">
                <a:lum bright="70000" contrast="-70000"/>
              </a:blip>
              <a:stretch>
                <a:fillRect/>
              </a:stretch>
            </p:blipFill>
            <p:spPr>
              <a:xfrm rot="6234428">
                <a:off x="7041024" y="3387559"/>
                <a:ext cx="177750" cy="182600"/>
              </a:xfrm>
              <a:prstGeom prst="rect">
                <a:avLst/>
              </a:prstGeom>
            </p:spPr>
          </p:pic>
          <p:pic>
            <p:nvPicPr>
              <p:cNvPr id="83" name="Image 82"/>
              <p:cNvPicPr>
                <a:picLocks noChangeAspect="1"/>
              </p:cNvPicPr>
              <p:nvPr/>
            </p:nvPicPr>
            <p:blipFill>
              <a:blip r:embed="rId3">
                <a:lum bright="70000" contrast="-70000"/>
              </a:blip>
              <a:stretch>
                <a:fillRect/>
              </a:stretch>
            </p:blipFill>
            <p:spPr>
              <a:xfrm rot="555960">
                <a:off x="7212941" y="3387559"/>
                <a:ext cx="177750" cy="182600"/>
              </a:xfrm>
              <a:prstGeom prst="rect">
                <a:avLst/>
              </a:prstGeom>
            </p:spPr>
          </p:pic>
          <p:pic>
            <p:nvPicPr>
              <p:cNvPr id="84" name="Image 83"/>
              <p:cNvPicPr>
                <a:picLocks noChangeAspect="1"/>
              </p:cNvPicPr>
              <p:nvPr/>
            </p:nvPicPr>
            <p:blipFill>
              <a:blip r:embed="rId3">
                <a:lum bright="70000" contrast="-70000"/>
              </a:blip>
              <a:stretch>
                <a:fillRect/>
              </a:stretch>
            </p:blipFill>
            <p:spPr>
              <a:xfrm rot="11128466">
                <a:off x="7353097" y="3380349"/>
                <a:ext cx="177750" cy="182600"/>
              </a:xfrm>
              <a:prstGeom prst="rect">
                <a:avLst/>
              </a:prstGeom>
            </p:spPr>
          </p:pic>
          <p:pic>
            <p:nvPicPr>
              <p:cNvPr id="85" name="Image 84"/>
              <p:cNvPicPr>
                <a:picLocks noChangeAspect="1"/>
              </p:cNvPicPr>
              <p:nvPr/>
            </p:nvPicPr>
            <p:blipFill>
              <a:blip r:embed="rId3">
                <a:lum bright="70000" contrast="-70000"/>
              </a:blip>
              <a:stretch>
                <a:fillRect/>
              </a:stretch>
            </p:blipFill>
            <p:spPr>
              <a:xfrm rot="14720686">
                <a:off x="6997891" y="3219799"/>
                <a:ext cx="177750" cy="182600"/>
              </a:xfrm>
              <a:prstGeom prst="rect">
                <a:avLst/>
              </a:prstGeom>
            </p:spPr>
          </p:pic>
          <p:pic>
            <p:nvPicPr>
              <p:cNvPr id="86" name="Image 85"/>
              <p:cNvPicPr>
                <a:picLocks noChangeAspect="1"/>
              </p:cNvPicPr>
              <p:nvPr/>
            </p:nvPicPr>
            <p:blipFill>
              <a:blip r:embed="rId3">
                <a:lum bright="70000" contrast="-70000"/>
              </a:blip>
              <a:stretch>
                <a:fillRect/>
              </a:stretch>
            </p:blipFill>
            <p:spPr>
              <a:xfrm rot="6981277">
                <a:off x="7155318" y="3132813"/>
                <a:ext cx="177750" cy="182600"/>
              </a:xfrm>
              <a:prstGeom prst="rect">
                <a:avLst/>
              </a:prstGeom>
            </p:spPr>
          </p:pic>
          <p:pic>
            <p:nvPicPr>
              <p:cNvPr id="87" name="Image 86"/>
              <p:cNvPicPr>
                <a:picLocks noChangeAspect="1"/>
              </p:cNvPicPr>
              <p:nvPr/>
            </p:nvPicPr>
            <p:blipFill>
              <a:blip r:embed="rId3">
                <a:lum bright="70000" contrast="-70000"/>
              </a:blip>
              <a:stretch>
                <a:fillRect/>
              </a:stretch>
            </p:blipFill>
            <p:spPr>
              <a:xfrm rot="16200000">
                <a:off x="7288509" y="3223672"/>
                <a:ext cx="177750" cy="182600"/>
              </a:xfrm>
              <a:prstGeom prst="rect">
                <a:avLst/>
              </a:prstGeom>
            </p:spPr>
          </p:pic>
          <p:pic>
            <p:nvPicPr>
              <p:cNvPr id="88" name="Image 87"/>
              <p:cNvPicPr>
                <a:picLocks noChangeAspect="1"/>
              </p:cNvPicPr>
              <p:nvPr/>
            </p:nvPicPr>
            <p:blipFill>
              <a:blip r:embed="rId3">
                <a:lum bright="70000" contrast="-70000"/>
              </a:blip>
              <a:stretch>
                <a:fillRect/>
              </a:stretch>
            </p:blipFill>
            <p:spPr>
              <a:xfrm rot="11593341">
                <a:off x="7430971" y="3166418"/>
                <a:ext cx="177750" cy="182600"/>
              </a:xfrm>
              <a:prstGeom prst="rect">
                <a:avLst/>
              </a:prstGeom>
            </p:spPr>
          </p:pic>
          <p:pic>
            <p:nvPicPr>
              <p:cNvPr id="89" name="Image 88"/>
              <p:cNvPicPr>
                <a:picLocks noChangeAspect="1"/>
              </p:cNvPicPr>
              <p:nvPr/>
            </p:nvPicPr>
            <p:blipFill>
              <a:blip r:embed="rId3">
                <a:lum bright="70000" contrast="-70000"/>
              </a:blip>
              <a:stretch>
                <a:fillRect/>
              </a:stretch>
            </p:blipFill>
            <p:spPr>
              <a:xfrm rot="589312">
                <a:off x="7500765" y="3333296"/>
                <a:ext cx="177750" cy="182600"/>
              </a:xfrm>
              <a:prstGeom prst="rect">
                <a:avLst/>
              </a:prstGeom>
            </p:spPr>
          </p:pic>
          <p:pic>
            <p:nvPicPr>
              <p:cNvPr id="90" name="Image 89"/>
              <p:cNvPicPr>
                <a:picLocks noChangeAspect="1"/>
              </p:cNvPicPr>
              <p:nvPr/>
            </p:nvPicPr>
            <p:blipFill>
              <a:blip r:embed="rId3">
                <a:lum bright="70000" contrast="-70000"/>
              </a:blip>
              <a:stretch>
                <a:fillRect/>
              </a:stretch>
            </p:blipFill>
            <p:spPr>
              <a:xfrm rot="16433752">
                <a:off x="7569931" y="3464521"/>
                <a:ext cx="177750" cy="182600"/>
              </a:xfrm>
              <a:prstGeom prst="rect">
                <a:avLst/>
              </a:prstGeom>
            </p:spPr>
          </p:pic>
          <p:pic>
            <p:nvPicPr>
              <p:cNvPr id="91" name="Image 90"/>
              <p:cNvPicPr>
                <a:picLocks noChangeAspect="1"/>
              </p:cNvPicPr>
              <p:nvPr/>
            </p:nvPicPr>
            <p:blipFill>
              <a:blip r:embed="rId3">
                <a:lum bright="70000" contrast="-70000"/>
              </a:blip>
              <a:stretch>
                <a:fillRect/>
              </a:stretch>
            </p:blipFill>
            <p:spPr>
              <a:xfrm rot="174850">
                <a:off x="7553498" y="3055210"/>
                <a:ext cx="177750" cy="182600"/>
              </a:xfrm>
              <a:prstGeom prst="rect">
                <a:avLst/>
              </a:prstGeom>
            </p:spPr>
          </p:pic>
          <p:pic>
            <p:nvPicPr>
              <p:cNvPr id="92" name="Image 91"/>
              <p:cNvPicPr>
                <a:picLocks noChangeAspect="1"/>
              </p:cNvPicPr>
              <p:nvPr/>
            </p:nvPicPr>
            <p:blipFill>
              <a:blip r:embed="rId3">
                <a:lum bright="70000" contrast="-70000"/>
              </a:blip>
              <a:stretch>
                <a:fillRect/>
              </a:stretch>
            </p:blipFill>
            <p:spPr>
              <a:xfrm rot="4876995">
                <a:off x="7667010" y="3183320"/>
                <a:ext cx="177750" cy="182600"/>
              </a:xfrm>
              <a:prstGeom prst="rect">
                <a:avLst/>
              </a:prstGeom>
            </p:spPr>
          </p:pic>
          <p:pic>
            <p:nvPicPr>
              <p:cNvPr id="93" name="Image 92"/>
              <p:cNvPicPr>
                <a:picLocks noChangeAspect="1"/>
              </p:cNvPicPr>
              <p:nvPr/>
            </p:nvPicPr>
            <p:blipFill>
              <a:blip r:embed="rId3">
                <a:lum bright="70000" contrast="-70000"/>
              </a:blip>
              <a:stretch>
                <a:fillRect/>
              </a:stretch>
            </p:blipFill>
            <p:spPr>
              <a:xfrm rot="16200000">
                <a:off x="7695819" y="3322638"/>
                <a:ext cx="177750" cy="182600"/>
              </a:xfrm>
              <a:prstGeom prst="rect">
                <a:avLst/>
              </a:prstGeom>
            </p:spPr>
          </p:pic>
        </p:grpSp>
      </p:grpSp>
      <p:sp>
        <p:nvSpPr>
          <p:cNvPr id="67" name="Rectangle à coins arrondis 66"/>
          <p:cNvSpPr/>
          <p:nvPr/>
        </p:nvSpPr>
        <p:spPr>
          <a:xfrm>
            <a:off x="9550984" y="250800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(3) Déléguer à une </a:t>
            </a:r>
            <a:r>
              <a:rPr lang="fr-FR" b="1" dirty="0" smtClean="0"/>
              <a:t>foule d’annotateurs</a:t>
            </a:r>
            <a:r>
              <a:rPr lang="fr-FR" dirty="0" smtClean="0"/>
              <a:t> et miser sur l’intelligence collective</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28</a:t>
            </a:fld>
            <a:endParaRPr lang="fr-FR"/>
          </a:p>
        </p:txBody>
      </p:sp>
      <p:pic>
        <p:nvPicPr>
          <p:cNvPr id="16" name="Imag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7" name="Groupe 26"/>
          <p:cNvGrpSpPr/>
          <p:nvPr/>
        </p:nvGrpSpPr>
        <p:grpSpPr>
          <a:xfrm>
            <a:off x="7573641" y="6302365"/>
            <a:ext cx="2518220" cy="360000"/>
            <a:chOff x="2009537" y="6220063"/>
            <a:chExt cx="2518220" cy="360000"/>
          </a:xfrm>
        </p:grpSpPr>
        <p:sp>
          <p:nvSpPr>
            <p:cNvPr id="28" name="Rectangle 27"/>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10250547" y="6302365"/>
            <a:ext cx="1602522" cy="360000"/>
            <a:chOff x="2009537" y="6220063"/>
            <a:chExt cx="1602522" cy="360000"/>
          </a:xfrm>
        </p:grpSpPr>
        <p:sp>
          <p:nvSpPr>
            <p:cNvPr id="32" name="Rectangle 31"/>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5657906" y="6303783"/>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56" name="Rectangle à coins arrondis 55"/>
          <p:cNvSpPr/>
          <p:nvPr/>
        </p:nvSpPr>
        <p:spPr>
          <a:xfrm>
            <a:off x="9588756" y="25561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626528" y="26042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8" name="Rectangle à coins arrondis 57"/>
          <p:cNvSpPr/>
          <p:nvPr/>
        </p:nvSpPr>
        <p:spPr>
          <a:xfrm>
            <a:off x="9673727" y="265893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59" name="Rectangle à coins arrondis 58"/>
          <p:cNvSpPr/>
          <p:nvPr/>
        </p:nvSpPr>
        <p:spPr>
          <a:xfrm>
            <a:off x="9741156" y="27085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9787690" y="27575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1" name="Rectangle à coins arrondis 60"/>
          <p:cNvSpPr/>
          <p:nvPr/>
        </p:nvSpPr>
        <p:spPr>
          <a:xfrm>
            <a:off x="9834224" y="280642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louer voiture</a:t>
            </a:r>
            <a:endParaRPr lang="fr-FR" sz="1200" b="1" dirty="0">
              <a:solidFill>
                <a:srgbClr val="C00000"/>
              </a:solidFill>
              <a:latin typeface="Segoe UI" panose="020B0502040204020203" pitchFamily="34" charset="0"/>
              <a:cs typeface="Segoe UI" panose="020B0502040204020203" pitchFamily="34" charset="0"/>
            </a:endParaRPr>
          </a:p>
        </p:txBody>
      </p:sp>
      <p:sp>
        <p:nvSpPr>
          <p:cNvPr id="62" name="Rectangle à coins arrondis 61"/>
          <p:cNvSpPr/>
          <p:nvPr/>
        </p:nvSpPr>
        <p:spPr>
          <a:xfrm>
            <a:off x="9880758" y="284097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9940090" y="28899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5" name="Groupe 24"/>
          <p:cNvGrpSpPr/>
          <p:nvPr/>
        </p:nvGrpSpPr>
        <p:grpSpPr>
          <a:xfrm>
            <a:off x="9524674" y="3041828"/>
            <a:ext cx="1966031" cy="624558"/>
            <a:chOff x="9524674" y="3041828"/>
            <a:chExt cx="1966031" cy="624558"/>
          </a:xfrm>
        </p:grpSpPr>
        <p:sp>
          <p:nvSpPr>
            <p:cNvPr id="64" name="Accolade ouvrante 63"/>
            <p:cNvSpPr/>
            <p:nvPr/>
          </p:nvSpPr>
          <p:spPr>
            <a:xfrm rot="16200000">
              <a:off x="10312439" y="2254063"/>
              <a:ext cx="390502" cy="1966031"/>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5" name="Rectangle à coins arrondis 64"/>
            <p:cNvSpPr/>
            <p:nvPr/>
          </p:nvSpPr>
          <p:spPr>
            <a:xfrm>
              <a:off x="9787690" y="345038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72" name="Rectangle 71"/>
            <p:cNvSpPr/>
            <p:nvPr/>
          </p:nvSpPr>
          <p:spPr>
            <a:xfrm>
              <a:off x="10995746" y="3502506"/>
              <a:ext cx="219941" cy="109294"/>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smtClean="0">
                  <a:solidFill>
                    <a:schemeClr val="accent1"/>
                  </a:solidFill>
                  <a:latin typeface="Segoe UI" panose="020B0502040204020203" pitchFamily="34" charset="0"/>
                  <a:cs typeface="Segoe UI" panose="020B0502040204020203" pitchFamily="34" charset="0"/>
                </a:rPr>
                <a:t>90%</a:t>
              </a:r>
              <a:endParaRPr lang="fr-FR" sz="800" b="1" dirty="0">
                <a:solidFill>
                  <a:schemeClr val="accent1"/>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3899158" y="4211528"/>
            <a:ext cx="7910642" cy="2033838"/>
            <a:chOff x="3899158" y="4211528"/>
            <a:chExt cx="7910642" cy="2033838"/>
          </a:xfrm>
        </p:grpSpPr>
        <p:grpSp>
          <p:nvGrpSpPr>
            <p:cNvPr id="37" name="Groupe 36"/>
            <p:cNvGrpSpPr/>
            <p:nvPr/>
          </p:nvGrpSpPr>
          <p:grpSpPr>
            <a:xfrm>
              <a:off x="3899158" y="5234497"/>
              <a:ext cx="1722756" cy="1006643"/>
              <a:chOff x="4494749" y="5158940"/>
              <a:chExt cx="1722756" cy="1006643"/>
            </a:xfrm>
          </p:grpSpPr>
          <p:sp>
            <p:nvSpPr>
              <p:cNvPr id="38" name="Ellipse 37"/>
              <p:cNvSpPr/>
              <p:nvPr/>
            </p:nvSpPr>
            <p:spPr>
              <a:xfrm>
                <a:off x="4494749" y="5158940"/>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simple</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5254736" y="5625583"/>
                <a:ext cx="96276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68" name="Groupe 67"/>
            <p:cNvGrpSpPr/>
            <p:nvPr/>
          </p:nvGrpSpPr>
          <p:grpSpPr>
            <a:xfrm>
              <a:off x="5124858" y="5148711"/>
              <a:ext cx="1949042" cy="1080000"/>
              <a:chOff x="7162700" y="5134805"/>
              <a:chExt cx="1949042" cy="1080000"/>
            </a:xfrm>
          </p:grpSpPr>
          <p:sp>
            <p:nvSpPr>
              <p:cNvPr id="69" name="Ellipse 68"/>
              <p:cNvSpPr/>
              <p:nvPr/>
            </p:nvSpPr>
            <p:spPr>
              <a:xfrm>
                <a:off x="7782210" y="5674805"/>
                <a:ext cx="132953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éthique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sp>
            <p:nvSpPr>
              <p:cNvPr id="71" name="Ellipse 70"/>
              <p:cNvSpPr/>
              <p:nvPr/>
            </p:nvSpPr>
            <p:spPr>
              <a:xfrm>
                <a:off x="7162700" y="5134805"/>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qualité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73" name="Image 72"/>
            <p:cNvPicPr>
              <a:picLocks noChangeAspect="1"/>
            </p:cNvPicPr>
            <p:nvPr/>
          </p:nvPicPr>
          <p:blipFill>
            <a:blip r:embed="rId6"/>
            <a:stretch>
              <a:fillRect/>
            </a:stretch>
          </p:blipFill>
          <p:spPr>
            <a:xfrm>
              <a:off x="7794159" y="4211528"/>
              <a:ext cx="2172974" cy="2033838"/>
            </a:xfrm>
            <a:prstGeom prst="rect">
              <a:avLst/>
            </a:prstGeom>
            <a:ln w="38100">
              <a:solidFill>
                <a:schemeClr val="tx1"/>
              </a:solidFill>
            </a:ln>
          </p:spPr>
        </p:pic>
        <p:pic>
          <p:nvPicPr>
            <p:cNvPr id="74" name="Image 73"/>
            <p:cNvPicPr>
              <a:picLocks noChangeAspect="1"/>
            </p:cNvPicPr>
            <p:nvPr/>
          </p:nvPicPr>
          <p:blipFill>
            <a:blip r:embed="rId7"/>
            <a:stretch>
              <a:fillRect/>
            </a:stretch>
          </p:blipFill>
          <p:spPr>
            <a:xfrm>
              <a:off x="10293815" y="4211528"/>
              <a:ext cx="1515985" cy="2033838"/>
            </a:xfrm>
            <a:prstGeom prst="rect">
              <a:avLst/>
            </a:prstGeom>
            <a:ln w="38100">
              <a:solidFill>
                <a:schemeClr val="tx1"/>
              </a:solidFill>
            </a:ln>
          </p:spPr>
        </p:pic>
      </p:grpSp>
    </p:spTree>
    <p:extLst>
      <p:ext uri="{BB962C8B-B14F-4D97-AF65-F5344CB8AC3E}">
        <p14:creationId xmlns:p14="http://schemas.microsoft.com/office/powerpoint/2010/main" val="4028566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250"/>
                                        <p:tgtEl>
                                          <p:spTgt spid="67"/>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250"/>
                                        <p:tgtEl>
                                          <p:spTgt spid="61"/>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50"/>
                                        <p:tgtEl>
                                          <p:spTgt spid="63"/>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29</a:t>
            </a:fld>
            <a:endParaRPr lang="fr-FR"/>
          </a:p>
        </p:txBody>
      </p:sp>
    </p:spTree>
    <p:extLst>
      <p:ext uri="{BB962C8B-B14F-4D97-AF65-F5344CB8AC3E}">
        <p14:creationId xmlns:p14="http://schemas.microsoft.com/office/powerpoint/2010/main" val="1556967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pPr algn="just"/>
            <a:r>
              <a:rPr lang="fr-FR" sz="1400" b="1" dirty="0"/>
              <a:t>Résumé :</a:t>
            </a:r>
          </a:p>
          <a:p>
            <a:pPr algn="just"/>
            <a:r>
              <a:rPr lang="fr-FR" sz="1200" dirty="0"/>
              <a:t>La tâche d'annotation, nécessaire à l'entraînement d'assistants conversationnels, fait habituellement appel à des experts du domaine à modéliser. Toutefois, l'annotation de données est connue pour être une tâche difficile en raison de sa complexité et sa subjectivité : elle nécessite par conséquent de solides compétences analytiques dans le but de modéliser les textes en intention de dialogue. De ce fait, la plupart des projets d'annotation choisissent de former les experts aux tâches d'analyse pour en faire des "super-experts".</a:t>
            </a:r>
          </a:p>
          <a:p>
            <a:pPr algn="just"/>
            <a:r>
              <a:rPr lang="fr-FR" sz="1200" dirty="0"/>
              <a:t>Dans cette thèse, nous avons plutôt décidé mettre l’accent sur les connaissances réelles des experts en proposant une nouvelle méthode d'annotation basée sur un Clustering Interactif. Celle-ci se base sur une coopération Homme/Machine, où la machine réalise un clustering pour proposer une base initiale d'apprentissage, et où l'expert annote des contraintes MUST-LINK ou CANNOT-LINK entre les données pour affiner itérativement la base d'apprentissage proposée. Une telle annotation présente l'avantage d'être plus instinctive, car les experts peuvent associer ou différencier les données en fonction de la similarité de leur cas d'usage, permettant ainsi de traiter les données comme ils le feraient professionnellement au quotidien.</a:t>
            </a:r>
          </a:p>
          <a:p>
            <a:pPr algn="just"/>
            <a:r>
              <a:rPr lang="fr-FR" sz="1200" dirty="0"/>
              <a:t>Au cours de nos études, nous avons pu montrer que cette méthode diminuait sensiblement la complexité de conception d'une base d'apprentissage, réduisant notamment la nécessité de formation des experts intervenant dans un projet d'annotation. Nous proposons une implémentation technique de cette méthode (algorithmes et interface graphique associée), ainsi qu'une étude des paramètres optimaux pour obtenir une base d'apprentissage cohérente en un minimum d'annotation. Nous réalisons également une étude de coûts (techniques et humains) permettant de confirmer que l'utilisation d'une telle méthode est réaliste dans un cadre industriel. De plus, afin que la méthode atteigne son plein potentiel, nous fournissons un ensemble de conseils, notamment : (1) des recommandations visant à cadrer la stratégie d’annotation, (2) une aide à l'identification et à la résolution des divergences d'opinion entre annotateurs, (3) des indicateurs de rentabilité pour chaque intervention de l'expert, et (4) des méthodes d'analyse de la pertinence de la base d'apprentissage en cours de construction.</a:t>
            </a:r>
          </a:p>
          <a:p>
            <a:pPr algn="just"/>
            <a:r>
              <a:rPr lang="fr-FR" sz="1200" dirty="0"/>
              <a:t>En conclusion, cette thèse offre une approche innovante pour concevoir une base d'apprentissage d'un assistant conversationnel, permettant d'impliquer les experts du domaine métier pour leurs vraies connaissances, tout en leur demandant un minimum de compétences analytiques et techniques. Ces travaux ouvrent ainsi la voie à des méthodes plus accessibles pour la construction de ces assistants.</a:t>
            </a:r>
          </a:p>
          <a:p>
            <a:pPr algn="just"/>
            <a:endParaRPr lang="fr-FR" sz="1200" dirty="0"/>
          </a:p>
          <a:p>
            <a:r>
              <a:rPr lang="fr-FR" sz="1400" b="1" dirty="0"/>
              <a:t>Mots clés :</a:t>
            </a:r>
            <a:endParaRPr lang="fr-FR" sz="1400" dirty="0"/>
          </a:p>
          <a:p>
            <a:r>
              <a:rPr lang="fr-FR" sz="1200" dirty="0"/>
              <a:t>Apprentissage automatique, Traitement automatique du langage naturel, Annotation de contraintes, Clustering sous contraintes, Clustering interactif, Assistant conversationnel</a:t>
            </a:r>
            <a:r>
              <a:rPr lang="fr-FR" sz="1200" dirty="0" smtClean="0"/>
              <a:t>.</a:t>
            </a:r>
            <a:endParaRPr lang="fr-FR" sz="1200" dirty="0"/>
          </a:p>
        </p:txBody>
      </p:sp>
      <p:sp>
        <p:nvSpPr>
          <p:cNvPr id="4" name="Espace réservé du texte 3"/>
          <p:cNvSpPr>
            <a:spLocks noGrp="1"/>
          </p:cNvSpPr>
          <p:nvPr>
            <p:ph type="body" sz="quarter" idx="14"/>
          </p:nvPr>
        </p:nvSpPr>
        <p:spPr/>
        <p:txBody>
          <a:bodyPr/>
          <a:lstStyle/>
          <a:p>
            <a:r>
              <a:rPr lang="fr-FR" dirty="0"/>
              <a:t>Résumé de la </a:t>
            </a:r>
            <a:r>
              <a:rPr lang="fr-FR" dirty="0" smtClean="0"/>
              <a:t>thèse</a:t>
            </a:r>
            <a:endParaRPr lang="fr-FR" dirty="0"/>
          </a:p>
        </p:txBody>
      </p:sp>
    </p:spTree>
    <p:extLst>
      <p:ext uri="{BB962C8B-B14F-4D97-AF65-F5344CB8AC3E}">
        <p14:creationId xmlns:p14="http://schemas.microsoft.com/office/powerpoint/2010/main" val="309176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30</a:t>
            </a:fld>
            <a:endParaRPr lang="fr-FR"/>
          </a:p>
        </p:txBody>
      </p:sp>
      <p:grpSp>
        <p:nvGrpSpPr>
          <p:cNvPr id="31" name="Groupe 30"/>
          <p:cNvGrpSpPr/>
          <p:nvPr/>
        </p:nvGrpSpPr>
        <p:grpSpPr>
          <a:xfrm>
            <a:off x="959504" y="2859600"/>
            <a:ext cx="1857080" cy="1206630"/>
            <a:chOff x="337251" y="2309282"/>
            <a:chExt cx="1857080" cy="1206630"/>
          </a:xfrm>
        </p:grpSpPr>
        <p:sp>
          <p:nvSpPr>
            <p:cNvPr id="2" name="Pensées 1"/>
            <p:cNvSpPr/>
            <p:nvPr/>
          </p:nvSpPr>
          <p:spPr>
            <a:xfrm>
              <a:off x="337251" y="2309282"/>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026" name="Picture 2" descr="Google - Noto Color Emoji 15.0 (Animated)"/>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p:cNvSpPr/>
          <p:nvPr/>
        </p:nvSpPr>
        <p:spPr>
          <a:xfrm>
            <a:off x="9228158" y="19478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Je vous </a:t>
            </a:r>
            <a:r>
              <a:rPr lang="fr-FR" sz="1600" i="1" dirty="0" smtClean="0">
                <a:solidFill>
                  <a:schemeClr val="bg1"/>
                </a:solidFill>
                <a:latin typeface="Segoe UI" panose="020B0502040204020203" pitchFamily="34" charset="0"/>
                <a:cs typeface="Segoe UI" panose="020B0502040204020203" pitchFamily="34" charset="0"/>
              </a:rPr>
              <a:t>appelle</a:t>
            </a:r>
          </a:p>
          <a:p>
            <a:pPr algn="ctr"/>
            <a:r>
              <a:rPr lang="fr-FR" sz="1600" i="1" dirty="0" smtClean="0">
                <a:solidFill>
                  <a:schemeClr val="bg1"/>
                </a:solidFill>
                <a:latin typeface="Segoe UI" panose="020B0502040204020203" pitchFamily="34" charset="0"/>
                <a:cs typeface="Segoe UI" panose="020B0502040204020203" pitchFamily="34" charset="0"/>
              </a:rPr>
              <a:t>pour </a:t>
            </a:r>
            <a:r>
              <a:rPr lang="fr-FR" sz="1600" b="1" i="1" dirty="0" smtClean="0">
                <a:solidFill>
                  <a:schemeClr val="bg1"/>
                </a:solidFill>
                <a:latin typeface="Segoe UI" panose="020B0502040204020203" pitchFamily="34" charset="0"/>
                <a:cs typeface="Segoe UI" panose="020B0502040204020203" pitchFamily="34" charset="0"/>
              </a:rPr>
              <a:t>annuler</a:t>
            </a:r>
          </a:p>
          <a:p>
            <a:pPr algn="ctr"/>
            <a:r>
              <a:rPr lang="fr-FR" sz="1600" i="1" dirty="0" smtClean="0">
                <a:solidFill>
                  <a:schemeClr val="bg1"/>
                </a:solidFill>
                <a:latin typeface="Segoe UI" panose="020B0502040204020203" pitchFamily="34" charset="0"/>
                <a:cs typeface="Segoe UI" panose="020B0502040204020203" pitchFamily="34" charset="0"/>
              </a:rPr>
              <a:t>mon RDV</a:t>
            </a:r>
            <a:endParaRPr lang="fr-FR" sz="1600" dirty="0">
              <a:solidFill>
                <a:schemeClr val="bg1"/>
              </a:solidFill>
              <a:latin typeface="Segoe UI" panose="020B0502040204020203" pitchFamily="34" charset="0"/>
              <a:cs typeface="Segoe UI" panose="020B0502040204020203" pitchFamily="34" charset="0"/>
            </a:endParaRPr>
          </a:p>
        </p:txBody>
      </p:sp>
      <p:sp>
        <p:nvSpPr>
          <p:cNvPr id="63" name="Rectangle 62"/>
          <p:cNvSpPr/>
          <p:nvPr/>
        </p:nvSpPr>
        <p:spPr>
          <a:xfrm>
            <a:off x="6964423" y="19478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a:t>
            </a:r>
          </a:p>
          <a:p>
            <a:pPr algn="ctr"/>
            <a:r>
              <a:rPr lang="fr-FR" sz="1600" i="1" dirty="0" smtClean="0">
                <a:solidFill>
                  <a:schemeClr val="bg1"/>
                </a:solidFill>
                <a:latin typeface="Segoe UI" panose="020B0502040204020203" pitchFamily="34" charset="0"/>
                <a:cs typeface="Segoe UI" panose="020B0502040204020203" pitchFamily="34" charset="0"/>
              </a:rPr>
              <a:t>me </a:t>
            </a:r>
            <a:r>
              <a:rPr lang="fr-FR" sz="1600" b="1" i="1" dirty="0" smtClean="0">
                <a:solidFill>
                  <a:schemeClr val="bg1"/>
                </a:solidFill>
                <a:latin typeface="Segoe UI" panose="020B0502040204020203" pitchFamily="34" charset="0"/>
                <a:cs typeface="Segoe UI" panose="020B0502040204020203" pitchFamily="34" charset="0"/>
              </a:rPr>
              <a:t>changer</a:t>
            </a:r>
          </a:p>
          <a:p>
            <a:pPr algn="ctr"/>
            <a:r>
              <a:rPr lang="fr-FR" sz="1600" i="1" dirty="0" smtClean="0">
                <a:solidFill>
                  <a:schemeClr val="bg1"/>
                </a:solidFill>
                <a:latin typeface="Segoe UI" panose="020B0502040204020203" pitchFamily="34" charset="0"/>
                <a:cs typeface="Segoe UI" panose="020B0502040204020203" pitchFamily="34" charset="0"/>
              </a:rPr>
              <a:t>les pneus neiges ?</a:t>
            </a:r>
          </a:p>
        </p:txBody>
      </p:sp>
      <p:sp>
        <p:nvSpPr>
          <p:cNvPr id="67" name="Rectangle 66"/>
          <p:cNvSpPr/>
          <p:nvPr/>
        </p:nvSpPr>
        <p:spPr>
          <a:xfrm>
            <a:off x="9228158" y="33739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Faîtes-moi un </a:t>
            </a:r>
            <a:r>
              <a:rPr lang="fr-FR" sz="1600" b="1" i="1" dirty="0">
                <a:solidFill>
                  <a:schemeClr val="bg1"/>
                </a:solidFill>
                <a:latin typeface="Segoe UI" panose="020B0502040204020203" pitchFamily="34" charset="0"/>
                <a:cs typeface="Segoe UI" panose="020B0502040204020203" pitchFamily="34" charset="0"/>
              </a:rPr>
              <a:t>devis</a:t>
            </a:r>
            <a:r>
              <a:rPr lang="fr-FR" sz="1600" i="1" dirty="0">
                <a:solidFill>
                  <a:schemeClr val="bg1"/>
                </a:solidFill>
                <a:latin typeface="Segoe UI" panose="020B0502040204020203" pitchFamily="34" charset="0"/>
                <a:cs typeface="Segoe UI" panose="020B0502040204020203" pitchFamily="34" charset="0"/>
              </a:rPr>
              <a:t> pour </a:t>
            </a:r>
            <a:r>
              <a:rPr lang="fr-FR" sz="1600" b="1" i="1" dirty="0">
                <a:solidFill>
                  <a:schemeClr val="bg1"/>
                </a:solidFill>
                <a:latin typeface="Segoe UI" panose="020B0502040204020203" pitchFamily="34" charset="0"/>
                <a:cs typeface="Segoe UI" panose="020B0502040204020203" pitchFamily="34" charset="0"/>
              </a:rPr>
              <a:t>changer</a:t>
            </a:r>
            <a:r>
              <a:rPr lang="fr-FR" sz="1600" i="1" dirty="0">
                <a:solidFill>
                  <a:schemeClr val="bg1"/>
                </a:solidFill>
                <a:latin typeface="Segoe UI" panose="020B0502040204020203" pitchFamily="34" charset="0"/>
                <a:cs typeface="Segoe UI" panose="020B0502040204020203" pitchFamily="34" charset="0"/>
              </a:rPr>
              <a:t> la courroie</a:t>
            </a:r>
          </a:p>
        </p:txBody>
      </p:sp>
      <p:sp>
        <p:nvSpPr>
          <p:cNvPr id="68" name="Rectangle 67"/>
          <p:cNvSpPr/>
          <p:nvPr/>
        </p:nvSpPr>
        <p:spPr>
          <a:xfrm>
            <a:off x="6964296" y="33739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a:t>
            </a:r>
          </a:p>
          <a:p>
            <a:pPr algn="ctr"/>
            <a:r>
              <a:rPr lang="fr-FR" sz="1600" b="1" i="1" dirty="0" smtClean="0">
                <a:solidFill>
                  <a:schemeClr val="bg1"/>
                </a:solidFill>
                <a:latin typeface="Segoe UI" panose="020B0502040204020203" pitchFamily="34" charset="0"/>
                <a:cs typeface="Segoe UI" panose="020B0502040204020203" pitchFamily="34" charset="0"/>
              </a:rPr>
              <a:t>remplacer</a:t>
            </a:r>
            <a:r>
              <a:rPr lang="fr-FR" sz="1600" i="1" dirty="0" smtClean="0">
                <a:solidFill>
                  <a:schemeClr val="bg1"/>
                </a:solidFill>
                <a:latin typeface="Segoe UI" panose="020B0502040204020203" pitchFamily="34" charset="0"/>
                <a:cs typeface="Segoe UI" panose="020B0502040204020203" pitchFamily="34" charset="0"/>
              </a:rPr>
              <a:t> les </a:t>
            </a:r>
          </a:p>
          <a:p>
            <a:pPr algn="ctr"/>
            <a:r>
              <a:rPr lang="fr-FR" sz="1600" i="1" dirty="0" smtClean="0">
                <a:solidFill>
                  <a:schemeClr val="bg1"/>
                </a:solidFill>
                <a:latin typeface="Segoe UI" panose="020B0502040204020203" pitchFamily="34" charset="0"/>
                <a:cs typeface="Segoe UI" panose="020B0502040204020203" pitchFamily="34" charset="0"/>
              </a:rPr>
              <a:t>plaquettes de freins ?</a:t>
            </a:r>
          </a:p>
        </p:txBody>
      </p:sp>
      <p:pic>
        <p:nvPicPr>
          <p:cNvPr id="11" name="Image 10"/>
          <p:cNvPicPr>
            <a:picLocks noChangeAspect="1"/>
          </p:cNvPicPr>
          <p:nvPr/>
        </p:nvPicPr>
        <p:blipFill rotWithShape="1">
          <a:blip r:embed="rId6"/>
          <a:srcRect l="156" t="15587" r="150" b="2860"/>
          <a:stretch/>
        </p:blipFill>
        <p:spPr>
          <a:xfrm>
            <a:off x="7954296" y="2984922"/>
            <a:ext cx="507790" cy="432000"/>
          </a:xfrm>
          <a:prstGeom prst="rect">
            <a:avLst/>
          </a:prstGeom>
          <a:ln w="28575">
            <a:solidFill>
              <a:srgbClr val="00B050"/>
            </a:solidFill>
          </a:ln>
        </p:spPr>
      </p:pic>
      <p:pic>
        <p:nvPicPr>
          <p:cNvPr id="9" name="Image 8"/>
          <p:cNvPicPr>
            <a:picLocks noChangeAspect="1"/>
          </p:cNvPicPr>
          <p:nvPr/>
        </p:nvPicPr>
        <p:blipFill rotWithShape="1">
          <a:blip r:embed="rId7"/>
          <a:srcRect l="165" t="15873" r="141" b="2861"/>
          <a:stretch/>
        </p:blipFill>
        <p:spPr>
          <a:xfrm>
            <a:off x="8801360" y="2271872"/>
            <a:ext cx="509578" cy="432000"/>
          </a:xfrm>
          <a:prstGeom prst="rect">
            <a:avLst/>
          </a:prstGeom>
          <a:ln w="28575">
            <a:solidFill>
              <a:srgbClr val="C00000"/>
            </a:solidFill>
          </a:ln>
        </p:spPr>
      </p:pic>
      <p:pic>
        <p:nvPicPr>
          <p:cNvPr id="26" name="Image 25"/>
          <p:cNvPicPr>
            <a:picLocks noChangeAspect="1"/>
          </p:cNvPicPr>
          <p:nvPr/>
        </p:nvPicPr>
        <p:blipFill rotWithShape="1">
          <a:blip r:embed="rId8"/>
          <a:srcRect b="7046"/>
          <a:stretch/>
        </p:blipFill>
        <p:spPr>
          <a:xfrm>
            <a:off x="8801360" y="3610937"/>
            <a:ext cx="508315" cy="432000"/>
          </a:xfrm>
          <a:prstGeom prst="rect">
            <a:avLst/>
          </a:prstGeom>
          <a:ln w="28575">
            <a:solidFill>
              <a:schemeClr val="accent2"/>
            </a:solidFill>
          </a:ln>
        </p:spPr>
      </p:pic>
      <p:pic>
        <p:nvPicPr>
          <p:cNvPr id="66" name="Image 65"/>
          <p:cNvPicPr>
            <a:picLocks noChangeAspect="1"/>
          </p:cNvPicPr>
          <p:nvPr/>
        </p:nvPicPr>
        <p:blipFill rotWithShape="1">
          <a:blip r:embed="rId7"/>
          <a:srcRect l="165" t="15873" r="141" b="2861"/>
          <a:stretch/>
        </p:blipFill>
        <p:spPr>
          <a:xfrm>
            <a:off x="9673354" y="2984922"/>
            <a:ext cx="509578" cy="432000"/>
          </a:xfrm>
          <a:prstGeom prst="rect">
            <a:avLst/>
          </a:prstGeom>
          <a:ln w="28575">
            <a:solidFill>
              <a:srgbClr val="C00000"/>
            </a:solidFill>
          </a:ln>
        </p:spPr>
      </p:pic>
      <p:sp>
        <p:nvSpPr>
          <p:cNvPr id="79" name="Ellipse 78"/>
          <p:cNvSpPr/>
          <p:nvPr/>
        </p:nvSpPr>
        <p:spPr>
          <a:xfrm>
            <a:off x="6964295" y="1412279"/>
            <a:ext cx="4415195"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b="1" i="1" dirty="0" smtClean="0">
                <a:solidFill>
                  <a:srgbClr val="00B050"/>
                </a:solidFill>
                <a:latin typeface="Segoe UI" panose="020B0502040204020203" pitchFamily="34" charset="0"/>
                <a:cs typeface="Segoe UI" panose="020B0502040204020203" pitchFamily="34" charset="0"/>
              </a:rPr>
              <a:t>Similaires</a:t>
            </a:r>
            <a:r>
              <a:rPr lang="fr-FR" sz="1400" i="1" dirty="0" smtClean="0">
                <a:solidFill>
                  <a:schemeClr val="tx1"/>
                </a:solidFill>
                <a:latin typeface="Segoe UI" panose="020B0502040204020203" pitchFamily="34" charset="0"/>
                <a:cs typeface="Segoe UI" panose="020B0502040204020203" pitchFamily="34" charset="0"/>
              </a:rPr>
              <a:t> ou </a:t>
            </a:r>
            <a:r>
              <a:rPr lang="fr-FR" sz="1400" b="1" i="1" dirty="0" smtClean="0">
                <a:solidFill>
                  <a:srgbClr val="C00000"/>
                </a:solidFill>
                <a:latin typeface="Segoe UI" panose="020B0502040204020203" pitchFamily="34" charset="0"/>
                <a:cs typeface="Segoe UI" panose="020B0502040204020203" pitchFamily="34" charset="0"/>
              </a:rPr>
              <a:t>Différentes</a:t>
            </a:r>
            <a:r>
              <a:rPr lang="fr-FR" sz="1400" i="1" dirty="0" smtClean="0">
                <a:solidFill>
                  <a:schemeClr val="tx1"/>
                </a:solidFill>
                <a:latin typeface="Segoe UI" panose="020B0502040204020203" pitchFamily="34" charset="0"/>
                <a:cs typeface="Segoe UI" panose="020B0502040204020203" pitchFamily="34" charset="0"/>
              </a:rPr>
              <a:t> ?</a:t>
            </a:r>
            <a:endParaRPr lang="fr-FR" sz="1400" i="1" dirty="0">
              <a:solidFill>
                <a:schemeClr val="tx1"/>
              </a:solidFill>
              <a:latin typeface="Segoe UI" panose="020B0502040204020203" pitchFamily="34" charset="0"/>
              <a:cs typeface="Segoe UI" panose="020B0502040204020203" pitchFamily="34" charset="0"/>
            </a:endParaRPr>
          </a:p>
        </p:txBody>
      </p:sp>
      <p:grpSp>
        <p:nvGrpSpPr>
          <p:cNvPr id="5" name="Groupe 4"/>
          <p:cNvGrpSpPr/>
          <p:nvPr/>
        </p:nvGrpSpPr>
        <p:grpSpPr>
          <a:xfrm>
            <a:off x="5507449" y="5460183"/>
            <a:ext cx="6376136" cy="720000"/>
            <a:chOff x="5507449" y="5460183"/>
            <a:chExt cx="6376136" cy="720000"/>
          </a:xfrm>
        </p:grpSpPr>
        <p:grpSp>
          <p:nvGrpSpPr>
            <p:cNvPr id="56" name="Groupe 55"/>
            <p:cNvGrpSpPr/>
            <p:nvPr/>
          </p:nvGrpSpPr>
          <p:grpSpPr>
            <a:xfrm>
              <a:off x="6227449" y="5472297"/>
              <a:ext cx="5656136" cy="707886"/>
              <a:chOff x="5446442" y="5239319"/>
              <a:chExt cx="5656136" cy="707886"/>
            </a:xfrm>
          </p:grpSpPr>
          <p:sp>
            <p:nvSpPr>
              <p:cNvPr id="55" name="ZoneTexte 54"/>
              <p:cNvSpPr txBox="1"/>
              <p:nvPr/>
            </p:nvSpPr>
            <p:spPr>
              <a:xfrm>
                <a:off x="7428310" y="5239319"/>
                <a:ext cx="3674268"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12 497 500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annotations</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4 959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endParaRPr lang="fr-FR" sz="2000" dirty="0">
                  <a:solidFill>
                    <a:srgbClr val="0C4392"/>
                  </a:solidFill>
                  <a:latin typeface="Segoe UI" panose="020B0502040204020203" pitchFamily="34" charset="0"/>
                  <a:cs typeface="Segoe UI" panose="020B0502040204020203" pitchFamily="34" charset="0"/>
                </a:endParaRPr>
              </a:p>
            </p:txBody>
          </p:sp>
          <p:sp>
            <p:nvSpPr>
              <p:cNvPr id="77" name="ZoneTexte 76"/>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9"/>
            <a:stretch>
              <a:fillRect/>
            </a:stretch>
          </p:blipFill>
          <p:spPr>
            <a:xfrm>
              <a:off x="5507449" y="5460183"/>
              <a:ext cx="720000" cy="720000"/>
            </a:xfrm>
            <a:prstGeom prst="rect">
              <a:avLst/>
            </a:prstGeom>
          </p:spPr>
        </p:pic>
      </p:grpSp>
    </p:spTree>
    <p:extLst>
      <p:ext uri="{BB962C8B-B14F-4D97-AF65-F5344CB8AC3E}">
        <p14:creationId xmlns:p14="http://schemas.microsoft.com/office/powerpoint/2010/main" val="230186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0"/>
              <a:ext cx="1714176" cy="737389"/>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31</a:t>
            </a:fld>
            <a:endParaRPr lang="fr-FR"/>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grpSp>
        <p:nvGrpSpPr>
          <p:cNvPr id="126" name="Groupe 125"/>
          <p:cNvGrpSpPr/>
          <p:nvPr/>
        </p:nvGrpSpPr>
        <p:grpSpPr>
          <a:xfrm>
            <a:off x="959504" y="2859600"/>
            <a:ext cx="1857080" cy="1206630"/>
            <a:chOff x="337251" y="2309282"/>
            <a:chExt cx="1857080" cy="1206630"/>
          </a:xfrm>
        </p:grpSpPr>
        <p:sp>
          <p:nvSpPr>
            <p:cNvPr id="127" name="Pensées 126"/>
            <p:cNvSpPr/>
            <p:nvPr/>
          </p:nvSpPr>
          <p:spPr>
            <a:xfrm>
              <a:off x="337251" y="2309282"/>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28"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e 128"/>
          <p:cNvGrpSpPr/>
          <p:nvPr/>
        </p:nvGrpSpPr>
        <p:grpSpPr>
          <a:xfrm>
            <a:off x="267234" y="1387405"/>
            <a:ext cx="1857080" cy="1206630"/>
            <a:chOff x="337251" y="2309282"/>
            <a:chExt cx="1857080" cy="1206630"/>
          </a:xfrm>
        </p:grpSpPr>
        <p:sp>
          <p:nvSpPr>
            <p:cNvPr id="130" name="Pensées 129"/>
            <p:cNvSpPr/>
            <p:nvPr/>
          </p:nvSpPr>
          <p:spPr>
            <a:xfrm>
              <a:off x="337251" y="2309282"/>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31"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1394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500"/>
                                        <p:tgtEl>
                                          <p:spTgt spid="129"/>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1"/>
              <a:ext cx="1714176" cy="738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32</a:t>
            </a:fld>
            <a:endParaRPr lang="fr-FR" dirty="0"/>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sp>
        <p:nvSpPr>
          <p:cNvPr id="7" name="Forme libre 6"/>
          <p:cNvSpPr/>
          <p:nvPr/>
        </p:nvSpPr>
        <p:spPr>
          <a:xfrm>
            <a:off x="9081312" y="1720316"/>
            <a:ext cx="2357437" cy="745331"/>
          </a:xfrm>
          <a:custGeom>
            <a:avLst/>
            <a:gdLst>
              <a:gd name="connsiteX0" fmla="*/ 816769 w 2357437"/>
              <a:gd name="connsiteY0" fmla="*/ 0 h 745331"/>
              <a:gd name="connsiteX1" fmla="*/ 102394 w 2357437"/>
              <a:gd name="connsiteY1" fmla="*/ 71438 h 745331"/>
              <a:gd name="connsiteX2" fmla="*/ 0 w 2357437"/>
              <a:gd name="connsiteY2" fmla="*/ 180975 h 745331"/>
              <a:gd name="connsiteX3" fmla="*/ 126206 w 2357437"/>
              <a:gd name="connsiteY3" fmla="*/ 592931 h 745331"/>
              <a:gd name="connsiteX4" fmla="*/ 540544 w 2357437"/>
              <a:gd name="connsiteY4" fmla="*/ 714375 h 745331"/>
              <a:gd name="connsiteX5" fmla="*/ 926306 w 2357437"/>
              <a:gd name="connsiteY5" fmla="*/ 697706 h 745331"/>
              <a:gd name="connsiteX6" fmla="*/ 1154906 w 2357437"/>
              <a:gd name="connsiteY6" fmla="*/ 631031 h 745331"/>
              <a:gd name="connsiteX7" fmla="*/ 1645444 w 2357437"/>
              <a:gd name="connsiteY7" fmla="*/ 716756 h 745331"/>
              <a:gd name="connsiteX8" fmla="*/ 2219325 w 2357437"/>
              <a:gd name="connsiteY8" fmla="*/ 745331 h 745331"/>
              <a:gd name="connsiteX9" fmla="*/ 2357437 w 2357437"/>
              <a:gd name="connsiteY9" fmla="*/ 533400 h 745331"/>
              <a:gd name="connsiteX10" fmla="*/ 2235994 w 2357437"/>
              <a:gd name="connsiteY10" fmla="*/ 264319 h 745331"/>
              <a:gd name="connsiteX11" fmla="*/ 2095500 w 2357437"/>
              <a:gd name="connsiteY11" fmla="*/ 16669 h 745331"/>
              <a:gd name="connsiteX12" fmla="*/ 1600200 w 2357437"/>
              <a:gd name="connsiteY12" fmla="*/ 11906 h 745331"/>
              <a:gd name="connsiteX13" fmla="*/ 816769 w 2357437"/>
              <a:gd name="connsiteY13" fmla="*/ 0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7437" h="745331">
                <a:moveTo>
                  <a:pt x="816769" y="0"/>
                </a:moveTo>
                <a:lnTo>
                  <a:pt x="102394" y="71438"/>
                </a:lnTo>
                <a:lnTo>
                  <a:pt x="0" y="180975"/>
                </a:lnTo>
                <a:lnTo>
                  <a:pt x="126206" y="592931"/>
                </a:lnTo>
                <a:lnTo>
                  <a:pt x="540544" y="714375"/>
                </a:lnTo>
                <a:lnTo>
                  <a:pt x="926306" y="697706"/>
                </a:lnTo>
                <a:lnTo>
                  <a:pt x="1154906" y="631031"/>
                </a:lnTo>
                <a:lnTo>
                  <a:pt x="1645444" y="716756"/>
                </a:lnTo>
                <a:lnTo>
                  <a:pt x="2219325" y="745331"/>
                </a:lnTo>
                <a:lnTo>
                  <a:pt x="2357437" y="533400"/>
                </a:lnTo>
                <a:lnTo>
                  <a:pt x="2235994" y="264319"/>
                </a:lnTo>
                <a:lnTo>
                  <a:pt x="2095500" y="16669"/>
                </a:lnTo>
                <a:lnTo>
                  <a:pt x="1600200" y="11906"/>
                </a:lnTo>
                <a:lnTo>
                  <a:pt x="816769" y="0"/>
                </a:lnTo>
                <a:close/>
              </a:path>
            </a:pathLst>
          </a:custGeom>
          <a:ln w="38100"/>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changer </a:t>
            </a:r>
            <a:r>
              <a:rPr lang="fr-FR" sz="1800" b="1" dirty="0" smtClean="0">
                <a:solidFill>
                  <a:schemeClr val="bg1"/>
                </a:solidFill>
                <a:latin typeface="Segoe UI" panose="020B0502040204020203" pitchFamily="34" charset="0"/>
                <a:cs typeface="Segoe UI" panose="020B0502040204020203" pitchFamily="34" charset="0"/>
              </a:rPr>
              <a:t>pneus</a:t>
            </a:r>
            <a:endParaRPr lang="fr-FR" sz="1800" b="1" dirty="0">
              <a:solidFill>
                <a:schemeClr val="bg1"/>
              </a:solidFill>
              <a:latin typeface="Segoe UI" panose="020B0502040204020203" pitchFamily="34" charset="0"/>
              <a:cs typeface="Segoe UI" panose="020B0502040204020203" pitchFamily="34" charset="0"/>
            </a:endParaRPr>
          </a:p>
        </p:txBody>
      </p:sp>
      <p:sp>
        <p:nvSpPr>
          <p:cNvPr id="8" name="Forme libre 7"/>
          <p:cNvSpPr/>
          <p:nvPr/>
        </p:nvSpPr>
        <p:spPr>
          <a:xfrm>
            <a:off x="8749848" y="2267348"/>
            <a:ext cx="2045493" cy="1464469"/>
          </a:xfrm>
          <a:custGeom>
            <a:avLst/>
            <a:gdLst>
              <a:gd name="connsiteX0" fmla="*/ 123825 w 2045493"/>
              <a:gd name="connsiteY0" fmla="*/ 0 h 1464469"/>
              <a:gd name="connsiteX1" fmla="*/ 0 w 2045493"/>
              <a:gd name="connsiteY1" fmla="*/ 159544 h 1464469"/>
              <a:gd name="connsiteX2" fmla="*/ 11906 w 2045493"/>
              <a:gd name="connsiteY2" fmla="*/ 381000 h 1464469"/>
              <a:gd name="connsiteX3" fmla="*/ 64293 w 2045493"/>
              <a:gd name="connsiteY3" fmla="*/ 528637 h 1464469"/>
              <a:gd name="connsiteX4" fmla="*/ 121443 w 2045493"/>
              <a:gd name="connsiteY4" fmla="*/ 628650 h 1464469"/>
              <a:gd name="connsiteX5" fmla="*/ 176212 w 2045493"/>
              <a:gd name="connsiteY5" fmla="*/ 814387 h 1464469"/>
              <a:gd name="connsiteX6" fmla="*/ 214312 w 2045493"/>
              <a:gd name="connsiteY6" fmla="*/ 919162 h 1464469"/>
              <a:gd name="connsiteX7" fmla="*/ 295275 w 2045493"/>
              <a:gd name="connsiteY7" fmla="*/ 966787 h 1464469"/>
              <a:gd name="connsiteX8" fmla="*/ 411956 w 2045493"/>
              <a:gd name="connsiteY8" fmla="*/ 1004887 h 1464469"/>
              <a:gd name="connsiteX9" fmla="*/ 464343 w 2045493"/>
              <a:gd name="connsiteY9" fmla="*/ 1035844 h 1464469"/>
              <a:gd name="connsiteX10" fmla="*/ 471487 w 2045493"/>
              <a:gd name="connsiteY10" fmla="*/ 1123950 h 1464469"/>
              <a:gd name="connsiteX11" fmla="*/ 445293 w 2045493"/>
              <a:gd name="connsiteY11" fmla="*/ 1216819 h 1464469"/>
              <a:gd name="connsiteX12" fmla="*/ 438150 w 2045493"/>
              <a:gd name="connsiteY12" fmla="*/ 1297781 h 1464469"/>
              <a:gd name="connsiteX13" fmla="*/ 481012 w 2045493"/>
              <a:gd name="connsiteY13" fmla="*/ 1388269 h 1464469"/>
              <a:gd name="connsiteX14" fmla="*/ 564356 w 2045493"/>
              <a:gd name="connsiteY14" fmla="*/ 1428750 h 1464469"/>
              <a:gd name="connsiteX15" fmla="*/ 728662 w 2045493"/>
              <a:gd name="connsiteY15" fmla="*/ 1464469 h 1464469"/>
              <a:gd name="connsiteX16" fmla="*/ 857250 w 2045493"/>
              <a:gd name="connsiteY16" fmla="*/ 1450181 h 1464469"/>
              <a:gd name="connsiteX17" fmla="*/ 1040606 w 2045493"/>
              <a:gd name="connsiteY17" fmla="*/ 1447800 h 1464469"/>
              <a:gd name="connsiteX18" fmla="*/ 1062037 w 2045493"/>
              <a:gd name="connsiteY18" fmla="*/ 1447800 h 1464469"/>
              <a:gd name="connsiteX19" fmla="*/ 1195387 w 2045493"/>
              <a:gd name="connsiteY19" fmla="*/ 1421606 h 1464469"/>
              <a:gd name="connsiteX20" fmla="*/ 1321593 w 2045493"/>
              <a:gd name="connsiteY20" fmla="*/ 1393031 h 1464469"/>
              <a:gd name="connsiteX21" fmla="*/ 1345406 w 2045493"/>
              <a:gd name="connsiteY21" fmla="*/ 1383506 h 1464469"/>
              <a:gd name="connsiteX22" fmla="*/ 1452562 w 2045493"/>
              <a:gd name="connsiteY22" fmla="*/ 1369219 h 1464469"/>
              <a:gd name="connsiteX23" fmla="*/ 1478756 w 2045493"/>
              <a:gd name="connsiteY23" fmla="*/ 1371600 h 1464469"/>
              <a:gd name="connsiteX24" fmla="*/ 1612106 w 2045493"/>
              <a:gd name="connsiteY24" fmla="*/ 1378744 h 1464469"/>
              <a:gd name="connsiteX25" fmla="*/ 1769268 w 2045493"/>
              <a:gd name="connsiteY25" fmla="*/ 1385887 h 1464469"/>
              <a:gd name="connsiteX26" fmla="*/ 1800225 w 2045493"/>
              <a:gd name="connsiteY26" fmla="*/ 1385887 h 1464469"/>
              <a:gd name="connsiteX27" fmla="*/ 1905000 w 2045493"/>
              <a:gd name="connsiteY27" fmla="*/ 1378744 h 1464469"/>
              <a:gd name="connsiteX28" fmla="*/ 1926431 w 2045493"/>
              <a:gd name="connsiteY28" fmla="*/ 1376362 h 1464469"/>
              <a:gd name="connsiteX29" fmla="*/ 2007393 w 2045493"/>
              <a:gd name="connsiteY29" fmla="*/ 1302544 h 1464469"/>
              <a:gd name="connsiteX30" fmla="*/ 1995487 w 2045493"/>
              <a:gd name="connsiteY30" fmla="*/ 1171575 h 1464469"/>
              <a:gd name="connsiteX31" fmla="*/ 1959768 w 2045493"/>
              <a:gd name="connsiteY31" fmla="*/ 1078706 h 1464469"/>
              <a:gd name="connsiteX32" fmla="*/ 1914525 w 2045493"/>
              <a:gd name="connsiteY32" fmla="*/ 966787 h 1464469"/>
              <a:gd name="connsiteX33" fmla="*/ 1902618 w 2045493"/>
              <a:gd name="connsiteY33" fmla="*/ 876300 h 1464469"/>
              <a:gd name="connsiteX34" fmla="*/ 1947862 w 2045493"/>
              <a:gd name="connsiteY34" fmla="*/ 790575 h 1464469"/>
              <a:gd name="connsiteX35" fmla="*/ 1995487 w 2045493"/>
              <a:gd name="connsiteY35" fmla="*/ 716756 h 1464469"/>
              <a:gd name="connsiteX36" fmla="*/ 2035968 w 2045493"/>
              <a:gd name="connsiteY36" fmla="*/ 619125 h 1464469"/>
              <a:gd name="connsiteX37" fmla="*/ 2045493 w 2045493"/>
              <a:gd name="connsiteY37" fmla="*/ 538162 h 1464469"/>
              <a:gd name="connsiteX38" fmla="*/ 2033587 w 2045493"/>
              <a:gd name="connsiteY38" fmla="*/ 450056 h 1464469"/>
              <a:gd name="connsiteX39" fmla="*/ 2009775 w 2045493"/>
              <a:gd name="connsiteY39" fmla="*/ 347662 h 1464469"/>
              <a:gd name="connsiteX40" fmla="*/ 1890712 w 2045493"/>
              <a:gd name="connsiteY40" fmla="*/ 283369 h 1464469"/>
              <a:gd name="connsiteX41" fmla="*/ 1757362 w 2045493"/>
              <a:gd name="connsiteY41" fmla="*/ 226219 h 1464469"/>
              <a:gd name="connsiteX42" fmla="*/ 1728787 w 2045493"/>
              <a:gd name="connsiteY42" fmla="*/ 207169 h 1464469"/>
              <a:gd name="connsiteX43" fmla="*/ 1640681 w 2045493"/>
              <a:gd name="connsiteY43" fmla="*/ 169069 h 1464469"/>
              <a:gd name="connsiteX44" fmla="*/ 1535906 w 2045493"/>
              <a:gd name="connsiteY44" fmla="*/ 147637 h 1464469"/>
              <a:gd name="connsiteX45" fmla="*/ 1431131 w 2045493"/>
              <a:gd name="connsiteY45" fmla="*/ 145256 h 1464469"/>
              <a:gd name="connsiteX46" fmla="*/ 1347787 w 2045493"/>
              <a:gd name="connsiteY46" fmla="*/ 171450 h 1464469"/>
              <a:gd name="connsiteX47" fmla="*/ 1328737 w 2045493"/>
              <a:gd name="connsiteY47" fmla="*/ 180975 h 1464469"/>
              <a:gd name="connsiteX48" fmla="*/ 1290637 w 2045493"/>
              <a:gd name="connsiteY48" fmla="*/ 197644 h 1464469"/>
              <a:gd name="connsiteX49" fmla="*/ 1200150 w 2045493"/>
              <a:gd name="connsiteY49" fmla="*/ 235744 h 1464469"/>
              <a:gd name="connsiteX50" fmla="*/ 1112043 w 2045493"/>
              <a:gd name="connsiteY50" fmla="*/ 247650 h 1464469"/>
              <a:gd name="connsiteX51" fmla="*/ 1050131 w 2045493"/>
              <a:gd name="connsiteY51" fmla="*/ 242887 h 1464469"/>
              <a:gd name="connsiteX52" fmla="*/ 1016793 w 2045493"/>
              <a:gd name="connsiteY52" fmla="*/ 242887 h 1464469"/>
              <a:gd name="connsiteX53" fmla="*/ 940593 w 2045493"/>
              <a:gd name="connsiteY53" fmla="*/ 242887 h 1464469"/>
              <a:gd name="connsiteX54" fmla="*/ 914400 w 2045493"/>
              <a:gd name="connsiteY54" fmla="*/ 242887 h 1464469"/>
              <a:gd name="connsiteX55" fmla="*/ 819150 w 2045493"/>
              <a:gd name="connsiteY55" fmla="*/ 228600 h 1464469"/>
              <a:gd name="connsiteX56" fmla="*/ 790575 w 2045493"/>
              <a:gd name="connsiteY56" fmla="*/ 223837 h 1464469"/>
              <a:gd name="connsiteX57" fmla="*/ 728662 w 2045493"/>
              <a:gd name="connsiteY57" fmla="*/ 211931 h 1464469"/>
              <a:gd name="connsiteX58" fmla="*/ 692943 w 2045493"/>
              <a:gd name="connsiteY58" fmla="*/ 204787 h 1464469"/>
              <a:gd name="connsiteX59" fmla="*/ 619125 w 2045493"/>
              <a:gd name="connsiteY59" fmla="*/ 188119 h 1464469"/>
              <a:gd name="connsiteX60" fmla="*/ 514350 w 2045493"/>
              <a:gd name="connsiteY60" fmla="*/ 159544 h 1464469"/>
              <a:gd name="connsiteX61" fmla="*/ 495300 w 2045493"/>
              <a:gd name="connsiteY61" fmla="*/ 152400 h 1464469"/>
              <a:gd name="connsiteX62" fmla="*/ 419100 w 2045493"/>
              <a:gd name="connsiteY62" fmla="*/ 119062 h 1464469"/>
              <a:gd name="connsiteX63" fmla="*/ 400050 w 2045493"/>
              <a:gd name="connsiteY63" fmla="*/ 111919 h 1464469"/>
              <a:gd name="connsiteX64" fmla="*/ 338137 w 2045493"/>
              <a:gd name="connsiteY64" fmla="*/ 83344 h 1464469"/>
              <a:gd name="connsiteX65" fmla="*/ 221456 w 2045493"/>
              <a:gd name="connsiteY65" fmla="*/ 38100 h 1464469"/>
              <a:gd name="connsiteX66" fmla="*/ 123825 w 2045493"/>
              <a:gd name="connsiteY66" fmla="*/ 0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45493" h="1464469">
                <a:moveTo>
                  <a:pt x="123825" y="0"/>
                </a:moveTo>
                <a:lnTo>
                  <a:pt x="0" y="159544"/>
                </a:lnTo>
                <a:lnTo>
                  <a:pt x="11906" y="381000"/>
                </a:lnTo>
                <a:lnTo>
                  <a:pt x="64293" y="528637"/>
                </a:lnTo>
                <a:lnTo>
                  <a:pt x="121443" y="628650"/>
                </a:lnTo>
                <a:lnTo>
                  <a:pt x="176212" y="814387"/>
                </a:lnTo>
                <a:lnTo>
                  <a:pt x="214312" y="919162"/>
                </a:lnTo>
                <a:lnTo>
                  <a:pt x="295275" y="966787"/>
                </a:lnTo>
                <a:lnTo>
                  <a:pt x="411956" y="1004887"/>
                </a:lnTo>
                <a:lnTo>
                  <a:pt x="464343" y="1035844"/>
                </a:lnTo>
                <a:lnTo>
                  <a:pt x="471487" y="1123950"/>
                </a:lnTo>
                <a:lnTo>
                  <a:pt x="445293" y="1216819"/>
                </a:lnTo>
                <a:lnTo>
                  <a:pt x="438150" y="1297781"/>
                </a:lnTo>
                <a:lnTo>
                  <a:pt x="481012" y="1388269"/>
                </a:lnTo>
                <a:lnTo>
                  <a:pt x="564356" y="1428750"/>
                </a:lnTo>
                <a:lnTo>
                  <a:pt x="728662" y="1464469"/>
                </a:lnTo>
                <a:lnTo>
                  <a:pt x="857250" y="1450181"/>
                </a:lnTo>
                <a:lnTo>
                  <a:pt x="1040606" y="1447800"/>
                </a:lnTo>
                <a:lnTo>
                  <a:pt x="1062037" y="1447800"/>
                </a:lnTo>
                <a:lnTo>
                  <a:pt x="1195387" y="1421606"/>
                </a:lnTo>
                <a:lnTo>
                  <a:pt x="1321593" y="1393031"/>
                </a:lnTo>
                <a:lnTo>
                  <a:pt x="1345406" y="1383506"/>
                </a:lnTo>
                <a:lnTo>
                  <a:pt x="1452562" y="1369219"/>
                </a:lnTo>
                <a:lnTo>
                  <a:pt x="1478756" y="1371600"/>
                </a:lnTo>
                <a:lnTo>
                  <a:pt x="1612106" y="1378744"/>
                </a:lnTo>
                <a:lnTo>
                  <a:pt x="1769268" y="1385887"/>
                </a:lnTo>
                <a:lnTo>
                  <a:pt x="1800225" y="1385887"/>
                </a:lnTo>
                <a:lnTo>
                  <a:pt x="1905000" y="1378744"/>
                </a:lnTo>
                <a:lnTo>
                  <a:pt x="1926431" y="1376362"/>
                </a:lnTo>
                <a:lnTo>
                  <a:pt x="2007393" y="1302544"/>
                </a:lnTo>
                <a:lnTo>
                  <a:pt x="1995487" y="1171575"/>
                </a:lnTo>
                <a:lnTo>
                  <a:pt x="1959768" y="1078706"/>
                </a:lnTo>
                <a:lnTo>
                  <a:pt x="1914525" y="966787"/>
                </a:lnTo>
                <a:lnTo>
                  <a:pt x="1902618" y="876300"/>
                </a:lnTo>
                <a:lnTo>
                  <a:pt x="1947862" y="790575"/>
                </a:lnTo>
                <a:lnTo>
                  <a:pt x="1995487" y="716756"/>
                </a:lnTo>
                <a:lnTo>
                  <a:pt x="2035968" y="619125"/>
                </a:lnTo>
                <a:lnTo>
                  <a:pt x="2045493" y="538162"/>
                </a:lnTo>
                <a:lnTo>
                  <a:pt x="2033587" y="450056"/>
                </a:lnTo>
                <a:lnTo>
                  <a:pt x="2009775" y="347662"/>
                </a:lnTo>
                <a:lnTo>
                  <a:pt x="1890712" y="283369"/>
                </a:lnTo>
                <a:lnTo>
                  <a:pt x="1757362" y="226219"/>
                </a:lnTo>
                <a:cubicBezTo>
                  <a:pt x="1728101" y="209150"/>
                  <a:pt x="1728787" y="220577"/>
                  <a:pt x="1728787" y="207169"/>
                </a:cubicBezTo>
                <a:lnTo>
                  <a:pt x="1640681" y="169069"/>
                </a:lnTo>
                <a:lnTo>
                  <a:pt x="1535906" y="147637"/>
                </a:lnTo>
                <a:lnTo>
                  <a:pt x="1431131" y="145256"/>
                </a:lnTo>
                <a:lnTo>
                  <a:pt x="1347787" y="171450"/>
                </a:lnTo>
                <a:lnTo>
                  <a:pt x="1328737" y="180975"/>
                </a:lnTo>
                <a:lnTo>
                  <a:pt x="1290637" y="197644"/>
                </a:lnTo>
                <a:lnTo>
                  <a:pt x="1200150" y="235744"/>
                </a:lnTo>
                <a:lnTo>
                  <a:pt x="1112043" y="247650"/>
                </a:lnTo>
                <a:lnTo>
                  <a:pt x="1050131" y="242887"/>
                </a:lnTo>
                <a:lnTo>
                  <a:pt x="1016793" y="242887"/>
                </a:lnTo>
                <a:lnTo>
                  <a:pt x="940593" y="242887"/>
                </a:lnTo>
                <a:lnTo>
                  <a:pt x="914400" y="242887"/>
                </a:lnTo>
                <a:lnTo>
                  <a:pt x="819150" y="228600"/>
                </a:lnTo>
                <a:cubicBezTo>
                  <a:pt x="795394" y="223320"/>
                  <a:pt x="805036" y="223837"/>
                  <a:pt x="790575" y="223837"/>
                </a:cubicBezTo>
                <a:lnTo>
                  <a:pt x="728662" y="211931"/>
                </a:lnTo>
                <a:cubicBezTo>
                  <a:pt x="695951" y="206899"/>
                  <a:pt x="707043" y="211839"/>
                  <a:pt x="692943" y="204787"/>
                </a:cubicBezTo>
                <a:lnTo>
                  <a:pt x="619125" y="188119"/>
                </a:lnTo>
                <a:lnTo>
                  <a:pt x="514350" y="159544"/>
                </a:lnTo>
                <a:lnTo>
                  <a:pt x="495300" y="152400"/>
                </a:lnTo>
                <a:lnTo>
                  <a:pt x="419100" y="119062"/>
                </a:lnTo>
                <a:lnTo>
                  <a:pt x="400050" y="111919"/>
                </a:lnTo>
                <a:lnTo>
                  <a:pt x="338137" y="83344"/>
                </a:lnTo>
                <a:lnTo>
                  <a:pt x="221456" y="38100"/>
                </a:lnTo>
                <a:lnTo>
                  <a:pt x="123825" y="0"/>
                </a:lnTo>
                <a:close/>
              </a:path>
            </a:pathLst>
          </a:custGeom>
          <a:ln w="38100"/>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Réparer</a:t>
            </a:r>
          </a:p>
          <a:p>
            <a:pPr algn="ctr"/>
            <a:r>
              <a:rPr lang="fr-FR" sz="1400" b="1" dirty="0" smtClean="0">
                <a:solidFill>
                  <a:schemeClr val="bg1"/>
                </a:solidFill>
                <a:latin typeface="Segoe UI" panose="020B0502040204020203" pitchFamily="34" charset="0"/>
                <a:cs typeface="Segoe UI" panose="020B0502040204020203" pitchFamily="34" charset="0"/>
              </a:rPr>
              <a:t>    (</a:t>
            </a:r>
            <a:r>
              <a:rPr lang="fr-FR" sz="1400" b="1" dirty="0" smtClean="0">
                <a:solidFill>
                  <a:schemeClr val="bg1"/>
                </a:solidFill>
                <a:latin typeface="Segoe UI" panose="020B0502040204020203" pitchFamily="34" charset="0"/>
                <a:cs typeface="Segoe UI" panose="020B0502040204020203" pitchFamily="34" charset="0"/>
              </a:rPr>
              <a:t>feux, freins,</a:t>
            </a:r>
          </a:p>
          <a:p>
            <a:pPr algn="ctr"/>
            <a:r>
              <a:rPr lang="fr-FR" sz="1400" b="1" dirty="0" smtClean="0">
                <a:solidFill>
                  <a:schemeClr val="bg1"/>
                </a:solidFill>
                <a:latin typeface="Segoe UI" panose="020B0502040204020203" pitchFamily="34" charset="0"/>
                <a:cs typeface="Segoe UI" panose="020B0502040204020203" pitchFamily="34" charset="0"/>
              </a:rPr>
              <a:t>    essuie-glace</a:t>
            </a:r>
            <a:r>
              <a:rPr lang="fr-FR" sz="1400" b="1" dirty="0" smtClean="0">
                <a:solidFill>
                  <a:schemeClr val="bg1"/>
                </a:solidFill>
                <a:latin typeface="Segoe UI" panose="020B0502040204020203" pitchFamily="34" charset="0"/>
                <a:cs typeface="Segoe UI" panose="020B0502040204020203" pitchFamily="34" charset="0"/>
              </a:rPr>
              <a:t>)</a:t>
            </a:r>
            <a:endParaRPr lang="fr-FR" sz="1400" b="1" dirty="0">
              <a:solidFill>
                <a:schemeClr val="bg1"/>
              </a:solidFill>
              <a:latin typeface="Segoe UI" panose="020B0502040204020203" pitchFamily="34" charset="0"/>
              <a:cs typeface="Segoe UI" panose="020B0502040204020203" pitchFamily="34" charset="0"/>
            </a:endParaRPr>
          </a:p>
        </p:txBody>
      </p:sp>
      <p:sp>
        <p:nvSpPr>
          <p:cNvPr id="12" name="Forme libre 11"/>
          <p:cNvSpPr/>
          <p:nvPr/>
        </p:nvSpPr>
        <p:spPr>
          <a:xfrm>
            <a:off x="8082018" y="4209688"/>
            <a:ext cx="1257300" cy="485775"/>
          </a:xfrm>
          <a:custGeom>
            <a:avLst/>
            <a:gdLst>
              <a:gd name="connsiteX0" fmla="*/ 214312 w 1257300"/>
              <a:gd name="connsiteY0" fmla="*/ 4762 h 485775"/>
              <a:gd name="connsiteX1" fmla="*/ 80962 w 1257300"/>
              <a:gd name="connsiteY1" fmla="*/ 104775 h 485775"/>
              <a:gd name="connsiteX2" fmla="*/ 9525 w 1257300"/>
              <a:gd name="connsiteY2" fmla="*/ 252412 h 485775"/>
              <a:gd name="connsiteX3" fmla="*/ 0 w 1257300"/>
              <a:gd name="connsiteY3" fmla="*/ 371475 h 485775"/>
              <a:gd name="connsiteX4" fmla="*/ 14287 w 1257300"/>
              <a:gd name="connsiteY4" fmla="*/ 442912 h 485775"/>
              <a:gd name="connsiteX5" fmla="*/ 180975 w 1257300"/>
              <a:gd name="connsiteY5" fmla="*/ 452437 h 485775"/>
              <a:gd name="connsiteX6" fmla="*/ 323850 w 1257300"/>
              <a:gd name="connsiteY6" fmla="*/ 471487 h 485775"/>
              <a:gd name="connsiteX7" fmla="*/ 481012 w 1257300"/>
              <a:gd name="connsiteY7" fmla="*/ 471487 h 485775"/>
              <a:gd name="connsiteX8" fmla="*/ 628650 w 1257300"/>
              <a:gd name="connsiteY8" fmla="*/ 476250 h 485775"/>
              <a:gd name="connsiteX9" fmla="*/ 814387 w 1257300"/>
              <a:gd name="connsiteY9" fmla="*/ 485775 h 485775"/>
              <a:gd name="connsiteX10" fmla="*/ 1009650 w 1257300"/>
              <a:gd name="connsiteY10" fmla="*/ 481012 h 485775"/>
              <a:gd name="connsiteX11" fmla="*/ 1147762 w 1257300"/>
              <a:gd name="connsiteY11" fmla="*/ 481012 h 485775"/>
              <a:gd name="connsiteX12" fmla="*/ 1257300 w 1257300"/>
              <a:gd name="connsiteY12" fmla="*/ 485775 h 485775"/>
              <a:gd name="connsiteX13" fmla="*/ 1257300 w 1257300"/>
              <a:gd name="connsiteY13" fmla="*/ 328612 h 485775"/>
              <a:gd name="connsiteX14" fmla="*/ 1200150 w 1257300"/>
              <a:gd name="connsiteY14" fmla="*/ 219075 h 485775"/>
              <a:gd name="connsiteX15" fmla="*/ 1081087 w 1257300"/>
              <a:gd name="connsiteY15" fmla="*/ 152400 h 485775"/>
              <a:gd name="connsiteX16" fmla="*/ 928687 w 1257300"/>
              <a:gd name="connsiteY16" fmla="*/ 100012 h 485775"/>
              <a:gd name="connsiteX17" fmla="*/ 709612 w 1257300"/>
              <a:gd name="connsiteY17" fmla="*/ 42862 h 485775"/>
              <a:gd name="connsiteX18" fmla="*/ 519112 w 1257300"/>
              <a:gd name="connsiteY18" fmla="*/ 14287 h 485775"/>
              <a:gd name="connsiteX19" fmla="*/ 319087 w 1257300"/>
              <a:gd name="connsiteY19" fmla="*/ 0 h 485775"/>
              <a:gd name="connsiteX20" fmla="*/ 214312 w 1257300"/>
              <a:gd name="connsiteY20" fmla="*/ 47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7300" h="485775">
                <a:moveTo>
                  <a:pt x="214312" y="4762"/>
                </a:moveTo>
                <a:lnTo>
                  <a:pt x="80962" y="104775"/>
                </a:lnTo>
                <a:lnTo>
                  <a:pt x="9525" y="252412"/>
                </a:lnTo>
                <a:lnTo>
                  <a:pt x="0" y="371475"/>
                </a:lnTo>
                <a:lnTo>
                  <a:pt x="14287" y="442912"/>
                </a:lnTo>
                <a:lnTo>
                  <a:pt x="180975" y="452437"/>
                </a:lnTo>
                <a:lnTo>
                  <a:pt x="323850" y="471487"/>
                </a:lnTo>
                <a:lnTo>
                  <a:pt x="481012" y="471487"/>
                </a:lnTo>
                <a:lnTo>
                  <a:pt x="628650" y="476250"/>
                </a:lnTo>
                <a:lnTo>
                  <a:pt x="814387" y="485775"/>
                </a:lnTo>
                <a:lnTo>
                  <a:pt x="1009650" y="481012"/>
                </a:lnTo>
                <a:lnTo>
                  <a:pt x="1147762" y="481012"/>
                </a:lnTo>
                <a:lnTo>
                  <a:pt x="1257300" y="485775"/>
                </a:lnTo>
                <a:lnTo>
                  <a:pt x="1257300" y="328612"/>
                </a:lnTo>
                <a:lnTo>
                  <a:pt x="1200150" y="219075"/>
                </a:lnTo>
                <a:lnTo>
                  <a:pt x="1081087" y="152400"/>
                </a:lnTo>
                <a:lnTo>
                  <a:pt x="928687" y="100012"/>
                </a:lnTo>
                <a:lnTo>
                  <a:pt x="709612" y="42862"/>
                </a:lnTo>
                <a:lnTo>
                  <a:pt x="519112" y="14287"/>
                </a:lnTo>
                <a:lnTo>
                  <a:pt x="319087" y="0"/>
                </a:lnTo>
                <a:lnTo>
                  <a:pt x="214312" y="4762"/>
                </a:lnTo>
                <a:close/>
              </a:path>
            </a:pathLst>
          </a:custGeom>
          <a:ln w="38100"/>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endParaRPr lang="fr-FR" sz="1800" b="1"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00035" y="4662883"/>
            <a:ext cx="1228725" cy="433388"/>
          </a:xfrm>
          <a:custGeom>
            <a:avLst/>
            <a:gdLst>
              <a:gd name="connsiteX0" fmla="*/ 1228725 w 1228725"/>
              <a:gd name="connsiteY0" fmla="*/ 47625 h 433388"/>
              <a:gd name="connsiteX1" fmla="*/ 1119188 w 1228725"/>
              <a:gd name="connsiteY1" fmla="*/ 52388 h 433388"/>
              <a:gd name="connsiteX2" fmla="*/ 981075 w 1228725"/>
              <a:gd name="connsiteY2" fmla="*/ 52388 h 433388"/>
              <a:gd name="connsiteX3" fmla="*/ 852488 w 1228725"/>
              <a:gd name="connsiteY3" fmla="*/ 52388 h 433388"/>
              <a:gd name="connsiteX4" fmla="*/ 695325 w 1228725"/>
              <a:gd name="connsiteY4" fmla="*/ 52388 h 433388"/>
              <a:gd name="connsiteX5" fmla="*/ 519113 w 1228725"/>
              <a:gd name="connsiteY5" fmla="*/ 38100 h 433388"/>
              <a:gd name="connsiteX6" fmla="*/ 371475 w 1228725"/>
              <a:gd name="connsiteY6" fmla="*/ 28575 h 433388"/>
              <a:gd name="connsiteX7" fmla="*/ 238125 w 1228725"/>
              <a:gd name="connsiteY7" fmla="*/ 14288 h 433388"/>
              <a:gd name="connsiteX8" fmla="*/ 147638 w 1228725"/>
              <a:gd name="connsiteY8" fmla="*/ 0 h 433388"/>
              <a:gd name="connsiteX9" fmla="*/ 57150 w 1228725"/>
              <a:gd name="connsiteY9" fmla="*/ 0 h 433388"/>
              <a:gd name="connsiteX10" fmla="*/ 0 w 1228725"/>
              <a:gd name="connsiteY10" fmla="*/ 0 h 433388"/>
              <a:gd name="connsiteX11" fmla="*/ 61913 w 1228725"/>
              <a:gd name="connsiteY11" fmla="*/ 100013 h 433388"/>
              <a:gd name="connsiteX12" fmla="*/ 157163 w 1228725"/>
              <a:gd name="connsiteY12" fmla="*/ 238125 h 433388"/>
              <a:gd name="connsiteX13" fmla="*/ 257175 w 1228725"/>
              <a:gd name="connsiteY13" fmla="*/ 309563 h 433388"/>
              <a:gd name="connsiteX14" fmla="*/ 381000 w 1228725"/>
              <a:gd name="connsiteY14" fmla="*/ 390525 h 433388"/>
              <a:gd name="connsiteX15" fmla="*/ 528638 w 1228725"/>
              <a:gd name="connsiteY15" fmla="*/ 423863 h 433388"/>
              <a:gd name="connsiteX16" fmla="*/ 690563 w 1228725"/>
              <a:gd name="connsiteY16" fmla="*/ 433388 h 433388"/>
              <a:gd name="connsiteX17" fmla="*/ 823913 w 1228725"/>
              <a:gd name="connsiteY17" fmla="*/ 428625 h 433388"/>
              <a:gd name="connsiteX18" fmla="*/ 957263 w 1228725"/>
              <a:gd name="connsiteY18" fmla="*/ 385763 h 433388"/>
              <a:gd name="connsiteX19" fmla="*/ 1095375 w 1228725"/>
              <a:gd name="connsiteY19" fmla="*/ 338138 h 433388"/>
              <a:gd name="connsiteX20" fmla="*/ 1190625 w 1228725"/>
              <a:gd name="connsiteY20" fmla="*/ 252413 h 433388"/>
              <a:gd name="connsiteX21" fmla="*/ 1223963 w 1228725"/>
              <a:gd name="connsiteY21" fmla="*/ 180975 h 433388"/>
              <a:gd name="connsiteX22" fmla="*/ 1228725 w 1228725"/>
              <a:gd name="connsiteY22" fmla="*/ 47625 h 43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28725" h="433388">
                <a:moveTo>
                  <a:pt x="1228725" y="47625"/>
                </a:moveTo>
                <a:lnTo>
                  <a:pt x="1119188" y="52388"/>
                </a:lnTo>
                <a:lnTo>
                  <a:pt x="981075" y="52388"/>
                </a:lnTo>
                <a:lnTo>
                  <a:pt x="852488" y="52388"/>
                </a:lnTo>
                <a:lnTo>
                  <a:pt x="695325" y="52388"/>
                </a:lnTo>
                <a:lnTo>
                  <a:pt x="519113" y="38100"/>
                </a:lnTo>
                <a:lnTo>
                  <a:pt x="371475" y="28575"/>
                </a:lnTo>
                <a:lnTo>
                  <a:pt x="238125" y="14288"/>
                </a:lnTo>
                <a:lnTo>
                  <a:pt x="147638" y="0"/>
                </a:lnTo>
                <a:lnTo>
                  <a:pt x="57150" y="0"/>
                </a:lnTo>
                <a:lnTo>
                  <a:pt x="0" y="0"/>
                </a:lnTo>
                <a:lnTo>
                  <a:pt x="61913" y="100013"/>
                </a:lnTo>
                <a:lnTo>
                  <a:pt x="157163" y="238125"/>
                </a:lnTo>
                <a:lnTo>
                  <a:pt x="257175" y="309563"/>
                </a:lnTo>
                <a:lnTo>
                  <a:pt x="381000" y="390525"/>
                </a:lnTo>
                <a:lnTo>
                  <a:pt x="528638" y="423863"/>
                </a:lnTo>
                <a:lnTo>
                  <a:pt x="690563" y="433388"/>
                </a:lnTo>
                <a:lnTo>
                  <a:pt x="823913" y="428625"/>
                </a:lnTo>
                <a:lnTo>
                  <a:pt x="957263" y="385763"/>
                </a:lnTo>
                <a:lnTo>
                  <a:pt x="1095375" y="338138"/>
                </a:lnTo>
                <a:lnTo>
                  <a:pt x="1190625" y="252413"/>
                </a:lnTo>
                <a:lnTo>
                  <a:pt x="1223963" y="180975"/>
                </a:lnTo>
                <a:lnTo>
                  <a:pt x="1228725" y="47625"/>
                </a:lnTo>
                <a:close/>
              </a:path>
            </a:pathLst>
          </a:custGeom>
          <a:ln w="38100"/>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nvGrpSpPr>
          <p:cNvPr id="126" name="Groupe 125"/>
          <p:cNvGrpSpPr/>
          <p:nvPr/>
        </p:nvGrpSpPr>
        <p:grpSpPr>
          <a:xfrm>
            <a:off x="959504" y="2859600"/>
            <a:ext cx="1857080" cy="1206630"/>
            <a:chOff x="337251" y="2309282"/>
            <a:chExt cx="1857080" cy="1206630"/>
          </a:xfrm>
        </p:grpSpPr>
        <p:sp>
          <p:nvSpPr>
            <p:cNvPr id="127" name="Pensées 126"/>
            <p:cNvSpPr/>
            <p:nvPr/>
          </p:nvSpPr>
          <p:spPr>
            <a:xfrm>
              <a:off x="337251" y="2309282"/>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28"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e 128"/>
          <p:cNvGrpSpPr/>
          <p:nvPr/>
        </p:nvGrpSpPr>
        <p:grpSpPr>
          <a:xfrm>
            <a:off x="267234" y="1387405"/>
            <a:ext cx="1857080" cy="1206630"/>
            <a:chOff x="337251" y="2309282"/>
            <a:chExt cx="1857080" cy="1206630"/>
          </a:xfrm>
        </p:grpSpPr>
        <p:sp>
          <p:nvSpPr>
            <p:cNvPr id="130" name="Pensées 129"/>
            <p:cNvSpPr/>
            <p:nvPr/>
          </p:nvSpPr>
          <p:spPr>
            <a:xfrm>
              <a:off x="337251" y="2309282"/>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31"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e 1"/>
          <p:cNvGrpSpPr/>
          <p:nvPr/>
        </p:nvGrpSpPr>
        <p:grpSpPr>
          <a:xfrm>
            <a:off x="5507449" y="5472297"/>
            <a:ext cx="6376136" cy="720000"/>
            <a:chOff x="5507449" y="5472297"/>
            <a:chExt cx="6376136" cy="720000"/>
          </a:xfrm>
        </p:grpSpPr>
        <p:grpSp>
          <p:nvGrpSpPr>
            <p:cNvPr id="132" name="Groupe 131"/>
            <p:cNvGrpSpPr/>
            <p:nvPr/>
          </p:nvGrpSpPr>
          <p:grpSpPr>
            <a:xfrm>
              <a:off x="6227449" y="5472297"/>
              <a:ext cx="5656136" cy="707886"/>
              <a:chOff x="5446442" y="5239319"/>
              <a:chExt cx="5656136" cy="707886"/>
            </a:xfrm>
          </p:grpSpPr>
          <p:sp>
            <p:nvSpPr>
              <p:cNvPr id="133" name="ZoneTexte 132"/>
              <p:cNvSpPr txBox="1"/>
              <p:nvPr/>
            </p:nvSpPr>
            <p:spPr>
              <a:xfrm>
                <a:off x="7428310" y="5239319"/>
                <a:ext cx="3674268"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i="1" dirty="0">
                    <a:solidFill>
                      <a:schemeClr val="accent2"/>
                    </a:solidFill>
                    <a:latin typeface="Segoe UI" panose="020B0502040204020203" pitchFamily="34" charset="0"/>
                    <a:cs typeface="Segoe UI" panose="020B0502040204020203" pitchFamily="34" charset="0"/>
                    <a:sym typeface="Wingdings" panose="05000000000000000000" pitchFamily="2" charset="2"/>
                  </a:rPr>
                  <a:t>?</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i="1" dirty="0" smtClean="0">
                    <a:solidFill>
                      <a:schemeClr val="accent2"/>
                    </a:solidFill>
                    <a:latin typeface="Segoe UI" panose="020B0502040204020203" pitchFamily="34" charset="0"/>
                    <a:cs typeface="Segoe UI" panose="020B0502040204020203" pitchFamily="34" charset="0"/>
                    <a:sym typeface="Wingdings" panose="05000000000000000000" pitchFamily="2" charset="2"/>
                  </a:rPr>
                  <a:t>10 </a:t>
                </a:r>
                <a:r>
                  <a:rPr lang="fr-FR" sz="2000" b="1" i="1" dirty="0" smtClean="0">
                    <a:solidFill>
                      <a:schemeClr val="accent2"/>
                    </a:solidFill>
                    <a:latin typeface="Segoe UI" panose="020B0502040204020203" pitchFamily="34" charset="0"/>
                    <a:cs typeface="Segoe UI" panose="020B0502040204020203" pitchFamily="34" charset="0"/>
                    <a:sym typeface="Wingdings" panose="05000000000000000000" pitchFamily="2" charset="2"/>
                  </a:rPr>
                  <a:t>000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annotations</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i="1" dirty="0" smtClean="0">
                    <a:solidFill>
                      <a:schemeClr val="accent2"/>
                    </a:solidFill>
                    <a:latin typeface="Segoe UI" panose="020B0502040204020203" pitchFamily="34" charset="0"/>
                    <a:cs typeface="Segoe UI" panose="020B0502040204020203" pitchFamily="34" charset="0"/>
                    <a:sym typeface="Wingdings" panose="05000000000000000000" pitchFamily="2" charset="2"/>
                  </a:rPr>
                  <a:t>?</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i="1" dirty="0" smtClean="0">
                    <a:solidFill>
                      <a:schemeClr val="accent2"/>
                    </a:solidFill>
                    <a:latin typeface="Segoe UI" panose="020B0502040204020203" pitchFamily="34" charset="0"/>
                    <a:cs typeface="Segoe UI" panose="020B0502040204020203" pitchFamily="34" charset="0"/>
                    <a:sym typeface="Wingdings" panose="05000000000000000000" pitchFamily="2" charset="2"/>
                  </a:rPr>
                  <a:t>4 </a:t>
                </a:r>
                <a:r>
                  <a:rPr lang="fr-FR" sz="2000" b="1" i="1" dirty="0" smtClean="0">
                    <a:solidFill>
                      <a:schemeClr val="accent2"/>
                    </a:solidFill>
                    <a:latin typeface="Segoe UI" panose="020B0502040204020203" pitchFamily="34" charset="0"/>
                    <a:cs typeface="Segoe UI" panose="020B0502040204020203" pitchFamily="34" charset="0"/>
                    <a:sym typeface="Wingdings" panose="05000000000000000000" pitchFamily="2" charset="2"/>
                  </a:rPr>
                  <a:t>jours</a:t>
                </a:r>
                <a:r>
                  <a:rPr lang="fr-FR" sz="2000" dirty="0" smtClean="0">
                    <a:solidFill>
                      <a:schemeClr val="accent2"/>
                    </a:solidFill>
                    <a:latin typeface="Segoe UI" panose="020B0502040204020203" pitchFamily="34" charset="0"/>
                    <a:cs typeface="Segoe UI" panose="020B0502040204020203" pitchFamily="34" charset="0"/>
                    <a:sym typeface="Wingdings" panose="05000000000000000000" pitchFamily="2" charset="2"/>
                  </a:rPr>
                  <a:t>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de travail (7h/j)</a:t>
                </a:r>
                <a:endParaRPr lang="fr-FR" sz="2000" dirty="0">
                  <a:solidFill>
                    <a:srgbClr val="0C4392"/>
                  </a:solidFill>
                  <a:latin typeface="Segoe UI" panose="020B0502040204020203" pitchFamily="34" charset="0"/>
                  <a:cs typeface="Segoe UI" panose="020B0502040204020203" pitchFamily="34" charset="0"/>
                </a:endParaRPr>
              </a:p>
            </p:txBody>
          </p:sp>
          <p:sp>
            <p:nvSpPr>
              <p:cNvPr id="134" name="ZoneTexte 133"/>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pic>
          <p:nvPicPr>
            <p:cNvPr id="83" name="Image 82"/>
            <p:cNvPicPr>
              <a:picLocks noChangeAspect="1"/>
            </p:cNvPicPr>
            <p:nvPr/>
          </p:nvPicPr>
          <p:blipFill>
            <a:blip r:embed="rId10"/>
            <a:stretch>
              <a:fillRect/>
            </a:stretch>
          </p:blipFill>
          <p:spPr>
            <a:xfrm>
              <a:off x="5507449" y="5472297"/>
              <a:ext cx="720000" cy="720000"/>
            </a:xfrm>
            <a:prstGeom prst="rect">
              <a:avLst/>
            </a:prstGeom>
          </p:spPr>
        </p:pic>
      </p:grpSp>
    </p:spTree>
    <p:extLst>
      <p:ext uri="{BB962C8B-B14F-4D97-AF65-F5344CB8AC3E}">
        <p14:creationId xmlns:p14="http://schemas.microsoft.com/office/powerpoint/2010/main" val="2111807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IV. Proposer un « Clustering Interactif »</a:t>
            </a:r>
            <a:endParaRPr lang="fr-FR" dirty="0"/>
          </a:p>
        </p:txBody>
      </p:sp>
    </p:spTree>
    <p:extLst>
      <p:ext uri="{BB962C8B-B14F-4D97-AF65-F5344CB8AC3E}">
        <p14:creationId xmlns:p14="http://schemas.microsoft.com/office/powerpoint/2010/main" val="50450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IV.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34</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a:t>
              </a:r>
              <a:r>
                <a:rPr lang="en-US" sz="1400" dirty="0" smtClean="0">
                  <a:solidFill>
                    <a:schemeClr val="accent3"/>
                  </a:solidFill>
                </a:rPr>
                <a:t>et al. (</a:t>
              </a:r>
              <a:r>
                <a:rPr lang="en-US" sz="1400" dirty="0" smtClean="0">
                  <a:solidFill>
                    <a:schemeClr val="accent3"/>
                  </a:solidFill>
                </a:rPr>
                <a:t>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7299094" y="6308556"/>
            <a:ext cx="1892251" cy="360000"/>
            <a:chOff x="6661192" y="6308556"/>
            <a:chExt cx="1892251" cy="360000"/>
          </a:xfrm>
        </p:grpSpPr>
        <p:grpSp>
          <p:nvGrpSpPr>
            <p:cNvPr id="85" name="Groupe 84"/>
            <p:cNvGrpSpPr/>
            <p:nvPr/>
          </p:nvGrpSpPr>
          <p:grpSpPr>
            <a:xfrm>
              <a:off x="6661192" y="6308556"/>
              <a:ext cx="1892251" cy="360000"/>
              <a:chOff x="2009536" y="6220063"/>
              <a:chExt cx="1892251" cy="360000"/>
            </a:xfrm>
          </p:grpSpPr>
          <p:sp>
            <p:nvSpPr>
              <p:cNvPr id="87" name="Rectangle 86"/>
              <p:cNvSpPr/>
              <p:nvPr/>
            </p:nvSpPr>
            <p:spPr>
              <a:xfrm>
                <a:off x="2009536" y="6220063"/>
                <a:ext cx="1892251"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154881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6" name="Image 85"/>
            <p:cNvPicPr>
              <a:picLocks noChangeAspect="1"/>
            </p:cNvPicPr>
            <p:nvPr/>
          </p:nvPicPr>
          <p:blipFill rotWithShape="1">
            <a:blip r:embed="rId8"/>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2205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IV.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35</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a:t>
              </a:r>
              <a:r>
                <a:rPr lang="en-US" sz="1400" dirty="0" smtClean="0">
                  <a:solidFill>
                    <a:schemeClr val="accent3"/>
                  </a:solidFill>
                </a:rPr>
                <a:t>et al. (</a:t>
              </a:r>
              <a:r>
                <a:rPr lang="en-US" sz="1400" dirty="0" smtClean="0">
                  <a:solidFill>
                    <a:schemeClr val="accent3"/>
                  </a:solidFill>
                </a:rPr>
                <a:t>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0"/>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1"/>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2"/>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7299094" y="6308556"/>
            <a:ext cx="1892251" cy="360000"/>
            <a:chOff x="6661192" y="6308556"/>
            <a:chExt cx="1892251" cy="360000"/>
          </a:xfrm>
        </p:grpSpPr>
        <p:grpSp>
          <p:nvGrpSpPr>
            <p:cNvPr id="85" name="Groupe 84"/>
            <p:cNvGrpSpPr/>
            <p:nvPr/>
          </p:nvGrpSpPr>
          <p:grpSpPr>
            <a:xfrm>
              <a:off x="6661192" y="6308556"/>
              <a:ext cx="1892251" cy="360000"/>
              <a:chOff x="2009536" y="6220063"/>
              <a:chExt cx="1892251" cy="360000"/>
            </a:xfrm>
          </p:grpSpPr>
          <p:sp>
            <p:nvSpPr>
              <p:cNvPr id="87" name="Rectangle 86"/>
              <p:cNvSpPr/>
              <p:nvPr/>
            </p:nvSpPr>
            <p:spPr>
              <a:xfrm>
                <a:off x="2009536" y="6220063"/>
                <a:ext cx="1892251"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154881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6" name="Image 85"/>
            <p:cNvPicPr>
              <a:picLocks noChangeAspect="1"/>
            </p:cNvPicPr>
            <p:nvPr/>
          </p:nvPicPr>
          <p:blipFill rotWithShape="1">
            <a:blip r:embed="rId13"/>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449023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IV.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36</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a:t>
              </a:r>
              <a:r>
                <a:rPr lang="en-US" sz="1400" dirty="0" smtClean="0">
                  <a:solidFill>
                    <a:schemeClr val="accent3"/>
                  </a:solidFill>
                </a:rPr>
                <a:t>et al. (</a:t>
              </a:r>
              <a:r>
                <a:rPr lang="en-US" sz="1400" dirty="0" smtClean="0">
                  <a:solidFill>
                    <a:schemeClr val="accent3"/>
                  </a:solidFill>
                </a:rPr>
                <a:t>2022, IJDWM)</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7" name="Rectangle 46"/>
          <p:cNvSpPr/>
          <p:nvPr/>
        </p:nvSpPr>
        <p:spPr>
          <a:xfrm>
            <a:off x="9456659" y="4661557"/>
            <a:ext cx="957627"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a:t>
            </a:r>
            <a:endParaRPr lang="fr-FR" sz="2000" b="1" dirty="0">
              <a:solidFill>
                <a:schemeClr val="tx1"/>
              </a:solidFill>
              <a:latin typeface="Segoe UI" panose="020B0502040204020203" pitchFamily="34" charset="0"/>
              <a:cs typeface="Segoe UI" panose="020B0502040204020203" pitchFamily="34" charset="0"/>
            </a:endParaRPr>
          </a:p>
        </p:txBody>
      </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57" name="Groupe 56"/>
          <p:cNvGrpSpPr/>
          <p:nvPr/>
        </p:nvGrpSpPr>
        <p:grpSpPr>
          <a:xfrm>
            <a:off x="10414287" y="4260965"/>
            <a:ext cx="1440000" cy="1840592"/>
            <a:chOff x="10414287" y="4451465"/>
            <a:chExt cx="1440000" cy="1840592"/>
          </a:xfrm>
        </p:grpSpPr>
        <p:pic>
          <p:nvPicPr>
            <p:cNvPr id="58" name="Image 57"/>
            <p:cNvPicPr>
              <a:picLocks noChangeAspect="1"/>
            </p:cNvPicPr>
            <p:nvPr/>
          </p:nvPicPr>
          <p:blipFill>
            <a:blip r:embed="rId10"/>
            <a:stretch>
              <a:fillRect/>
            </a:stretch>
          </p:blipFill>
          <p:spPr>
            <a:xfrm>
              <a:off x="10414287" y="4852057"/>
              <a:ext cx="1440000" cy="1440000"/>
            </a:xfrm>
            <a:prstGeom prst="rect">
              <a:avLst/>
            </a:prstGeom>
          </p:spPr>
        </p:pic>
        <p:pic>
          <p:nvPicPr>
            <p:cNvPr id="59" name="Image 58"/>
            <p:cNvPicPr>
              <a:picLocks noChangeAspect="1"/>
            </p:cNvPicPr>
            <p:nvPr/>
          </p:nvPicPr>
          <p:blipFill>
            <a:blip r:embed="rId11"/>
            <a:stretch>
              <a:fillRect/>
            </a:stretch>
          </p:blipFill>
          <p:spPr>
            <a:xfrm>
              <a:off x="10910762" y="4451465"/>
              <a:ext cx="447050" cy="371732"/>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2"/>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3"/>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4"/>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grpSp>
        <p:nvGrpSpPr>
          <p:cNvPr id="66" name="Groupe 65"/>
          <p:cNvGrpSpPr/>
          <p:nvPr/>
        </p:nvGrpSpPr>
        <p:grpSpPr>
          <a:xfrm>
            <a:off x="8017878" y="4393047"/>
            <a:ext cx="1438781" cy="1708510"/>
            <a:chOff x="8017878" y="4583547"/>
            <a:chExt cx="1438781" cy="1708510"/>
          </a:xfrm>
        </p:grpSpPr>
        <p:pic>
          <p:nvPicPr>
            <p:cNvPr id="67" name="Image 66"/>
            <p:cNvPicPr>
              <a:picLocks noChangeAspect="1"/>
            </p:cNvPicPr>
            <p:nvPr/>
          </p:nvPicPr>
          <p:blipFill>
            <a:blip r:embed="rId15"/>
            <a:stretch>
              <a:fillRect/>
            </a:stretch>
          </p:blipFill>
          <p:spPr>
            <a:xfrm>
              <a:off x="8017878" y="4853276"/>
              <a:ext cx="1438781" cy="1438781"/>
            </a:xfrm>
            <a:prstGeom prst="rect">
              <a:avLst/>
            </a:prstGeom>
          </p:spPr>
        </p:pic>
        <p:pic>
          <p:nvPicPr>
            <p:cNvPr id="68" name="Image 67"/>
            <p:cNvPicPr>
              <a:picLocks noChangeAspect="1"/>
            </p:cNvPicPr>
            <p:nvPr/>
          </p:nvPicPr>
          <p:blipFill rotWithShape="1">
            <a:blip r:embed="rId9"/>
            <a:srcRect t="4153" b="11965"/>
            <a:stretch/>
          </p:blipFill>
          <p:spPr>
            <a:xfrm>
              <a:off x="8303580" y="4583547"/>
              <a:ext cx="867375" cy="226220"/>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V="1">
            <a:off x="8023708"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V="1">
            <a:off x="10414286"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3" name="Groupe 82"/>
          <p:cNvGrpSpPr/>
          <p:nvPr/>
        </p:nvGrpSpPr>
        <p:grpSpPr>
          <a:xfrm>
            <a:off x="10414285" y="3532272"/>
            <a:ext cx="1438783" cy="734997"/>
            <a:chOff x="10414285" y="3532272"/>
            <a:chExt cx="1438783" cy="734997"/>
          </a:xfrm>
        </p:grpSpPr>
        <p:sp>
          <p:nvSpPr>
            <p:cNvPr id="75" name="Accolade fermante 74"/>
            <p:cNvSpPr/>
            <p:nvPr/>
          </p:nvSpPr>
          <p:spPr>
            <a:xfrm rot="16200000">
              <a:off x="11041479" y="3455680"/>
              <a:ext cx="184396" cy="143878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6" name="Rectangle 75"/>
            <p:cNvSpPr/>
            <p:nvPr/>
          </p:nvSpPr>
          <p:spPr>
            <a:xfrm>
              <a:off x="10414285" y="3532272"/>
              <a:ext cx="1438783"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Final</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2" name="Groupe 81"/>
          <p:cNvGrpSpPr/>
          <p:nvPr/>
        </p:nvGrpSpPr>
        <p:grpSpPr>
          <a:xfrm>
            <a:off x="8017878" y="3532272"/>
            <a:ext cx="2396409" cy="725776"/>
            <a:chOff x="8017878" y="3532272"/>
            <a:chExt cx="2396409" cy="725776"/>
          </a:xfrm>
        </p:grpSpPr>
        <p:sp>
          <p:nvSpPr>
            <p:cNvPr id="74" name="Accolade fermante 73"/>
            <p:cNvSpPr/>
            <p:nvPr/>
          </p:nvSpPr>
          <p:spPr>
            <a:xfrm rot="16200000">
              <a:off x="9123884" y="2967646"/>
              <a:ext cx="184396" cy="2396408"/>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Rectangle 76"/>
            <p:cNvSpPr/>
            <p:nvPr/>
          </p:nvSpPr>
          <p:spPr>
            <a:xfrm>
              <a:off x="8017879" y="3532272"/>
              <a:ext cx="2396408"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 name="Groupe 6"/>
          <p:cNvGrpSpPr/>
          <p:nvPr/>
        </p:nvGrpSpPr>
        <p:grpSpPr>
          <a:xfrm>
            <a:off x="7299094" y="6308556"/>
            <a:ext cx="1892251" cy="360000"/>
            <a:chOff x="6661192" y="6308556"/>
            <a:chExt cx="1892251" cy="360000"/>
          </a:xfrm>
        </p:grpSpPr>
        <p:grpSp>
          <p:nvGrpSpPr>
            <p:cNvPr id="85" name="Groupe 84"/>
            <p:cNvGrpSpPr/>
            <p:nvPr/>
          </p:nvGrpSpPr>
          <p:grpSpPr>
            <a:xfrm>
              <a:off x="6661192" y="6308556"/>
              <a:ext cx="1892251" cy="360000"/>
              <a:chOff x="2009536" y="6220063"/>
              <a:chExt cx="1892251" cy="360000"/>
            </a:xfrm>
          </p:grpSpPr>
          <p:sp>
            <p:nvSpPr>
              <p:cNvPr id="86" name="Rectangle 85"/>
              <p:cNvSpPr/>
              <p:nvPr/>
            </p:nvSpPr>
            <p:spPr>
              <a:xfrm>
                <a:off x="2009536" y="6220063"/>
                <a:ext cx="1892251"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154881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9" name="Image 88"/>
            <p:cNvPicPr>
              <a:picLocks noChangeAspect="1"/>
            </p:cNvPicPr>
            <p:nvPr/>
          </p:nvPicPr>
          <p:blipFill rotWithShape="1">
            <a:blip r:embed="rId16"/>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321060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 Aperçu de l’application</a:t>
            </a:r>
            <a:endParaRPr lang="fr-FR" dirty="0"/>
          </a:p>
        </p:txBody>
      </p:sp>
    </p:spTree>
    <p:extLst>
      <p:ext uri="{BB962C8B-B14F-4D97-AF65-F5344CB8AC3E}">
        <p14:creationId xmlns:p14="http://schemas.microsoft.com/office/powerpoint/2010/main" val="70507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38</a:t>
            </a:fld>
            <a:endParaRPr lang="fr-FR" dirty="0"/>
          </a:p>
        </p:txBody>
      </p:sp>
      <p:grpSp>
        <p:nvGrpSpPr>
          <p:cNvPr id="16" name="Groupe 15"/>
          <p:cNvGrpSpPr/>
          <p:nvPr/>
        </p:nvGrpSpPr>
        <p:grpSpPr>
          <a:xfrm>
            <a:off x="572676" y="1383490"/>
            <a:ext cx="11046648" cy="4954352"/>
            <a:chOff x="821531" y="1383490"/>
            <a:chExt cx="11046648" cy="4954352"/>
          </a:xfrm>
        </p:grpSpPr>
        <p:grpSp>
          <p:nvGrpSpPr>
            <p:cNvPr id="6" name="Groupe 5"/>
            <p:cNvGrpSpPr/>
            <p:nvPr/>
          </p:nvGrpSpPr>
          <p:grpSpPr>
            <a:xfrm>
              <a:off x="821531" y="1817323"/>
              <a:ext cx="3600000" cy="4086686"/>
              <a:chOff x="821531" y="1789152"/>
              <a:chExt cx="3600000" cy="4086686"/>
            </a:xfrm>
          </p:grpSpPr>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1" y="1789152"/>
                <a:ext cx="3600000" cy="2672555"/>
              </a:xfrm>
              <a:prstGeom prst="rect">
                <a:avLst/>
              </a:prstGeom>
              <a:ln w="38100">
                <a:solidFill>
                  <a:srgbClr val="000000"/>
                </a:solidFill>
              </a:ln>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31" y="4623338"/>
                <a:ext cx="3600000" cy="1252500"/>
              </a:xfrm>
              <a:prstGeom prst="rect">
                <a:avLst/>
              </a:prstGeom>
              <a:ln w="38100">
                <a:solidFill>
                  <a:schemeClr val="tx1"/>
                </a:solidFill>
              </a:ln>
            </p:spPr>
          </p:pic>
        </p:grpSp>
        <p:grpSp>
          <p:nvGrpSpPr>
            <p:cNvPr id="3" name="Groupe 2"/>
            <p:cNvGrpSpPr/>
            <p:nvPr/>
          </p:nvGrpSpPr>
          <p:grpSpPr>
            <a:xfrm>
              <a:off x="4544855" y="1383490"/>
              <a:ext cx="3600000" cy="4954352"/>
              <a:chOff x="4544855" y="1383490"/>
              <a:chExt cx="3600000" cy="4954352"/>
            </a:xfrm>
          </p:grpSpPr>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855" y="1383490"/>
                <a:ext cx="3600000" cy="1747003"/>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4855" y="3218248"/>
                <a:ext cx="3600000" cy="1364331"/>
              </a:xfrm>
              <a:prstGeom prst="rect">
                <a:avLst/>
              </a:prstGeom>
              <a:ln w="19050">
                <a:solidFill>
                  <a:schemeClr val="tx1"/>
                </a:solidFill>
              </a:ln>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4855" y="4670334"/>
                <a:ext cx="3600000" cy="1667508"/>
              </a:xfrm>
              <a:prstGeom prst="rect">
                <a:avLst/>
              </a:prstGeom>
              <a:ln w="38100">
                <a:solidFill>
                  <a:schemeClr val="tx1"/>
                </a:solidFill>
              </a:ln>
            </p:spPr>
          </p:pic>
        </p:grpSp>
        <p:grpSp>
          <p:nvGrpSpPr>
            <p:cNvPr id="2" name="Groupe 1"/>
            <p:cNvGrpSpPr/>
            <p:nvPr/>
          </p:nvGrpSpPr>
          <p:grpSpPr>
            <a:xfrm>
              <a:off x="8268179" y="1593268"/>
              <a:ext cx="3600000" cy="4534797"/>
              <a:chOff x="8268179" y="1672253"/>
              <a:chExt cx="3600000" cy="4534797"/>
            </a:xfrm>
          </p:grpSpPr>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8179" y="1672253"/>
                <a:ext cx="3600000" cy="1671293"/>
              </a:xfrm>
              <a:prstGeom prst="rect">
                <a:avLst/>
              </a:prstGeom>
              <a:ln w="38100">
                <a:solidFill>
                  <a:schemeClr val="tx1"/>
                </a:solidFill>
              </a:ln>
            </p:spPr>
          </p:pic>
          <p:pic>
            <p:nvPicPr>
              <p:cNvPr id="15" name="Image 14"/>
              <p:cNvPicPr>
                <a:picLocks noChangeAspect="1"/>
              </p:cNvPicPr>
              <p:nvPr/>
            </p:nvPicPr>
            <p:blipFill>
              <a:blip r:embed="rId8"/>
              <a:stretch>
                <a:fillRect/>
              </a:stretch>
            </p:blipFill>
            <p:spPr>
              <a:xfrm>
                <a:off x="8268179" y="3459682"/>
                <a:ext cx="3600000" cy="2747368"/>
              </a:xfrm>
              <a:prstGeom prst="rect">
                <a:avLst/>
              </a:prstGeom>
              <a:ln w="38100">
                <a:solidFill>
                  <a:schemeClr val="tx1"/>
                </a:solidFill>
              </a:ln>
            </p:spPr>
          </p:pic>
        </p:grpSp>
      </p:grpSp>
      <p:grpSp>
        <p:nvGrpSpPr>
          <p:cNvPr id="17" name="Groupe 16"/>
          <p:cNvGrpSpPr/>
          <p:nvPr/>
        </p:nvGrpSpPr>
        <p:grpSpPr>
          <a:xfrm>
            <a:off x="7085807" y="295013"/>
            <a:ext cx="4767262" cy="814388"/>
            <a:chOff x="7176176" y="5789822"/>
            <a:chExt cx="4767262" cy="814388"/>
          </a:xfrm>
        </p:grpSpPr>
        <p:pic>
          <p:nvPicPr>
            <p:cNvPr id="18" name="Image 17"/>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rId11"/>
                </a:rPr>
                <a:t>github.com/cognitivefactory/</a:t>
              </a:r>
            </a:p>
            <a:p>
              <a:pPr algn="ctr"/>
              <a:r>
                <a:rPr lang="fr-FR" sz="1600" dirty="0" smtClean="0">
                  <a:solidFill>
                    <a:schemeClr val="accent3"/>
                  </a:solidFill>
                  <a:hlinkClick r:id="rId11"/>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119140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39</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55209"/>
            <a:ext cx="6480000" cy="4810599"/>
          </a:xfrm>
          <a:prstGeom prst="rect">
            <a:avLst/>
          </a:prstGeom>
          <a:ln w="38100">
            <a:solidFill>
              <a:srgbClr val="000000"/>
            </a:solidFill>
          </a:ln>
        </p:spPr>
      </p:pic>
      <p:pic>
        <p:nvPicPr>
          <p:cNvPr id="12" name="Image 11"/>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3" name="Groupe 12"/>
          <p:cNvGrpSpPr/>
          <p:nvPr/>
        </p:nvGrpSpPr>
        <p:grpSpPr>
          <a:xfrm>
            <a:off x="7085807" y="295013"/>
            <a:ext cx="4767262" cy="814388"/>
            <a:chOff x="7176176" y="5789822"/>
            <a:chExt cx="4767262" cy="814388"/>
          </a:xfrm>
        </p:grpSpPr>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5" name="Rectangle 14"/>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6" name="Imag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7" name="Rectangle 16"/>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23823520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 Concevoir un </a:t>
            </a:r>
            <a:r>
              <a:rPr lang="fr-FR" b="1" dirty="0"/>
              <a:t>assistant </a:t>
            </a:r>
            <a:r>
              <a:rPr lang="fr-FR" b="1" dirty="0" smtClean="0"/>
              <a:t>conversationnel pour garagistes</a:t>
            </a:r>
            <a:endParaRPr lang="fr-FR" dirty="0"/>
          </a:p>
        </p:txBody>
      </p:sp>
    </p:spTree>
    <p:extLst>
      <p:ext uri="{BB962C8B-B14F-4D97-AF65-F5344CB8AC3E}">
        <p14:creationId xmlns:p14="http://schemas.microsoft.com/office/powerpoint/2010/main" val="358815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projets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40</a:t>
            </a:fld>
            <a:endParaRPr lang="fr-FR" dirty="0"/>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55209"/>
            <a:ext cx="6480000" cy="2254500"/>
          </a:xfrm>
          <a:prstGeom prst="rect">
            <a:avLst/>
          </a:prstGeom>
          <a:ln w="38100">
            <a:solidFill>
              <a:schemeClr val="tx1"/>
            </a:solidFill>
          </a:ln>
        </p:spPr>
      </p:pic>
      <p:pic>
        <p:nvPicPr>
          <p:cNvPr id="11" name="Image 10"/>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2" name="Groupe 11"/>
          <p:cNvGrpSpPr/>
          <p:nvPr/>
        </p:nvGrpSpPr>
        <p:grpSpPr>
          <a:xfrm>
            <a:off x="7085807" y="295013"/>
            <a:ext cx="4767262" cy="814388"/>
            <a:chOff x="7176176" y="5789822"/>
            <a:chExt cx="4767262" cy="814388"/>
          </a:xfrm>
        </p:grpSpPr>
        <p:pic>
          <p:nvPicPr>
            <p:cNvPr id="13" name="Image 12"/>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6119710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41</a:t>
            </a:fld>
            <a:endParaRPr lang="fr-FR" dirty="0"/>
          </a:p>
        </p:txBody>
      </p:sp>
      <p:pic>
        <p:nvPicPr>
          <p:cNvPr id="9" name="Image 8"/>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8341055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42</a:t>
            </a:fld>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300" y="1361168"/>
            <a:ext cx="6516000" cy="2469439"/>
          </a:xfrm>
          <a:prstGeom prst="rect">
            <a:avLst/>
          </a:prstGeom>
          <a:ln w="12700">
            <a:solidFill>
              <a:schemeClr val="tx1"/>
            </a:solidFill>
          </a:ln>
        </p:spPr>
      </p:pic>
      <p:pic>
        <p:nvPicPr>
          <p:cNvPr id="10" name="Image 9"/>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048603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001514"/>
          </a:xfrm>
          <a:prstGeom prst="rect">
            <a:avLst/>
          </a:prstGeom>
          <a:ln w="38100">
            <a:solidFill>
              <a:schemeClr val="tx1"/>
            </a:solidFill>
          </a:ln>
        </p:spPr>
      </p:pic>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contraintes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43</a:t>
            </a:fld>
            <a:endParaRPr lang="fr-FR" dirty="0"/>
          </a:p>
        </p:txBody>
      </p:sp>
      <p:pic>
        <p:nvPicPr>
          <p:cNvPr id="10" name="Image 9"/>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724733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textes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44</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61168"/>
            <a:ext cx="6480000" cy="3008328"/>
          </a:xfrm>
          <a:prstGeom prst="rect">
            <a:avLst/>
          </a:prstGeom>
          <a:ln w="38100">
            <a:solidFill>
              <a:schemeClr val="tx1"/>
            </a:solidFill>
          </a:ln>
        </p:spPr>
      </p:pic>
      <p:pic>
        <p:nvPicPr>
          <p:cNvPr id="10" name="Image 9"/>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8985876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097300" y="1359863"/>
            <a:ext cx="6480000" cy="4945263"/>
          </a:xfrm>
          <a:prstGeom prst="rect">
            <a:avLst/>
          </a:prstGeom>
          <a:ln w="38100">
            <a:solidFill>
              <a:schemeClr val="tx1"/>
            </a:solidFill>
          </a:ln>
        </p:spPr>
      </p:pic>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 avec détails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45</a:t>
            </a:fld>
            <a:endParaRPr lang="fr-FR" dirty="0"/>
          </a:p>
        </p:txBody>
      </p:sp>
      <p:pic>
        <p:nvPicPr>
          <p:cNvPr id="10" name="Image 9"/>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26335105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Retour à la 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46</a:t>
            </a:fld>
            <a:endParaRPr lang="fr-FR" dirty="0"/>
          </a:p>
        </p:txBody>
      </p:sp>
      <p:pic>
        <p:nvPicPr>
          <p:cNvPr id="9" name="Image 8"/>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0" name="Groupe 9"/>
          <p:cNvGrpSpPr/>
          <p:nvPr/>
        </p:nvGrpSpPr>
        <p:grpSpPr>
          <a:xfrm>
            <a:off x="7085807" y="295013"/>
            <a:ext cx="4767262" cy="814388"/>
            <a:chOff x="7176176" y="5789822"/>
            <a:chExt cx="4767262" cy="814388"/>
          </a:xfrm>
        </p:grpSpPr>
        <p:pic>
          <p:nvPicPr>
            <p:cNvPr id="11" name="Image 10"/>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2" name="Rectangle 11"/>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4" name="Rectangle 13"/>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4362476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smtClean="0"/>
              <a:t>Étude de la</a:t>
            </a:r>
            <a:r>
              <a:rPr lang="fr-FR" dirty="0" smtClean="0"/>
              <a:t> méthode</a:t>
            </a:r>
            <a:endParaRPr lang="fr-FR" dirty="0"/>
          </a:p>
        </p:txBody>
      </p:sp>
    </p:spTree>
    <p:extLst>
      <p:ext uri="{BB962C8B-B14F-4D97-AF65-F5344CB8AC3E}">
        <p14:creationId xmlns:p14="http://schemas.microsoft.com/office/powerpoint/2010/main" val="381411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Étude de la méthode</a:t>
            </a:r>
          </a:p>
        </p:txBody>
      </p:sp>
      <p:sp>
        <p:nvSpPr>
          <p:cNvPr id="6" name="Espace réservé du texte 5"/>
          <p:cNvSpPr>
            <a:spLocks noGrp="1"/>
          </p:cNvSpPr>
          <p:nvPr>
            <p:ph type="body" sz="quarter" idx="14"/>
          </p:nvPr>
        </p:nvSpPr>
        <p:spPr/>
        <p:txBody>
          <a:bodyPr/>
          <a:lstStyle/>
          <a:p>
            <a:r>
              <a:rPr lang="fr-FR" dirty="0"/>
              <a:t>Description des </a:t>
            </a:r>
            <a:r>
              <a:rPr lang="fr-FR" dirty="0" smtClean="0"/>
              <a:t>hypothèses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48</a:t>
            </a:fld>
            <a:endParaRPr lang="fr-FR" dirty="0"/>
          </a:p>
        </p:txBody>
      </p:sp>
      <p:grpSp>
        <p:nvGrpSpPr>
          <p:cNvPr id="8" name="Groupe 7"/>
          <p:cNvGrpSpPr/>
          <p:nvPr/>
        </p:nvGrpSpPr>
        <p:grpSpPr>
          <a:xfrm>
            <a:off x="1872349" y="2243161"/>
            <a:ext cx="6021783" cy="2943423"/>
            <a:chOff x="1540296" y="1185327"/>
            <a:chExt cx="7326556" cy="3677144"/>
          </a:xfrm>
        </p:grpSpPr>
        <p:sp>
          <p:nvSpPr>
            <p:cNvPr id="9" name="Forme libre 8"/>
            <p:cNvSpPr/>
            <p:nvPr/>
          </p:nvSpPr>
          <p:spPr>
            <a:xfrm>
              <a:off x="1540296" y="1185327"/>
              <a:ext cx="7326556" cy="3677144"/>
            </a:xfrm>
            <a:custGeom>
              <a:avLst/>
              <a:gdLst>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55351 w 7334602"/>
                <a:gd name="connsiteY231" fmla="*/ 2057406 h 3677804"/>
                <a:gd name="connsiteX232" fmla="*/ 813018 w 7334602"/>
                <a:gd name="connsiteY232" fmla="*/ 2082806 h 3677804"/>
                <a:gd name="connsiteX233" fmla="*/ 796084 w 7334602"/>
                <a:gd name="connsiteY233" fmla="*/ 2099740 h 3677804"/>
                <a:gd name="connsiteX234" fmla="*/ 745284 w 7334602"/>
                <a:gd name="connsiteY234" fmla="*/ 2133606 h 3677804"/>
                <a:gd name="connsiteX235" fmla="*/ 728351 w 7334602"/>
                <a:gd name="connsiteY235" fmla="*/ 2150540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55351 w 7334602"/>
                <a:gd name="connsiteY231" fmla="*/ 2057406 h 3677804"/>
                <a:gd name="connsiteX232" fmla="*/ 813018 w 7334602"/>
                <a:gd name="connsiteY232" fmla="*/ 2082806 h 3677804"/>
                <a:gd name="connsiteX233" fmla="*/ 796084 w 7334602"/>
                <a:gd name="connsiteY233" fmla="*/ 20997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55351 w 7334602"/>
                <a:gd name="connsiteY231" fmla="*/ 2057406 h 3677804"/>
                <a:gd name="connsiteX232" fmla="*/ 813018 w 7334602"/>
                <a:gd name="connsiteY232" fmla="*/ 2082806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45826 w 7334602"/>
                <a:gd name="connsiteY231" fmla="*/ 2022481 h 3677804"/>
                <a:gd name="connsiteX232" fmla="*/ 813018 w 7334602"/>
                <a:gd name="connsiteY232" fmla="*/ 2082806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1997293 w 7334602"/>
                <a:gd name="connsiteY195" fmla="*/ 864665 h 3677804"/>
                <a:gd name="connsiteX196" fmla="*/ 1956018 w 7334602"/>
                <a:gd name="connsiteY196" fmla="*/ 922873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1997293 w 7334602"/>
                <a:gd name="connsiteY195" fmla="*/ 86466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9993 w 7334602"/>
                <a:gd name="connsiteY195" fmla="*/ 829740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3751 w 7334602"/>
                <a:gd name="connsiteY194" fmla="*/ 889006 h 3677804"/>
                <a:gd name="connsiteX195" fmla="*/ 2009993 w 7334602"/>
                <a:gd name="connsiteY195" fmla="*/ 829740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3751 w 7334602"/>
                <a:gd name="connsiteY194" fmla="*/ 88900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46809 w 7334602"/>
                <a:gd name="connsiteY254" fmla="*/ 3271315 h 3677804"/>
                <a:gd name="connsiteX255" fmla="*/ 245751 w 7334602"/>
                <a:gd name="connsiteY255" fmla="*/ 33189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75384 w 7334602"/>
                <a:gd name="connsiteY253" fmla="*/ 32469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282793 w 7334602"/>
                <a:gd name="connsiteY252" fmla="*/ 3214165 h 3677804"/>
                <a:gd name="connsiteX253" fmla="*/ 275384 w 7334602"/>
                <a:gd name="connsiteY253" fmla="*/ 32469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19834 w 7334602"/>
                <a:gd name="connsiteY251" fmla="*/ 3145373 h 3677804"/>
                <a:gd name="connsiteX252" fmla="*/ 282793 w 7334602"/>
                <a:gd name="connsiteY252" fmla="*/ 3214165 h 3677804"/>
                <a:gd name="connsiteX253" fmla="*/ 275384 w 7334602"/>
                <a:gd name="connsiteY253" fmla="*/ 32469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407038 w 7326556"/>
                <a:gd name="connsiteY244" fmla="*/ 2590806 h 3677144"/>
                <a:gd name="connsiteX245" fmla="*/ 398572 w 7326556"/>
                <a:gd name="connsiteY245" fmla="*/ 2624673 h 3677144"/>
                <a:gd name="connsiteX246" fmla="*/ 390105 w 7326556"/>
                <a:gd name="connsiteY246" fmla="*/ 27008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407038 w 7326556"/>
                <a:gd name="connsiteY244" fmla="*/ 2590806 h 3677144"/>
                <a:gd name="connsiteX245" fmla="*/ 369997 w 7326556"/>
                <a:gd name="connsiteY245" fmla="*/ 2627848 h 3677144"/>
                <a:gd name="connsiteX246" fmla="*/ 390105 w 7326556"/>
                <a:gd name="connsiteY246" fmla="*/ 27008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407038 w 7326556"/>
                <a:gd name="connsiteY244" fmla="*/ 2590806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76913 w 7326556"/>
                <a:gd name="connsiteY236" fmla="*/ 2170648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092331 h 3677144"/>
                <a:gd name="connsiteX235" fmla="*/ 707605 w 7326556"/>
                <a:gd name="connsiteY235" fmla="*/ 2121965 h 3677144"/>
                <a:gd name="connsiteX236" fmla="*/ 676913 w 7326556"/>
                <a:gd name="connsiteY236" fmla="*/ 2170648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44697 w 7326556"/>
                <a:gd name="connsiteY220" fmla="*/ 17102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092331 h 3677144"/>
                <a:gd name="connsiteX235" fmla="*/ 707605 w 7326556"/>
                <a:gd name="connsiteY235" fmla="*/ 2121965 h 3677144"/>
                <a:gd name="connsiteX236" fmla="*/ 676913 w 7326556"/>
                <a:gd name="connsiteY236" fmla="*/ 2170648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7326556" h="3677144">
                  <a:moveTo>
                    <a:pt x="17572" y="3674540"/>
                  </a:moveTo>
                  <a:cubicBezTo>
                    <a:pt x="22687" y="3687945"/>
                    <a:pt x="39678" y="3645927"/>
                    <a:pt x="51438" y="3632206"/>
                  </a:cubicBezTo>
                  <a:cubicBezTo>
                    <a:pt x="56633" y="3626145"/>
                    <a:pt x="63385" y="3621506"/>
                    <a:pt x="68372" y="3615273"/>
                  </a:cubicBezTo>
                  <a:cubicBezTo>
                    <a:pt x="74729" y="3607327"/>
                    <a:pt x="78110" y="3597068"/>
                    <a:pt x="85305" y="3589873"/>
                  </a:cubicBezTo>
                  <a:cubicBezTo>
                    <a:pt x="92500" y="3582678"/>
                    <a:pt x="102979" y="3579562"/>
                    <a:pt x="110705" y="3572940"/>
                  </a:cubicBezTo>
                  <a:cubicBezTo>
                    <a:pt x="122827" y="3562550"/>
                    <a:pt x="131288" y="3547929"/>
                    <a:pt x="144572" y="3539073"/>
                  </a:cubicBezTo>
                  <a:cubicBezTo>
                    <a:pt x="222750" y="3486955"/>
                    <a:pt x="126584" y="3553463"/>
                    <a:pt x="186905" y="3505206"/>
                  </a:cubicBezTo>
                  <a:cubicBezTo>
                    <a:pt x="194851" y="3498849"/>
                    <a:pt x="203838" y="3493917"/>
                    <a:pt x="212305" y="3488273"/>
                  </a:cubicBezTo>
                  <a:cubicBezTo>
                    <a:pt x="217949" y="3479806"/>
                    <a:pt x="222616" y="3470599"/>
                    <a:pt x="229238" y="3462873"/>
                  </a:cubicBezTo>
                  <a:cubicBezTo>
                    <a:pt x="239628" y="3450751"/>
                    <a:pt x="254249" y="3442290"/>
                    <a:pt x="263105" y="3429006"/>
                  </a:cubicBezTo>
                  <a:lnTo>
                    <a:pt x="296972" y="3378206"/>
                  </a:lnTo>
                  <a:cubicBezTo>
                    <a:pt x="313906" y="3352805"/>
                    <a:pt x="311082" y="3349985"/>
                    <a:pt x="339305" y="3335873"/>
                  </a:cubicBezTo>
                  <a:cubicBezTo>
                    <a:pt x="347287" y="3331882"/>
                    <a:pt x="356723" y="3331397"/>
                    <a:pt x="364705" y="3327406"/>
                  </a:cubicBezTo>
                  <a:cubicBezTo>
                    <a:pt x="373806" y="3322855"/>
                    <a:pt x="381004" y="3315024"/>
                    <a:pt x="390105" y="3310473"/>
                  </a:cubicBezTo>
                  <a:cubicBezTo>
                    <a:pt x="398087" y="3306482"/>
                    <a:pt x="407703" y="3306340"/>
                    <a:pt x="415505" y="3302006"/>
                  </a:cubicBezTo>
                  <a:cubicBezTo>
                    <a:pt x="433295" y="3292123"/>
                    <a:pt x="466305" y="3268140"/>
                    <a:pt x="466305" y="3268140"/>
                  </a:cubicBezTo>
                  <a:cubicBezTo>
                    <a:pt x="477414" y="3251477"/>
                    <a:pt x="484086" y="3237871"/>
                    <a:pt x="500172" y="3225806"/>
                  </a:cubicBezTo>
                  <a:cubicBezTo>
                    <a:pt x="516453" y="3213595"/>
                    <a:pt x="536582" y="3206331"/>
                    <a:pt x="550972" y="3191940"/>
                  </a:cubicBezTo>
                  <a:cubicBezTo>
                    <a:pt x="565047" y="3177864"/>
                    <a:pt x="574078" y="3166618"/>
                    <a:pt x="593305" y="3158073"/>
                  </a:cubicBezTo>
                  <a:cubicBezTo>
                    <a:pt x="609616" y="3150824"/>
                    <a:pt x="627172" y="3146784"/>
                    <a:pt x="644105" y="3141140"/>
                  </a:cubicBezTo>
                  <a:lnTo>
                    <a:pt x="694905" y="3124206"/>
                  </a:lnTo>
                  <a:cubicBezTo>
                    <a:pt x="694910" y="3124204"/>
                    <a:pt x="745701" y="3107276"/>
                    <a:pt x="745705" y="3107273"/>
                  </a:cubicBezTo>
                  <a:cubicBezTo>
                    <a:pt x="754172" y="3101629"/>
                    <a:pt x="762004" y="3094891"/>
                    <a:pt x="771105" y="3090340"/>
                  </a:cubicBezTo>
                  <a:cubicBezTo>
                    <a:pt x="779087" y="3086349"/>
                    <a:pt x="788703" y="3086207"/>
                    <a:pt x="796505" y="3081873"/>
                  </a:cubicBezTo>
                  <a:cubicBezTo>
                    <a:pt x="814295" y="3071989"/>
                    <a:pt x="830372" y="3059295"/>
                    <a:pt x="847305" y="3048006"/>
                  </a:cubicBezTo>
                  <a:lnTo>
                    <a:pt x="872705" y="3031073"/>
                  </a:lnTo>
                  <a:cubicBezTo>
                    <a:pt x="885280" y="3012209"/>
                    <a:pt x="889334" y="3002530"/>
                    <a:pt x="906572" y="2988740"/>
                  </a:cubicBezTo>
                  <a:cubicBezTo>
                    <a:pt x="914518" y="2982383"/>
                    <a:pt x="924155" y="2978320"/>
                    <a:pt x="931972" y="2971806"/>
                  </a:cubicBezTo>
                  <a:cubicBezTo>
                    <a:pt x="974251" y="2936573"/>
                    <a:pt x="938135" y="2952818"/>
                    <a:pt x="982772" y="2937940"/>
                  </a:cubicBezTo>
                  <a:cubicBezTo>
                    <a:pt x="1032300" y="2888411"/>
                    <a:pt x="1008500" y="2906676"/>
                    <a:pt x="1050505" y="2878673"/>
                  </a:cubicBezTo>
                  <a:cubicBezTo>
                    <a:pt x="1056149" y="2870206"/>
                    <a:pt x="1060243" y="2860468"/>
                    <a:pt x="1067438" y="2853273"/>
                  </a:cubicBezTo>
                  <a:cubicBezTo>
                    <a:pt x="1091278" y="2829433"/>
                    <a:pt x="1102664" y="2830173"/>
                    <a:pt x="1126705" y="2810940"/>
                  </a:cubicBezTo>
                  <a:cubicBezTo>
                    <a:pt x="1132938" y="2805953"/>
                    <a:pt x="1137405" y="2798993"/>
                    <a:pt x="1143638" y="2794006"/>
                  </a:cubicBezTo>
                  <a:cubicBezTo>
                    <a:pt x="1151584" y="2787649"/>
                    <a:pt x="1161312" y="2783695"/>
                    <a:pt x="1169038" y="2777073"/>
                  </a:cubicBezTo>
                  <a:cubicBezTo>
                    <a:pt x="1181160" y="2766683"/>
                    <a:pt x="1189621" y="2752062"/>
                    <a:pt x="1202905" y="2743206"/>
                  </a:cubicBezTo>
                  <a:cubicBezTo>
                    <a:pt x="1219838" y="2731917"/>
                    <a:pt x="1239315" y="2723730"/>
                    <a:pt x="1253705" y="2709340"/>
                  </a:cubicBezTo>
                  <a:cubicBezTo>
                    <a:pt x="1270492" y="2692553"/>
                    <a:pt x="1289761" y="2668856"/>
                    <a:pt x="1312972" y="2658540"/>
                  </a:cubicBezTo>
                  <a:cubicBezTo>
                    <a:pt x="1329283" y="2651291"/>
                    <a:pt x="1363772" y="2641606"/>
                    <a:pt x="1363772" y="2641606"/>
                  </a:cubicBezTo>
                  <a:cubicBezTo>
                    <a:pt x="1375061" y="2633139"/>
                    <a:pt x="1385017" y="2622517"/>
                    <a:pt x="1397638" y="2616206"/>
                  </a:cubicBezTo>
                  <a:cubicBezTo>
                    <a:pt x="1408046" y="2611002"/>
                    <a:pt x="1420316" y="2610937"/>
                    <a:pt x="1431505" y="2607740"/>
                  </a:cubicBezTo>
                  <a:cubicBezTo>
                    <a:pt x="1440086" y="2605288"/>
                    <a:pt x="1448923" y="2603264"/>
                    <a:pt x="1456905" y="2599273"/>
                  </a:cubicBezTo>
                  <a:cubicBezTo>
                    <a:pt x="1466006" y="2594722"/>
                    <a:pt x="1473204" y="2586891"/>
                    <a:pt x="1482305" y="2582340"/>
                  </a:cubicBezTo>
                  <a:cubicBezTo>
                    <a:pt x="1490287" y="2578349"/>
                    <a:pt x="1499723" y="2577864"/>
                    <a:pt x="1507705" y="2573873"/>
                  </a:cubicBezTo>
                  <a:cubicBezTo>
                    <a:pt x="1516806" y="2569322"/>
                    <a:pt x="1524004" y="2561491"/>
                    <a:pt x="1533105" y="2556940"/>
                  </a:cubicBezTo>
                  <a:cubicBezTo>
                    <a:pt x="1541087" y="2552949"/>
                    <a:pt x="1550523" y="2552464"/>
                    <a:pt x="1558505" y="2548473"/>
                  </a:cubicBezTo>
                  <a:cubicBezTo>
                    <a:pt x="1567606" y="2543922"/>
                    <a:pt x="1575959" y="2537897"/>
                    <a:pt x="1583905" y="2531540"/>
                  </a:cubicBezTo>
                  <a:cubicBezTo>
                    <a:pt x="1590138" y="2526553"/>
                    <a:pt x="1593993" y="2518713"/>
                    <a:pt x="1600838" y="2514606"/>
                  </a:cubicBezTo>
                  <a:cubicBezTo>
                    <a:pt x="1608491" y="2510014"/>
                    <a:pt x="1617771" y="2508962"/>
                    <a:pt x="1626238" y="2506140"/>
                  </a:cubicBezTo>
                  <a:cubicBezTo>
                    <a:pt x="1634705" y="2500495"/>
                    <a:pt x="1642536" y="2493757"/>
                    <a:pt x="1651638" y="2489206"/>
                  </a:cubicBezTo>
                  <a:cubicBezTo>
                    <a:pt x="1659620" y="2485215"/>
                    <a:pt x="1669385" y="2485332"/>
                    <a:pt x="1677038" y="2480740"/>
                  </a:cubicBezTo>
                  <a:cubicBezTo>
                    <a:pt x="1683883" y="2476633"/>
                    <a:pt x="1687330" y="2468234"/>
                    <a:pt x="1693972" y="2463806"/>
                  </a:cubicBezTo>
                  <a:cubicBezTo>
                    <a:pt x="1704473" y="2456805"/>
                    <a:pt x="1716880" y="2453135"/>
                    <a:pt x="1727838" y="2446873"/>
                  </a:cubicBezTo>
                  <a:cubicBezTo>
                    <a:pt x="1736673" y="2441825"/>
                    <a:pt x="1744403" y="2434989"/>
                    <a:pt x="1753238" y="2429940"/>
                  </a:cubicBezTo>
                  <a:cubicBezTo>
                    <a:pt x="1764197" y="2423678"/>
                    <a:pt x="1776146" y="2419268"/>
                    <a:pt x="1787105" y="2413006"/>
                  </a:cubicBezTo>
                  <a:cubicBezTo>
                    <a:pt x="1795940" y="2407957"/>
                    <a:pt x="1803404" y="2400624"/>
                    <a:pt x="1812505" y="2396073"/>
                  </a:cubicBezTo>
                  <a:cubicBezTo>
                    <a:pt x="1820487" y="2392082"/>
                    <a:pt x="1829923" y="2391597"/>
                    <a:pt x="1837905" y="2387606"/>
                  </a:cubicBezTo>
                  <a:cubicBezTo>
                    <a:pt x="1903557" y="2354780"/>
                    <a:pt x="1824861" y="2383488"/>
                    <a:pt x="1888705" y="2362206"/>
                  </a:cubicBezTo>
                  <a:cubicBezTo>
                    <a:pt x="1894349" y="2353739"/>
                    <a:pt x="1897692" y="2343163"/>
                    <a:pt x="1905638" y="2336806"/>
                  </a:cubicBezTo>
                  <a:cubicBezTo>
                    <a:pt x="1912607" y="2331231"/>
                    <a:pt x="1923056" y="2332331"/>
                    <a:pt x="1931038" y="2328340"/>
                  </a:cubicBezTo>
                  <a:cubicBezTo>
                    <a:pt x="1940140" y="2323789"/>
                    <a:pt x="1948492" y="2317763"/>
                    <a:pt x="1956438" y="2311406"/>
                  </a:cubicBezTo>
                  <a:cubicBezTo>
                    <a:pt x="1982686" y="2290408"/>
                    <a:pt x="1964030" y="2294911"/>
                    <a:pt x="1998772" y="2277540"/>
                  </a:cubicBezTo>
                  <a:cubicBezTo>
                    <a:pt x="2040499" y="2256676"/>
                    <a:pt x="2009137" y="2284489"/>
                    <a:pt x="2049572" y="2252140"/>
                  </a:cubicBezTo>
                  <a:cubicBezTo>
                    <a:pt x="2075825" y="2231137"/>
                    <a:pt x="2057154" y="2235649"/>
                    <a:pt x="2091905" y="2218273"/>
                  </a:cubicBezTo>
                  <a:cubicBezTo>
                    <a:pt x="2115551" y="2206450"/>
                    <a:pt x="2154725" y="2204461"/>
                    <a:pt x="2176572" y="2201340"/>
                  </a:cubicBezTo>
                  <a:cubicBezTo>
                    <a:pt x="2227513" y="2184359"/>
                    <a:pt x="2176635" y="2205526"/>
                    <a:pt x="2227372" y="2167473"/>
                  </a:cubicBezTo>
                  <a:cubicBezTo>
                    <a:pt x="2240537" y="2157599"/>
                    <a:pt x="2255750" y="2150795"/>
                    <a:pt x="2269705" y="2142073"/>
                  </a:cubicBezTo>
                  <a:cubicBezTo>
                    <a:pt x="2292871" y="2127594"/>
                    <a:pt x="2302262" y="2121632"/>
                    <a:pt x="2320505" y="2099740"/>
                  </a:cubicBezTo>
                  <a:cubicBezTo>
                    <a:pt x="2327019" y="2091923"/>
                    <a:pt x="2330737" y="2081998"/>
                    <a:pt x="2337438" y="2074340"/>
                  </a:cubicBezTo>
                  <a:cubicBezTo>
                    <a:pt x="2350579" y="2059321"/>
                    <a:pt x="2368702" y="2048611"/>
                    <a:pt x="2379772" y="2032006"/>
                  </a:cubicBezTo>
                  <a:cubicBezTo>
                    <a:pt x="2402349" y="1998139"/>
                    <a:pt x="2388238" y="2012250"/>
                    <a:pt x="2422105" y="1989673"/>
                  </a:cubicBezTo>
                  <a:cubicBezTo>
                    <a:pt x="2436985" y="1945035"/>
                    <a:pt x="2420737" y="1981155"/>
                    <a:pt x="2455972" y="1938873"/>
                  </a:cubicBezTo>
                  <a:cubicBezTo>
                    <a:pt x="2462486" y="1931056"/>
                    <a:pt x="2465710" y="1920668"/>
                    <a:pt x="2472905" y="1913473"/>
                  </a:cubicBezTo>
                  <a:cubicBezTo>
                    <a:pt x="2480100" y="1906278"/>
                    <a:pt x="2490579" y="1903162"/>
                    <a:pt x="2498305" y="1896540"/>
                  </a:cubicBezTo>
                  <a:cubicBezTo>
                    <a:pt x="2510427" y="1886150"/>
                    <a:pt x="2523316" y="1875957"/>
                    <a:pt x="2532172" y="1862673"/>
                  </a:cubicBezTo>
                  <a:cubicBezTo>
                    <a:pt x="2537816" y="1854206"/>
                    <a:pt x="2541910" y="1844468"/>
                    <a:pt x="2549105" y="1837273"/>
                  </a:cubicBezTo>
                  <a:cubicBezTo>
                    <a:pt x="2556300" y="1830078"/>
                    <a:pt x="2566559" y="1826697"/>
                    <a:pt x="2574505" y="1820340"/>
                  </a:cubicBezTo>
                  <a:cubicBezTo>
                    <a:pt x="2607711" y="1793774"/>
                    <a:pt x="2572726" y="1809643"/>
                    <a:pt x="2616838" y="1794940"/>
                  </a:cubicBezTo>
                  <a:cubicBezTo>
                    <a:pt x="2648163" y="1763615"/>
                    <a:pt x="2627128" y="1782436"/>
                    <a:pt x="2684572" y="1744140"/>
                  </a:cubicBezTo>
                  <a:cubicBezTo>
                    <a:pt x="2693039" y="1738495"/>
                    <a:pt x="2700100" y="1729674"/>
                    <a:pt x="2709972" y="1727206"/>
                  </a:cubicBezTo>
                  <a:cubicBezTo>
                    <a:pt x="2720828" y="1724492"/>
                    <a:pt x="2757088" y="1716348"/>
                    <a:pt x="2769238" y="1710273"/>
                  </a:cubicBezTo>
                  <a:cubicBezTo>
                    <a:pt x="2834890" y="1677447"/>
                    <a:pt x="2756194" y="1706155"/>
                    <a:pt x="2820038" y="1684873"/>
                  </a:cubicBezTo>
                  <a:cubicBezTo>
                    <a:pt x="2825683" y="1679229"/>
                    <a:pt x="2829832" y="1671510"/>
                    <a:pt x="2836972" y="1667940"/>
                  </a:cubicBezTo>
                  <a:cubicBezTo>
                    <a:pt x="2847380" y="1662736"/>
                    <a:pt x="2859650" y="1662670"/>
                    <a:pt x="2870838" y="1659473"/>
                  </a:cubicBezTo>
                  <a:cubicBezTo>
                    <a:pt x="2879419" y="1657021"/>
                    <a:pt x="2888256" y="1654997"/>
                    <a:pt x="2896238" y="1651006"/>
                  </a:cubicBezTo>
                  <a:cubicBezTo>
                    <a:pt x="2905339" y="1646455"/>
                    <a:pt x="2912285" y="1638081"/>
                    <a:pt x="2921638" y="1634073"/>
                  </a:cubicBezTo>
                  <a:cubicBezTo>
                    <a:pt x="3004979" y="1598356"/>
                    <a:pt x="2904716" y="1657046"/>
                    <a:pt x="2989372" y="1608673"/>
                  </a:cubicBezTo>
                  <a:cubicBezTo>
                    <a:pt x="2998207" y="1603625"/>
                    <a:pt x="3005937" y="1596789"/>
                    <a:pt x="3014772" y="1591740"/>
                  </a:cubicBezTo>
                  <a:cubicBezTo>
                    <a:pt x="3044071" y="1574997"/>
                    <a:pt x="3045538" y="1575839"/>
                    <a:pt x="3074038" y="1566340"/>
                  </a:cubicBezTo>
                  <a:cubicBezTo>
                    <a:pt x="3085327" y="1557873"/>
                    <a:pt x="3096345" y="1549032"/>
                    <a:pt x="3107905" y="1540940"/>
                  </a:cubicBezTo>
                  <a:cubicBezTo>
                    <a:pt x="3124578" y="1529269"/>
                    <a:pt x="3141772" y="1518362"/>
                    <a:pt x="3158705" y="1507073"/>
                  </a:cubicBezTo>
                  <a:lnTo>
                    <a:pt x="3209505" y="1473206"/>
                  </a:lnTo>
                  <a:lnTo>
                    <a:pt x="3234905" y="1456273"/>
                  </a:lnTo>
                  <a:cubicBezTo>
                    <a:pt x="3243372" y="1450629"/>
                    <a:pt x="3250652" y="1442558"/>
                    <a:pt x="3260305" y="1439340"/>
                  </a:cubicBezTo>
                  <a:cubicBezTo>
                    <a:pt x="3317582" y="1420247"/>
                    <a:pt x="3248060" y="1445462"/>
                    <a:pt x="3328038" y="1405473"/>
                  </a:cubicBezTo>
                  <a:cubicBezTo>
                    <a:pt x="3336020" y="1401482"/>
                    <a:pt x="3345456" y="1400997"/>
                    <a:pt x="3353438" y="1397006"/>
                  </a:cubicBezTo>
                  <a:cubicBezTo>
                    <a:pt x="3408840" y="1369305"/>
                    <a:pt x="3348063" y="1392124"/>
                    <a:pt x="3404238" y="1354673"/>
                  </a:cubicBezTo>
                  <a:cubicBezTo>
                    <a:pt x="3411664" y="1349722"/>
                    <a:pt x="3421171" y="1349028"/>
                    <a:pt x="3429638" y="1346206"/>
                  </a:cubicBezTo>
                  <a:cubicBezTo>
                    <a:pt x="3435283" y="1340562"/>
                    <a:pt x="3439930" y="1333701"/>
                    <a:pt x="3446572" y="1329273"/>
                  </a:cubicBezTo>
                  <a:cubicBezTo>
                    <a:pt x="3472056" y="1312284"/>
                    <a:pt x="3480036" y="1313548"/>
                    <a:pt x="3505838" y="1303873"/>
                  </a:cubicBezTo>
                  <a:cubicBezTo>
                    <a:pt x="3520069" y="1298537"/>
                    <a:pt x="3533754" y="1291746"/>
                    <a:pt x="3548172" y="1286940"/>
                  </a:cubicBezTo>
                  <a:cubicBezTo>
                    <a:pt x="3559211" y="1283260"/>
                    <a:pt x="3570999" y="1282153"/>
                    <a:pt x="3582038" y="1278473"/>
                  </a:cubicBezTo>
                  <a:cubicBezTo>
                    <a:pt x="3596456" y="1273667"/>
                    <a:pt x="3609954" y="1266346"/>
                    <a:pt x="3624372" y="1261540"/>
                  </a:cubicBezTo>
                  <a:cubicBezTo>
                    <a:pt x="3635411" y="1257860"/>
                    <a:pt x="3647343" y="1257159"/>
                    <a:pt x="3658238" y="1253073"/>
                  </a:cubicBezTo>
                  <a:cubicBezTo>
                    <a:pt x="3670056" y="1248641"/>
                    <a:pt x="3680386" y="1240827"/>
                    <a:pt x="3692105" y="1236140"/>
                  </a:cubicBezTo>
                  <a:cubicBezTo>
                    <a:pt x="3726469" y="1222394"/>
                    <a:pt x="3743500" y="1219057"/>
                    <a:pt x="3776772" y="1210740"/>
                  </a:cubicBezTo>
                  <a:cubicBezTo>
                    <a:pt x="3838939" y="1179655"/>
                    <a:pt x="3783782" y="1202538"/>
                    <a:pt x="3878372" y="1185340"/>
                  </a:cubicBezTo>
                  <a:cubicBezTo>
                    <a:pt x="3887153" y="1183744"/>
                    <a:pt x="3895191" y="1179325"/>
                    <a:pt x="3903772" y="1176873"/>
                  </a:cubicBezTo>
                  <a:cubicBezTo>
                    <a:pt x="3914960" y="1173676"/>
                    <a:pt x="3926279" y="1170930"/>
                    <a:pt x="3937638" y="1168406"/>
                  </a:cubicBezTo>
                  <a:cubicBezTo>
                    <a:pt x="3968735" y="1161496"/>
                    <a:pt x="3984323" y="1160327"/>
                    <a:pt x="4013838" y="1151473"/>
                  </a:cubicBezTo>
                  <a:cubicBezTo>
                    <a:pt x="4033602" y="1145544"/>
                    <a:pt x="4086769" y="1127707"/>
                    <a:pt x="4106972" y="1117606"/>
                  </a:cubicBezTo>
                  <a:cubicBezTo>
                    <a:pt x="4116073" y="1113055"/>
                    <a:pt x="4123019" y="1104681"/>
                    <a:pt x="4132372" y="1100673"/>
                  </a:cubicBezTo>
                  <a:cubicBezTo>
                    <a:pt x="4142840" y="1096187"/>
                    <a:pt x="4201031" y="1085248"/>
                    <a:pt x="4208572" y="1083740"/>
                  </a:cubicBezTo>
                  <a:cubicBezTo>
                    <a:pt x="4257012" y="1064363"/>
                    <a:pt x="4270624" y="1061818"/>
                    <a:pt x="4318638" y="1024473"/>
                  </a:cubicBezTo>
                  <a:cubicBezTo>
                    <a:pt x="4344038" y="1004717"/>
                    <a:pt x="4366057" y="979596"/>
                    <a:pt x="4394838" y="965206"/>
                  </a:cubicBezTo>
                  <a:cubicBezTo>
                    <a:pt x="4418964" y="953143"/>
                    <a:pt x="4449773" y="938822"/>
                    <a:pt x="4471038" y="922873"/>
                  </a:cubicBezTo>
                  <a:cubicBezTo>
                    <a:pt x="4480617" y="915689"/>
                    <a:pt x="4486475" y="904115"/>
                    <a:pt x="4496438" y="897473"/>
                  </a:cubicBezTo>
                  <a:cubicBezTo>
                    <a:pt x="4512190" y="886971"/>
                    <a:pt x="4531184" y="882107"/>
                    <a:pt x="4547238" y="872073"/>
                  </a:cubicBezTo>
                  <a:cubicBezTo>
                    <a:pt x="4554007" y="867842"/>
                    <a:pt x="4558040" y="860250"/>
                    <a:pt x="4564172" y="855140"/>
                  </a:cubicBezTo>
                  <a:cubicBezTo>
                    <a:pt x="4598345" y="826663"/>
                    <a:pt x="4588973" y="832762"/>
                    <a:pt x="4623438" y="821273"/>
                  </a:cubicBezTo>
                  <a:cubicBezTo>
                    <a:pt x="4683190" y="776459"/>
                    <a:pt x="4629419" y="812201"/>
                    <a:pt x="4699638" y="778940"/>
                  </a:cubicBezTo>
                  <a:cubicBezTo>
                    <a:pt x="4738611" y="760479"/>
                    <a:pt x="4843509" y="704117"/>
                    <a:pt x="4894372" y="685806"/>
                  </a:cubicBezTo>
                  <a:cubicBezTo>
                    <a:pt x="4938884" y="669782"/>
                    <a:pt x="4985132" y="658948"/>
                    <a:pt x="5029838" y="643473"/>
                  </a:cubicBezTo>
                  <a:cubicBezTo>
                    <a:pt x="5105038" y="617442"/>
                    <a:pt x="5104572" y="607502"/>
                    <a:pt x="5173772" y="592673"/>
                  </a:cubicBezTo>
                  <a:cubicBezTo>
                    <a:pt x="5199803" y="587095"/>
                    <a:pt x="5288166" y="578081"/>
                    <a:pt x="5309238" y="575740"/>
                  </a:cubicBezTo>
                  <a:cubicBezTo>
                    <a:pt x="5393626" y="554642"/>
                    <a:pt x="5354016" y="562632"/>
                    <a:pt x="5427772" y="550340"/>
                  </a:cubicBezTo>
                  <a:cubicBezTo>
                    <a:pt x="5450350" y="541873"/>
                    <a:pt x="5473247" y="534214"/>
                    <a:pt x="5495505" y="524940"/>
                  </a:cubicBezTo>
                  <a:cubicBezTo>
                    <a:pt x="5507156" y="520085"/>
                    <a:pt x="5517195" y="511327"/>
                    <a:pt x="5529372" y="508006"/>
                  </a:cubicBezTo>
                  <a:cubicBezTo>
                    <a:pt x="5548625" y="502755"/>
                    <a:pt x="5568883" y="502362"/>
                    <a:pt x="5588638" y="499540"/>
                  </a:cubicBezTo>
                  <a:cubicBezTo>
                    <a:pt x="5595805" y="496980"/>
                    <a:pt x="5713743" y="456528"/>
                    <a:pt x="5749505" y="440273"/>
                  </a:cubicBezTo>
                  <a:cubicBezTo>
                    <a:pt x="5766740" y="432439"/>
                    <a:pt x="5782635" y="421669"/>
                    <a:pt x="5800305" y="414873"/>
                  </a:cubicBezTo>
                  <a:cubicBezTo>
                    <a:pt x="5819482" y="407497"/>
                    <a:pt x="5839934" y="403982"/>
                    <a:pt x="5859572" y="397940"/>
                  </a:cubicBezTo>
                  <a:cubicBezTo>
                    <a:pt x="5876632" y="392691"/>
                    <a:pt x="5893659" y="387273"/>
                    <a:pt x="5910372" y="381006"/>
                  </a:cubicBezTo>
                  <a:cubicBezTo>
                    <a:pt x="5938833" y="370333"/>
                    <a:pt x="5966668" y="358052"/>
                    <a:pt x="5995038" y="347140"/>
                  </a:cubicBezTo>
                  <a:cubicBezTo>
                    <a:pt x="6003368" y="343936"/>
                    <a:pt x="6012152" y="341988"/>
                    <a:pt x="6020438" y="338673"/>
                  </a:cubicBezTo>
                  <a:cubicBezTo>
                    <a:pt x="6040394" y="330690"/>
                    <a:pt x="6059749" y="321256"/>
                    <a:pt x="6079705" y="313273"/>
                  </a:cubicBezTo>
                  <a:cubicBezTo>
                    <a:pt x="6105089" y="303119"/>
                    <a:pt x="6110861" y="304371"/>
                    <a:pt x="6138972" y="296340"/>
                  </a:cubicBezTo>
                  <a:cubicBezTo>
                    <a:pt x="6147553" y="293888"/>
                    <a:pt x="6155791" y="290325"/>
                    <a:pt x="6164372" y="287873"/>
                  </a:cubicBezTo>
                  <a:cubicBezTo>
                    <a:pt x="6192279" y="279899"/>
                    <a:pt x="6211463" y="276761"/>
                    <a:pt x="6240572" y="270940"/>
                  </a:cubicBezTo>
                  <a:cubicBezTo>
                    <a:pt x="6295255" y="243597"/>
                    <a:pt x="6262191" y="257068"/>
                    <a:pt x="6342172" y="237073"/>
                  </a:cubicBezTo>
                  <a:cubicBezTo>
                    <a:pt x="6384715" y="226437"/>
                    <a:pt x="6424970" y="214436"/>
                    <a:pt x="6469172" y="211673"/>
                  </a:cubicBezTo>
                  <a:cubicBezTo>
                    <a:pt x="6539646" y="207268"/>
                    <a:pt x="6610283" y="206028"/>
                    <a:pt x="6680838" y="203206"/>
                  </a:cubicBezTo>
                  <a:cubicBezTo>
                    <a:pt x="6700946" y="200334"/>
                    <a:pt x="6759047" y="193153"/>
                    <a:pt x="6782438" y="186273"/>
                  </a:cubicBezTo>
                  <a:cubicBezTo>
                    <a:pt x="6816686" y="176200"/>
                    <a:pt x="6849033" y="159407"/>
                    <a:pt x="6884038" y="152406"/>
                  </a:cubicBezTo>
                  <a:cubicBezTo>
                    <a:pt x="6912260" y="146762"/>
                    <a:pt x="6941401" y="144575"/>
                    <a:pt x="6968705" y="135473"/>
                  </a:cubicBezTo>
                  <a:cubicBezTo>
                    <a:pt x="6996997" y="126042"/>
                    <a:pt x="6996070" y="125629"/>
                    <a:pt x="7027972" y="118540"/>
                  </a:cubicBezTo>
                  <a:cubicBezTo>
                    <a:pt x="7145201" y="92490"/>
                    <a:pt x="6972127" y="134618"/>
                    <a:pt x="7138038" y="93140"/>
                  </a:cubicBezTo>
                  <a:cubicBezTo>
                    <a:pt x="7148890" y="90427"/>
                    <a:pt x="7185158" y="82280"/>
                    <a:pt x="7197305" y="76206"/>
                  </a:cubicBezTo>
                  <a:cubicBezTo>
                    <a:pt x="7206406" y="71655"/>
                    <a:pt x="7213604" y="63824"/>
                    <a:pt x="7222705" y="59273"/>
                  </a:cubicBezTo>
                  <a:cubicBezTo>
                    <a:pt x="7230687" y="55282"/>
                    <a:pt x="7240303" y="55140"/>
                    <a:pt x="7248105" y="50806"/>
                  </a:cubicBezTo>
                  <a:cubicBezTo>
                    <a:pt x="7265895" y="40923"/>
                    <a:pt x="7281972" y="28229"/>
                    <a:pt x="7298905" y="16940"/>
                  </a:cubicBezTo>
                  <a:cubicBezTo>
                    <a:pt x="7307372" y="11295"/>
                    <a:pt x="7334476" y="-302"/>
                    <a:pt x="7324305" y="6"/>
                  </a:cubicBezTo>
                  <a:lnTo>
                    <a:pt x="7044905" y="8473"/>
                  </a:lnTo>
                  <a:lnTo>
                    <a:pt x="6706238" y="16940"/>
                  </a:lnTo>
                  <a:cubicBezTo>
                    <a:pt x="6646936" y="18884"/>
                    <a:pt x="6587705" y="22584"/>
                    <a:pt x="6528438" y="25406"/>
                  </a:cubicBezTo>
                  <a:lnTo>
                    <a:pt x="5283838" y="16940"/>
                  </a:lnTo>
                  <a:cubicBezTo>
                    <a:pt x="4412426" y="9768"/>
                    <a:pt x="4744151" y="-12537"/>
                    <a:pt x="4360972" y="16940"/>
                  </a:cubicBezTo>
                  <a:cubicBezTo>
                    <a:pt x="4268350" y="47812"/>
                    <a:pt x="4408637" y="-1423"/>
                    <a:pt x="4310172" y="42340"/>
                  </a:cubicBezTo>
                  <a:cubicBezTo>
                    <a:pt x="4293861" y="49589"/>
                    <a:pt x="4276305" y="53629"/>
                    <a:pt x="4259372" y="59273"/>
                  </a:cubicBezTo>
                  <a:cubicBezTo>
                    <a:pt x="4250905" y="62095"/>
                    <a:pt x="4242775" y="66273"/>
                    <a:pt x="4233972" y="67740"/>
                  </a:cubicBezTo>
                  <a:cubicBezTo>
                    <a:pt x="4217039" y="70562"/>
                    <a:pt x="4200006" y="72839"/>
                    <a:pt x="4183172" y="76206"/>
                  </a:cubicBezTo>
                  <a:cubicBezTo>
                    <a:pt x="4171762" y="78488"/>
                    <a:pt x="4160754" y="82591"/>
                    <a:pt x="4149305" y="84673"/>
                  </a:cubicBezTo>
                  <a:cubicBezTo>
                    <a:pt x="4097800" y="94038"/>
                    <a:pt x="4049585" y="96817"/>
                    <a:pt x="3996905" y="101606"/>
                  </a:cubicBezTo>
                  <a:lnTo>
                    <a:pt x="3895305" y="135473"/>
                  </a:lnTo>
                  <a:lnTo>
                    <a:pt x="3844505" y="152406"/>
                  </a:lnTo>
                  <a:cubicBezTo>
                    <a:pt x="3723126" y="169746"/>
                    <a:pt x="3788195" y="162468"/>
                    <a:pt x="3582038" y="169340"/>
                  </a:cubicBezTo>
                  <a:lnTo>
                    <a:pt x="3277238" y="177806"/>
                  </a:lnTo>
                  <a:cubicBezTo>
                    <a:pt x="3265949" y="180628"/>
                    <a:pt x="3254517" y="182929"/>
                    <a:pt x="3243372" y="186273"/>
                  </a:cubicBezTo>
                  <a:cubicBezTo>
                    <a:pt x="3226276" y="191402"/>
                    <a:pt x="3209505" y="197562"/>
                    <a:pt x="3192572" y="203206"/>
                  </a:cubicBezTo>
                  <a:cubicBezTo>
                    <a:pt x="3184105" y="206028"/>
                    <a:pt x="3175830" y="209509"/>
                    <a:pt x="3167172" y="211673"/>
                  </a:cubicBezTo>
                  <a:lnTo>
                    <a:pt x="3099438" y="228606"/>
                  </a:lnTo>
                  <a:cubicBezTo>
                    <a:pt x="3031700" y="273766"/>
                    <a:pt x="3113553" y="214492"/>
                    <a:pt x="3057105" y="270940"/>
                  </a:cubicBezTo>
                  <a:cubicBezTo>
                    <a:pt x="3049910" y="278135"/>
                    <a:pt x="3040172" y="282229"/>
                    <a:pt x="3031705" y="287873"/>
                  </a:cubicBezTo>
                  <a:cubicBezTo>
                    <a:pt x="3028883" y="296340"/>
                    <a:pt x="3028813" y="306304"/>
                    <a:pt x="3023238" y="313273"/>
                  </a:cubicBezTo>
                  <a:cubicBezTo>
                    <a:pt x="3008602" y="331568"/>
                    <a:pt x="2962559" y="341966"/>
                    <a:pt x="2947038" y="347140"/>
                  </a:cubicBezTo>
                  <a:cubicBezTo>
                    <a:pt x="2889867" y="366197"/>
                    <a:pt x="2960227" y="344208"/>
                    <a:pt x="2870838" y="364073"/>
                  </a:cubicBezTo>
                  <a:cubicBezTo>
                    <a:pt x="2862126" y="366009"/>
                    <a:pt x="2854241" y="371073"/>
                    <a:pt x="2845438" y="372540"/>
                  </a:cubicBezTo>
                  <a:cubicBezTo>
                    <a:pt x="2820229" y="376741"/>
                    <a:pt x="2794537" y="377392"/>
                    <a:pt x="2769238" y="381006"/>
                  </a:cubicBezTo>
                  <a:cubicBezTo>
                    <a:pt x="2735249" y="385862"/>
                    <a:pt x="2700210" y="387083"/>
                    <a:pt x="2667638" y="397940"/>
                  </a:cubicBezTo>
                  <a:cubicBezTo>
                    <a:pt x="2622248" y="413069"/>
                    <a:pt x="2661209" y="401249"/>
                    <a:pt x="2599905" y="414873"/>
                  </a:cubicBezTo>
                  <a:cubicBezTo>
                    <a:pt x="2540364" y="428105"/>
                    <a:pt x="2590127" y="417666"/>
                    <a:pt x="2540638" y="431806"/>
                  </a:cubicBezTo>
                  <a:cubicBezTo>
                    <a:pt x="2529450" y="435003"/>
                    <a:pt x="2517917" y="436929"/>
                    <a:pt x="2506772" y="440273"/>
                  </a:cubicBezTo>
                  <a:cubicBezTo>
                    <a:pt x="2489676" y="445402"/>
                    <a:pt x="2455972" y="457206"/>
                    <a:pt x="2455972" y="457206"/>
                  </a:cubicBezTo>
                  <a:cubicBezTo>
                    <a:pt x="2440221" y="472957"/>
                    <a:pt x="2435000" y="480392"/>
                    <a:pt x="2413638" y="491073"/>
                  </a:cubicBezTo>
                  <a:cubicBezTo>
                    <a:pt x="2405656" y="495064"/>
                    <a:pt x="2396705" y="496718"/>
                    <a:pt x="2388238" y="499540"/>
                  </a:cubicBezTo>
                  <a:cubicBezTo>
                    <a:pt x="2379771" y="508007"/>
                    <a:pt x="2372289" y="517589"/>
                    <a:pt x="2362838" y="524940"/>
                  </a:cubicBezTo>
                  <a:cubicBezTo>
                    <a:pt x="2346774" y="537434"/>
                    <a:pt x="2326428" y="544415"/>
                    <a:pt x="2312038" y="558806"/>
                  </a:cubicBezTo>
                  <a:cubicBezTo>
                    <a:pt x="2287910" y="582935"/>
                    <a:pt x="2301747" y="571312"/>
                    <a:pt x="2269705" y="592673"/>
                  </a:cubicBezTo>
                  <a:cubicBezTo>
                    <a:pt x="2264061" y="601140"/>
                    <a:pt x="2256905" y="608774"/>
                    <a:pt x="2252772" y="618073"/>
                  </a:cubicBezTo>
                  <a:cubicBezTo>
                    <a:pt x="2245523" y="634384"/>
                    <a:pt x="2248459" y="656252"/>
                    <a:pt x="2235838" y="668873"/>
                  </a:cubicBezTo>
                  <a:cubicBezTo>
                    <a:pt x="2161631" y="743080"/>
                    <a:pt x="2252442" y="648947"/>
                    <a:pt x="2193505" y="719673"/>
                  </a:cubicBezTo>
                  <a:cubicBezTo>
                    <a:pt x="2185840" y="728871"/>
                    <a:pt x="2175770" y="735875"/>
                    <a:pt x="2168105" y="745073"/>
                  </a:cubicBezTo>
                  <a:cubicBezTo>
                    <a:pt x="2161591" y="752890"/>
                    <a:pt x="2157794" y="762747"/>
                    <a:pt x="2151172" y="770473"/>
                  </a:cubicBezTo>
                  <a:cubicBezTo>
                    <a:pt x="2123797" y="802410"/>
                    <a:pt x="2121865" y="801300"/>
                    <a:pt x="2091905" y="821273"/>
                  </a:cubicBezTo>
                  <a:cubicBezTo>
                    <a:pt x="2081727" y="836541"/>
                    <a:pt x="2070209" y="822684"/>
                    <a:pt x="2058038" y="828681"/>
                  </a:cubicBezTo>
                  <a:cubicBezTo>
                    <a:pt x="2045867" y="834678"/>
                    <a:pt x="2028758" y="852317"/>
                    <a:pt x="2018880" y="857256"/>
                  </a:cubicBezTo>
                  <a:cubicBezTo>
                    <a:pt x="2009002" y="862195"/>
                    <a:pt x="2006357" y="854258"/>
                    <a:pt x="1998772" y="858315"/>
                  </a:cubicBezTo>
                  <a:cubicBezTo>
                    <a:pt x="1991187" y="862372"/>
                    <a:pt x="1982544" y="877012"/>
                    <a:pt x="1973372" y="881598"/>
                  </a:cubicBezTo>
                  <a:cubicBezTo>
                    <a:pt x="1964200" y="886184"/>
                    <a:pt x="1956085" y="880187"/>
                    <a:pt x="1943738" y="885831"/>
                  </a:cubicBezTo>
                  <a:cubicBezTo>
                    <a:pt x="1931391" y="891475"/>
                    <a:pt x="1911459" y="909115"/>
                    <a:pt x="1899288" y="915465"/>
                  </a:cubicBezTo>
                  <a:cubicBezTo>
                    <a:pt x="1887117" y="921815"/>
                    <a:pt x="1884824" y="916523"/>
                    <a:pt x="1870713" y="923931"/>
                  </a:cubicBezTo>
                  <a:cubicBezTo>
                    <a:pt x="1856602" y="931339"/>
                    <a:pt x="1838434" y="945980"/>
                    <a:pt x="1814622" y="959915"/>
                  </a:cubicBezTo>
                  <a:cubicBezTo>
                    <a:pt x="1790810" y="973850"/>
                    <a:pt x="1747946" y="998191"/>
                    <a:pt x="1727838" y="1007540"/>
                  </a:cubicBezTo>
                  <a:cubicBezTo>
                    <a:pt x="1707730" y="1016889"/>
                    <a:pt x="1705160" y="1012809"/>
                    <a:pt x="1693972" y="1016006"/>
                  </a:cubicBezTo>
                  <a:cubicBezTo>
                    <a:pt x="1685391" y="1018458"/>
                    <a:pt x="1677153" y="1022021"/>
                    <a:pt x="1668572" y="1024473"/>
                  </a:cubicBezTo>
                  <a:cubicBezTo>
                    <a:pt x="1657383" y="1027670"/>
                    <a:pt x="1645851" y="1029596"/>
                    <a:pt x="1634705" y="1032940"/>
                  </a:cubicBezTo>
                  <a:cubicBezTo>
                    <a:pt x="1617608" y="1038069"/>
                    <a:pt x="1598757" y="1039972"/>
                    <a:pt x="1583905" y="1049873"/>
                  </a:cubicBezTo>
                  <a:cubicBezTo>
                    <a:pt x="1575438" y="1055517"/>
                    <a:pt x="1567858" y="1062798"/>
                    <a:pt x="1558505" y="1066806"/>
                  </a:cubicBezTo>
                  <a:cubicBezTo>
                    <a:pt x="1542429" y="1073696"/>
                    <a:pt x="1485299" y="1081830"/>
                    <a:pt x="1473838" y="1083740"/>
                  </a:cubicBezTo>
                  <a:cubicBezTo>
                    <a:pt x="1433586" y="1110574"/>
                    <a:pt x="1458093" y="1097454"/>
                    <a:pt x="1397638" y="1117606"/>
                  </a:cubicBezTo>
                  <a:cubicBezTo>
                    <a:pt x="1389171" y="1120428"/>
                    <a:pt x="1379664" y="1121123"/>
                    <a:pt x="1372238" y="1126073"/>
                  </a:cubicBezTo>
                  <a:cubicBezTo>
                    <a:pt x="1294060" y="1178191"/>
                    <a:pt x="1390226" y="1111683"/>
                    <a:pt x="1329905" y="1159940"/>
                  </a:cubicBezTo>
                  <a:cubicBezTo>
                    <a:pt x="1321959" y="1166297"/>
                    <a:pt x="1312972" y="1171229"/>
                    <a:pt x="1304505" y="1176873"/>
                  </a:cubicBezTo>
                  <a:cubicBezTo>
                    <a:pt x="1284372" y="1237271"/>
                    <a:pt x="1312921" y="1164248"/>
                    <a:pt x="1270638" y="1227673"/>
                  </a:cubicBezTo>
                  <a:cubicBezTo>
                    <a:pt x="1265688" y="1235099"/>
                    <a:pt x="1267359" y="1245811"/>
                    <a:pt x="1262172" y="1253073"/>
                  </a:cubicBezTo>
                  <a:cubicBezTo>
                    <a:pt x="1252893" y="1266064"/>
                    <a:pt x="1228305" y="1286940"/>
                    <a:pt x="1228305" y="1286940"/>
                  </a:cubicBezTo>
                  <a:cubicBezTo>
                    <a:pt x="1225483" y="1301051"/>
                    <a:pt x="1222960" y="1315225"/>
                    <a:pt x="1219838" y="1329273"/>
                  </a:cubicBezTo>
                  <a:cubicBezTo>
                    <a:pt x="1217314" y="1340632"/>
                    <a:pt x="1213654" y="1351730"/>
                    <a:pt x="1211372" y="1363140"/>
                  </a:cubicBezTo>
                  <a:cubicBezTo>
                    <a:pt x="1208005" y="1379974"/>
                    <a:pt x="1205727" y="1397007"/>
                    <a:pt x="1202905" y="1413940"/>
                  </a:cubicBezTo>
                  <a:cubicBezTo>
                    <a:pt x="1200083" y="1464740"/>
                    <a:pt x="1198845" y="1515653"/>
                    <a:pt x="1194438" y="1566340"/>
                  </a:cubicBezTo>
                  <a:cubicBezTo>
                    <a:pt x="1192162" y="1592509"/>
                    <a:pt x="1185795" y="1618551"/>
                    <a:pt x="1177505" y="1642540"/>
                  </a:cubicBezTo>
                  <a:cubicBezTo>
                    <a:pt x="1169215" y="1666529"/>
                    <a:pt x="1148586" y="1699902"/>
                    <a:pt x="1144697" y="1710273"/>
                  </a:cubicBezTo>
                  <a:cubicBezTo>
                    <a:pt x="1133811" y="1739302"/>
                    <a:pt x="1125470" y="1763895"/>
                    <a:pt x="1118238" y="1778006"/>
                  </a:cubicBezTo>
                  <a:cubicBezTo>
                    <a:pt x="1111006" y="1792117"/>
                    <a:pt x="1106949" y="1789295"/>
                    <a:pt x="1101305" y="1794940"/>
                  </a:cubicBezTo>
                  <a:cubicBezTo>
                    <a:pt x="1080023" y="1858784"/>
                    <a:pt x="1108731" y="1780088"/>
                    <a:pt x="1075905" y="1845740"/>
                  </a:cubicBezTo>
                  <a:cubicBezTo>
                    <a:pt x="1071914" y="1853722"/>
                    <a:pt x="1073749" y="1864829"/>
                    <a:pt x="1067438" y="1871140"/>
                  </a:cubicBezTo>
                  <a:cubicBezTo>
                    <a:pt x="1061127" y="1877451"/>
                    <a:pt x="1050505" y="1876784"/>
                    <a:pt x="1042038" y="1879606"/>
                  </a:cubicBezTo>
                  <a:cubicBezTo>
                    <a:pt x="979479" y="1942169"/>
                    <a:pt x="1076633" y="1850058"/>
                    <a:pt x="999705" y="1905006"/>
                  </a:cubicBezTo>
                  <a:cubicBezTo>
                    <a:pt x="986714" y="1914285"/>
                    <a:pt x="973599" y="1934111"/>
                    <a:pt x="965838" y="1938873"/>
                  </a:cubicBezTo>
                  <a:cubicBezTo>
                    <a:pt x="958077" y="1943635"/>
                    <a:pt x="957371" y="1935345"/>
                    <a:pt x="953138" y="1933581"/>
                  </a:cubicBezTo>
                  <a:cubicBezTo>
                    <a:pt x="947494" y="1942048"/>
                    <a:pt x="935147" y="1952807"/>
                    <a:pt x="923505" y="1962156"/>
                  </a:cubicBezTo>
                  <a:cubicBezTo>
                    <a:pt x="911863" y="1971505"/>
                    <a:pt x="897575" y="1979619"/>
                    <a:pt x="883288" y="1989673"/>
                  </a:cubicBezTo>
                  <a:cubicBezTo>
                    <a:pt x="869001" y="1999727"/>
                    <a:pt x="850833" y="2014896"/>
                    <a:pt x="837780" y="2022481"/>
                  </a:cubicBezTo>
                  <a:cubicBezTo>
                    <a:pt x="824727" y="2030066"/>
                    <a:pt x="849084" y="2020478"/>
                    <a:pt x="804972" y="2035181"/>
                  </a:cubicBezTo>
                  <a:cubicBezTo>
                    <a:pt x="799327" y="2040826"/>
                    <a:pt x="770752" y="2064815"/>
                    <a:pt x="759463" y="2074340"/>
                  </a:cubicBezTo>
                  <a:cubicBezTo>
                    <a:pt x="748174" y="2083865"/>
                    <a:pt x="745881" y="2084394"/>
                    <a:pt x="737238" y="2092331"/>
                  </a:cubicBezTo>
                  <a:cubicBezTo>
                    <a:pt x="728595" y="2100269"/>
                    <a:pt x="717483" y="2125845"/>
                    <a:pt x="707605" y="2121965"/>
                  </a:cubicBezTo>
                  <a:cubicBezTo>
                    <a:pt x="686322" y="2185811"/>
                    <a:pt x="689260" y="2154950"/>
                    <a:pt x="676913" y="2170648"/>
                  </a:cubicBezTo>
                  <a:cubicBezTo>
                    <a:pt x="664566" y="2186346"/>
                    <a:pt x="706315" y="2167628"/>
                    <a:pt x="633522" y="2216156"/>
                  </a:cubicBezTo>
                  <a:cubicBezTo>
                    <a:pt x="614171" y="2274208"/>
                    <a:pt x="620292" y="2262018"/>
                    <a:pt x="616588" y="2280715"/>
                  </a:cubicBezTo>
                  <a:cubicBezTo>
                    <a:pt x="612884" y="2299412"/>
                    <a:pt x="620822" y="2310525"/>
                    <a:pt x="611297" y="2328340"/>
                  </a:cubicBezTo>
                  <a:cubicBezTo>
                    <a:pt x="601772" y="2346155"/>
                    <a:pt x="577959" y="2366439"/>
                    <a:pt x="559438" y="2387606"/>
                  </a:cubicBezTo>
                  <a:cubicBezTo>
                    <a:pt x="540917" y="2408773"/>
                    <a:pt x="538429" y="2407520"/>
                    <a:pt x="500172" y="2455340"/>
                  </a:cubicBezTo>
                  <a:cubicBezTo>
                    <a:pt x="482001" y="2478053"/>
                    <a:pt x="482284" y="2469648"/>
                    <a:pt x="457838" y="2489206"/>
                  </a:cubicBezTo>
                  <a:cubicBezTo>
                    <a:pt x="397517" y="2537463"/>
                    <a:pt x="493683" y="2470955"/>
                    <a:pt x="415505" y="2523073"/>
                  </a:cubicBezTo>
                  <a:cubicBezTo>
                    <a:pt x="412683" y="2545651"/>
                    <a:pt x="386048" y="2544769"/>
                    <a:pt x="378463" y="2562231"/>
                  </a:cubicBezTo>
                  <a:cubicBezTo>
                    <a:pt x="370878" y="2579693"/>
                    <a:pt x="372290" y="2602624"/>
                    <a:pt x="369997" y="2627848"/>
                  </a:cubicBezTo>
                  <a:cubicBezTo>
                    <a:pt x="367704" y="2653072"/>
                    <a:pt x="364176" y="2685880"/>
                    <a:pt x="364705" y="2713573"/>
                  </a:cubicBezTo>
                  <a:cubicBezTo>
                    <a:pt x="365234" y="2741266"/>
                    <a:pt x="373172" y="2762256"/>
                    <a:pt x="373172" y="2794006"/>
                  </a:cubicBezTo>
                  <a:cubicBezTo>
                    <a:pt x="373172" y="2825756"/>
                    <a:pt x="368367" y="2867458"/>
                    <a:pt x="364705" y="2904073"/>
                  </a:cubicBezTo>
                  <a:cubicBezTo>
                    <a:pt x="362719" y="2923930"/>
                    <a:pt x="360725" y="2943895"/>
                    <a:pt x="356238" y="2963340"/>
                  </a:cubicBezTo>
                  <a:cubicBezTo>
                    <a:pt x="352224" y="2980732"/>
                    <a:pt x="346713" y="2983801"/>
                    <a:pt x="339305" y="3014140"/>
                  </a:cubicBezTo>
                  <a:cubicBezTo>
                    <a:pt x="331897" y="3044479"/>
                    <a:pt x="322548" y="3112035"/>
                    <a:pt x="311788" y="3145373"/>
                  </a:cubicBezTo>
                  <a:cubicBezTo>
                    <a:pt x="301028" y="3178711"/>
                    <a:pt x="282155" y="3197232"/>
                    <a:pt x="274747" y="3214165"/>
                  </a:cubicBezTo>
                  <a:cubicBezTo>
                    <a:pt x="267339" y="3231098"/>
                    <a:pt x="273335" y="3237448"/>
                    <a:pt x="267338" y="3246973"/>
                  </a:cubicBezTo>
                  <a:cubicBezTo>
                    <a:pt x="261341" y="3256498"/>
                    <a:pt x="246348" y="3263554"/>
                    <a:pt x="238763" y="3271315"/>
                  </a:cubicBezTo>
                  <a:cubicBezTo>
                    <a:pt x="231178" y="3279076"/>
                    <a:pt x="226769" y="3286485"/>
                    <a:pt x="221830" y="3293540"/>
                  </a:cubicBezTo>
                  <a:cubicBezTo>
                    <a:pt x="216891" y="3300595"/>
                    <a:pt x="217597" y="3308004"/>
                    <a:pt x="209130" y="3313648"/>
                  </a:cubicBezTo>
                  <a:cubicBezTo>
                    <a:pt x="198899" y="3337990"/>
                    <a:pt x="186376" y="3370269"/>
                    <a:pt x="178438" y="3386673"/>
                  </a:cubicBezTo>
                  <a:cubicBezTo>
                    <a:pt x="170501" y="3403077"/>
                    <a:pt x="169972" y="3406429"/>
                    <a:pt x="161505" y="3412073"/>
                  </a:cubicBezTo>
                  <a:cubicBezTo>
                    <a:pt x="88713" y="3460600"/>
                    <a:pt x="180812" y="3402420"/>
                    <a:pt x="110705" y="3437473"/>
                  </a:cubicBezTo>
                  <a:cubicBezTo>
                    <a:pt x="45053" y="3470299"/>
                    <a:pt x="123749" y="3441591"/>
                    <a:pt x="59905" y="3462873"/>
                  </a:cubicBezTo>
                  <a:cubicBezTo>
                    <a:pt x="48616" y="3471340"/>
                    <a:pt x="36752" y="3479090"/>
                    <a:pt x="26038" y="3488273"/>
                  </a:cubicBezTo>
                  <a:cubicBezTo>
                    <a:pt x="16947" y="3496065"/>
                    <a:pt x="7280" y="3503710"/>
                    <a:pt x="638" y="3513673"/>
                  </a:cubicBezTo>
                  <a:cubicBezTo>
                    <a:pt x="-4312" y="3521099"/>
                    <a:pt x="21193" y="3542860"/>
                    <a:pt x="20747" y="3551773"/>
                  </a:cubicBezTo>
                  <a:cubicBezTo>
                    <a:pt x="18351" y="3599691"/>
                    <a:pt x="12457" y="3661135"/>
                    <a:pt x="17572" y="367454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0" name="ZoneTexte 9"/>
            <p:cNvSpPr txBox="1"/>
            <p:nvPr/>
          </p:nvSpPr>
          <p:spPr>
            <a:xfrm>
              <a:off x="3747440" y="1765053"/>
              <a:ext cx="1923967" cy="653646"/>
            </a:xfrm>
            <a:prstGeom prst="rect">
              <a:avLst/>
            </a:prstGeom>
            <a:noFill/>
          </p:spPr>
          <p:txBody>
            <a:bodyPr wrap="none" rtlCol="0">
              <a:spAutoFit/>
            </a:bodyPr>
            <a:lstStyle/>
            <a:p>
              <a:pPr algn="ctr"/>
              <a:r>
                <a:rPr lang="fr-FR" sz="1400" dirty="0" smtClean="0">
                  <a:solidFill>
                    <a:schemeClr val="accent2"/>
                  </a:solidFill>
                  <a:latin typeface="Segoe UI" panose="020B0502040204020203" pitchFamily="34" charset="0"/>
                  <a:cs typeface="Segoe UI" panose="020B0502040204020203" pitchFamily="34" charset="0"/>
                </a:rPr>
                <a:t>(6) </a:t>
              </a:r>
              <a:r>
                <a:rPr lang="fr-FR" sz="1400" b="1" dirty="0" smtClean="0">
                  <a:solidFill>
                    <a:schemeClr val="accent2"/>
                  </a:solidFill>
                  <a:latin typeface="Segoe UI" panose="020B0502040204020203" pitchFamily="34" charset="0"/>
                  <a:cs typeface="Segoe UI" panose="020B0502040204020203" pitchFamily="34" charset="0"/>
                </a:rPr>
                <a:t>Robustesse</a:t>
              </a:r>
            </a:p>
            <a:p>
              <a:pPr algn="ctr"/>
              <a:r>
                <a:rPr lang="fr-FR" sz="1400" dirty="0" smtClean="0">
                  <a:solidFill>
                    <a:schemeClr val="accent2"/>
                  </a:solidFill>
                  <a:latin typeface="Segoe UI" panose="020B0502040204020203" pitchFamily="34" charset="0"/>
                  <a:cs typeface="Segoe UI" panose="020B0502040204020203" pitchFamily="34" charset="0"/>
                </a:rPr>
                <a:t>(erreurs simulées)</a:t>
              </a:r>
              <a:endParaRPr lang="fr-FR" sz="1400" dirty="0">
                <a:solidFill>
                  <a:schemeClr val="accent2"/>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475631" y="1939843"/>
            <a:ext cx="1341906" cy="4034341"/>
            <a:chOff x="-159057" y="806399"/>
            <a:chExt cx="1632664" cy="5040000"/>
          </a:xfrm>
        </p:grpSpPr>
        <p:cxnSp>
          <p:nvCxnSpPr>
            <p:cNvPr id="12" name="Connecteur droit avec flèche 11"/>
            <p:cNvCxnSpPr/>
            <p:nvPr/>
          </p:nvCxnSpPr>
          <p:spPr>
            <a:xfrm flipV="1">
              <a:off x="1454729" y="806399"/>
              <a:ext cx="0" cy="5040000"/>
            </a:xfrm>
            <a:prstGeom prst="straightConnector1">
              <a:avLst/>
            </a:prstGeom>
            <a:ln w="38100">
              <a:solidFill>
                <a:srgbClr val="00B050"/>
              </a:solidFill>
              <a:prstDash val="solid"/>
              <a:tailEnd type="triangle"/>
            </a:ln>
          </p:spPr>
          <p:style>
            <a:lnRef idx="3">
              <a:schemeClr val="dk1"/>
            </a:lnRef>
            <a:fillRef idx="0">
              <a:schemeClr val="dk1"/>
            </a:fillRef>
            <a:effectRef idx="2">
              <a:schemeClr val="dk1"/>
            </a:effectRef>
            <a:fontRef idx="minor">
              <a:schemeClr val="tx1"/>
            </a:fontRef>
          </p:style>
        </p:cxnSp>
        <p:sp>
          <p:nvSpPr>
            <p:cNvPr id="13" name="ZoneTexte 12"/>
            <p:cNvSpPr txBox="1"/>
            <p:nvPr/>
          </p:nvSpPr>
          <p:spPr>
            <a:xfrm>
              <a:off x="-159057" y="994219"/>
              <a:ext cx="1632664" cy="653645"/>
            </a:xfrm>
            <a:prstGeom prst="rect">
              <a:avLst/>
            </a:prstGeom>
            <a:noFill/>
          </p:spPr>
          <p:txBody>
            <a:bodyPr wrap="none" rtlCol="0">
              <a:spAutoFit/>
            </a:bodyPr>
            <a:lstStyle/>
            <a:p>
              <a:pPr algn="ctr"/>
              <a:r>
                <a:rPr lang="fr-FR" sz="1400" dirty="0">
                  <a:solidFill>
                    <a:srgbClr val="00B050"/>
                  </a:solidFill>
                  <a:latin typeface="Segoe UI" panose="020B0502040204020203" pitchFamily="34" charset="0"/>
                  <a:cs typeface="Segoe UI" panose="020B0502040204020203" pitchFamily="34" charset="0"/>
                </a:rPr>
                <a:t>(4) </a:t>
              </a:r>
              <a:r>
                <a:rPr lang="fr-FR" sz="1400" b="1" dirty="0">
                  <a:solidFill>
                    <a:srgbClr val="00B050"/>
                  </a:solidFill>
                  <a:latin typeface="Segoe UI" panose="020B0502040204020203" pitchFamily="34" charset="0"/>
                  <a:cs typeface="Segoe UI" panose="020B0502040204020203" pitchFamily="34" charset="0"/>
                </a:rPr>
                <a:t>Pertinence</a:t>
              </a:r>
            </a:p>
            <a:p>
              <a:pPr algn="ctr"/>
              <a:r>
                <a:rPr lang="fr-FR" sz="1400" dirty="0">
                  <a:solidFill>
                    <a:srgbClr val="00B050"/>
                  </a:solidFill>
                  <a:latin typeface="Segoe UI" panose="020B0502040204020203" pitchFamily="34" charset="0"/>
                  <a:cs typeface="Segoe UI" panose="020B0502040204020203" pitchFamily="34" charset="0"/>
                </a:rPr>
                <a:t>(valeur métier)</a:t>
              </a:r>
            </a:p>
          </p:txBody>
        </p:sp>
      </p:grpSp>
      <p:grpSp>
        <p:nvGrpSpPr>
          <p:cNvPr id="14" name="Groupe 13"/>
          <p:cNvGrpSpPr/>
          <p:nvPr/>
        </p:nvGrpSpPr>
        <p:grpSpPr>
          <a:xfrm>
            <a:off x="1863510" y="6018718"/>
            <a:ext cx="7165522" cy="523221"/>
            <a:chOff x="1529542" y="5902034"/>
            <a:chExt cx="8718116" cy="653647"/>
          </a:xfrm>
        </p:grpSpPr>
        <p:cxnSp>
          <p:nvCxnSpPr>
            <p:cNvPr id="15" name="Connecteur droit avec flèche 14"/>
            <p:cNvCxnSpPr/>
            <p:nvPr/>
          </p:nvCxnSpPr>
          <p:spPr>
            <a:xfrm>
              <a:off x="1529542" y="5902034"/>
              <a:ext cx="8640000" cy="0"/>
            </a:xfrm>
            <a:prstGeom prst="straightConnector1">
              <a:avLst/>
            </a:prstGeom>
            <a:ln w="38100">
              <a:solidFill>
                <a:srgbClr val="FF0000"/>
              </a:solidFill>
              <a:prstDash val="solid"/>
              <a:tailEnd type="triangle"/>
            </a:ln>
          </p:spPr>
          <p:style>
            <a:lnRef idx="3">
              <a:schemeClr val="dk1"/>
            </a:lnRef>
            <a:fillRef idx="0">
              <a:schemeClr val="dk1"/>
            </a:fillRef>
            <a:effectRef idx="2">
              <a:schemeClr val="dk1"/>
            </a:effectRef>
            <a:fontRef idx="minor">
              <a:schemeClr val="tx1"/>
            </a:fontRef>
          </p:style>
        </p:cxnSp>
        <p:sp>
          <p:nvSpPr>
            <p:cNvPr id="16" name="ZoneTexte 15"/>
            <p:cNvSpPr txBox="1"/>
            <p:nvPr/>
          </p:nvSpPr>
          <p:spPr>
            <a:xfrm>
              <a:off x="8239124" y="5902035"/>
              <a:ext cx="2008534" cy="653646"/>
            </a:xfrm>
            <a:prstGeom prst="rect">
              <a:avLst/>
            </a:prstGeom>
            <a:noFill/>
          </p:spPr>
          <p:txBody>
            <a:bodyPr wrap="none" rtlCol="0">
              <a:spAutoFit/>
            </a:bodyPr>
            <a:lstStyle/>
            <a:p>
              <a:pPr algn="ctr"/>
              <a:r>
                <a:rPr lang="fr-FR" sz="1400" dirty="0" smtClean="0">
                  <a:solidFill>
                    <a:srgbClr val="FF0000"/>
                  </a:solidFill>
                  <a:latin typeface="Segoe UI" panose="020B0502040204020203" pitchFamily="34" charset="0"/>
                  <a:cs typeface="Segoe UI" panose="020B0502040204020203" pitchFamily="34" charset="0"/>
                </a:rPr>
                <a:t>(3) </a:t>
              </a:r>
              <a:r>
                <a:rPr lang="fr-FR" sz="1400" b="1" dirty="0" smtClean="0">
                  <a:solidFill>
                    <a:srgbClr val="FF0000"/>
                  </a:solidFill>
                  <a:latin typeface="Segoe UI" panose="020B0502040204020203" pitchFamily="34" charset="0"/>
                  <a:cs typeface="Segoe UI" panose="020B0502040204020203" pitchFamily="34" charset="0"/>
                </a:rPr>
                <a:t>Coûts</a:t>
              </a:r>
            </a:p>
            <a:p>
              <a:pPr algn="ctr"/>
              <a:r>
                <a:rPr lang="fr-FR" sz="1400" dirty="0" smtClean="0">
                  <a:solidFill>
                    <a:srgbClr val="FF0000"/>
                  </a:solidFill>
                  <a:latin typeface="Segoe UI" panose="020B0502040204020203" pitchFamily="34" charset="0"/>
                  <a:cs typeface="Segoe UI" panose="020B0502040204020203" pitchFamily="34" charset="0"/>
                </a:rPr>
                <a:t>(temps nécessaire)</a:t>
              </a:r>
              <a:endParaRPr lang="fr-FR" sz="1400" dirty="0">
                <a:solidFill>
                  <a:srgbClr val="FF0000"/>
                </a:solidFill>
                <a:latin typeface="Segoe UI" panose="020B0502040204020203" pitchFamily="34" charset="0"/>
                <a:cs typeface="Segoe UI" panose="020B0502040204020203" pitchFamily="34" charset="0"/>
              </a:endParaRPr>
            </a:p>
          </p:txBody>
        </p:sp>
      </p:grpSp>
      <p:sp>
        <p:nvSpPr>
          <p:cNvPr id="17" name="Rectangle 16"/>
          <p:cNvSpPr/>
          <p:nvPr/>
        </p:nvSpPr>
        <p:spPr>
          <a:xfrm>
            <a:off x="1573916" y="1951056"/>
            <a:ext cx="591776" cy="576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8" name="Groupe 17"/>
          <p:cNvGrpSpPr/>
          <p:nvPr/>
        </p:nvGrpSpPr>
        <p:grpSpPr>
          <a:xfrm>
            <a:off x="1310062" y="1488332"/>
            <a:ext cx="9008642" cy="4775026"/>
            <a:chOff x="856175" y="242338"/>
            <a:chExt cx="10960595" cy="5965319"/>
          </a:xfrm>
        </p:grpSpPr>
        <p:grpSp>
          <p:nvGrpSpPr>
            <p:cNvPr id="19" name="Groupe 18"/>
            <p:cNvGrpSpPr/>
            <p:nvPr/>
          </p:nvGrpSpPr>
          <p:grpSpPr>
            <a:xfrm>
              <a:off x="1523782" y="806399"/>
              <a:ext cx="8640000" cy="384498"/>
              <a:chOff x="1523782" y="806399"/>
              <a:chExt cx="8640000" cy="384498"/>
            </a:xfrm>
          </p:grpSpPr>
          <p:cxnSp>
            <p:nvCxnSpPr>
              <p:cNvPr id="27" name="Connecteur droit 26"/>
              <p:cNvCxnSpPr/>
              <p:nvPr/>
            </p:nvCxnSpPr>
            <p:spPr>
              <a:xfrm>
                <a:off x="1523782" y="1180407"/>
                <a:ext cx="8640000" cy="0"/>
              </a:xfrm>
              <a:prstGeom prst="line">
                <a:avLst/>
              </a:prstGeom>
              <a:ln w="38100">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8340547" y="806399"/>
                <a:ext cx="1437474" cy="384498"/>
              </a:xfrm>
              <a:prstGeom prst="rect">
                <a:avLst/>
              </a:prstGeom>
              <a:noFill/>
            </p:spPr>
            <p:txBody>
              <a:bodyPr wrap="none" rtlCol="0">
                <a:spAutoFit/>
              </a:bodyPr>
              <a:lstStyle/>
              <a:p>
                <a:pPr algn="ctr"/>
                <a:r>
                  <a:rPr lang="fr-FR" sz="1400" i="1" dirty="0">
                    <a:solidFill>
                      <a:srgbClr val="7F7F7F"/>
                    </a:solidFill>
                    <a:latin typeface="Segoe UI" panose="020B0502040204020203" pitchFamily="34" charset="0"/>
                    <a:cs typeface="Segoe UI" panose="020B0502040204020203" pitchFamily="34" charset="0"/>
                  </a:rPr>
                  <a:t>v</a:t>
                </a:r>
                <a:r>
                  <a:rPr lang="fr-FR" sz="1400" i="1" dirty="0" smtClean="0">
                    <a:solidFill>
                      <a:srgbClr val="7F7F7F"/>
                    </a:solidFill>
                    <a:latin typeface="Segoe UI" panose="020B0502040204020203" pitchFamily="34" charset="0"/>
                    <a:cs typeface="Segoe UI" panose="020B0502040204020203" pitchFamily="34" charset="0"/>
                  </a:rPr>
                  <a:t>érité terrain</a:t>
                </a:r>
                <a:endParaRPr lang="fr-FR" sz="1400" i="1" dirty="0">
                  <a:solidFill>
                    <a:srgbClr val="7F7F7F"/>
                  </a:solidFill>
                  <a:latin typeface="Segoe UI" panose="020B0502040204020203" pitchFamily="34" charset="0"/>
                  <a:cs typeface="Segoe UI" panose="020B0502040204020203" pitchFamily="34" charset="0"/>
                </a:endParaRPr>
              </a:p>
            </p:txBody>
          </p:sp>
        </p:grpSp>
        <p:grpSp>
          <p:nvGrpSpPr>
            <p:cNvPr id="20" name="Groupe 19"/>
            <p:cNvGrpSpPr/>
            <p:nvPr/>
          </p:nvGrpSpPr>
          <p:grpSpPr>
            <a:xfrm>
              <a:off x="856175" y="242338"/>
              <a:ext cx="10960595" cy="5965319"/>
              <a:chOff x="856175" y="242338"/>
              <a:chExt cx="10960595" cy="5965319"/>
            </a:xfrm>
          </p:grpSpPr>
          <p:grpSp>
            <p:nvGrpSpPr>
              <p:cNvPr id="21" name="Groupe 20"/>
              <p:cNvGrpSpPr/>
              <p:nvPr/>
            </p:nvGrpSpPr>
            <p:grpSpPr>
              <a:xfrm>
                <a:off x="1163782" y="806399"/>
                <a:ext cx="9000000" cy="5400000"/>
                <a:chOff x="2485506" y="-191128"/>
                <a:chExt cx="9000000" cy="5400000"/>
              </a:xfrm>
            </p:grpSpPr>
            <p:cxnSp>
              <p:nvCxnSpPr>
                <p:cNvPr id="24" name="Connecteur droit avec flèche 23"/>
                <p:cNvCxnSpPr/>
                <p:nvPr/>
              </p:nvCxnSpPr>
              <p:spPr>
                <a:xfrm flipV="1">
                  <a:off x="2845506" y="-191128"/>
                  <a:ext cx="0" cy="540000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p:cNvCxnSpPr/>
                <p:nvPr/>
              </p:nvCxnSpPr>
              <p:spPr>
                <a:xfrm rot="5400000" flipH="1" flipV="1">
                  <a:off x="6985506" y="348872"/>
                  <a:ext cx="0" cy="900000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6" name="Rectangle 25"/>
                <p:cNvSpPr/>
                <p:nvPr/>
              </p:nvSpPr>
              <p:spPr>
                <a:xfrm>
                  <a:off x="2485506" y="4488872"/>
                  <a:ext cx="72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22" name="ZoneTexte 21"/>
              <p:cNvSpPr txBox="1"/>
              <p:nvPr/>
            </p:nvSpPr>
            <p:spPr>
              <a:xfrm>
                <a:off x="856175" y="242338"/>
                <a:ext cx="1422731" cy="653645"/>
              </a:xfrm>
              <a:prstGeom prst="rect">
                <a:avLst/>
              </a:prstGeom>
              <a:noFill/>
            </p:spPr>
            <p:txBody>
              <a:bodyPr wrap="none" rtlCol="0">
                <a:spAutoFit/>
              </a:bodyPr>
              <a:lstStyle/>
              <a:p>
                <a:r>
                  <a:rPr lang="fr-FR" sz="1400" i="1" dirty="0">
                    <a:latin typeface="Segoe UI" panose="020B0502040204020203" pitchFamily="34" charset="0"/>
                    <a:cs typeface="Segoe UI" panose="020B0502040204020203" pitchFamily="34" charset="0"/>
                  </a:rPr>
                  <a:t>p</a:t>
                </a:r>
                <a:r>
                  <a:rPr lang="fr-FR" sz="1400" i="1" dirty="0" smtClean="0">
                    <a:latin typeface="Segoe UI" panose="020B0502040204020203" pitchFamily="34" charset="0"/>
                    <a:cs typeface="Segoe UI" panose="020B0502040204020203" pitchFamily="34" charset="0"/>
                  </a:rPr>
                  <a:t>erformance</a:t>
                </a:r>
              </a:p>
              <a:p>
                <a:pPr algn="ctr"/>
                <a:r>
                  <a:rPr lang="fr-FR" sz="1400" i="1" dirty="0" smtClean="0">
                    <a:latin typeface="Segoe UI" panose="020B0502040204020203" pitchFamily="34" charset="0"/>
                    <a:cs typeface="Segoe UI" panose="020B0502040204020203" pitchFamily="34" charset="0"/>
                  </a:rPr>
                  <a:t>(vmeasure)</a:t>
                </a:r>
                <a:endParaRPr lang="fr-FR" sz="1400" i="1" dirty="0">
                  <a:latin typeface="Segoe UI" panose="020B0502040204020203" pitchFamily="34" charset="0"/>
                  <a:cs typeface="Segoe UI" panose="020B0502040204020203" pitchFamily="34" charset="0"/>
                </a:endParaRPr>
              </a:p>
            </p:txBody>
          </p:sp>
          <p:sp>
            <p:nvSpPr>
              <p:cNvPr id="23" name="ZoneTexte 22"/>
              <p:cNvSpPr txBox="1"/>
              <p:nvPr/>
            </p:nvSpPr>
            <p:spPr>
              <a:xfrm>
                <a:off x="10034866" y="5554012"/>
                <a:ext cx="1781904" cy="653645"/>
              </a:xfrm>
              <a:prstGeom prst="rect">
                <a:avLst/>
              </a:prstGeom>
              <a:noFill/>
            </p:spPr>
            <p:txBody>
              <a:bodyPr wrap="none" rtlCol="0">
                <a:spAutoFit/>
              </a:bodyPr>
              <a:lstStyle/>
              <a:p>
                <a:pPr algn="ctr"/>
                <a:r>
                  <a:rPr lang="fr-FR" sz="1400" i="1" dirty="0" smtClean="0">
                    <a:latin typeface="Segoe UI" panose="020B0502040204020203" pitchFamily="34" charset="0"/>
                    <a:cs typeface="Segoe UI" panose="020B0502040204020203" pitchFamily="34" charset="0"/>
                  </a:rPr>
                  <a:t>itérations</a:t>
                </a:r>
              </a:p>
              <a:p>
                <a:pPr algn="ctr"/>
                <a:r>
                  <a:rPr lang="fr-FR" sz="1400" i="1" dirty="0" smtClean="0">
                    <a:latin typeface="Segoe UI" panose="020B0502040204020203" pitchFamily="34" charset="0"/>
                    <a:cs typeface="Segoe UI" panose="020B0502040204020203" pitchFamily="34" charset="0"/>
                  </a:rPr>
                  <a:t>(nb annotations)</a:t>
                </a:r>
                <a:endParaRPr lang="fr-FR" sz="1400" i="1" dirty="0">
                  <a:latin typeface="Segoe UI" panose="020B0502040204020203" pitchFamily="34" charset="0"/>
                  <a:cs typeface="Segoe UI" panose="020B0502040204020203" pitchFamily="34" charset="0"/>
                </a:endParaRPr>
              </a:p>
            </p:txBody>
          </p:sp>
        </p:grpSp>
      </p:grpSp>
      <p:grpSp>
        <p:nvGrpSpPr>
          <p:cNvPr id="29" name="Groupe 28"/>
          <p:cNvGrpSpPr/>
          <p:nvPr/>
        </p:nvGrpSpPr>
        <p:grpSpPr>
          <a:xfrm>
            <a:off x="1870343" y="2191675"/>
            <a:ext cx="8044865" cy="3028559"/>
            <a:chOff x="1537855" y="1121007"/>
            <a:chExt cx="9787991" cy="3783502"/>
          </a:xfrm>
        </p:grpSpPr>
        <p:grpSp>
          <p:nvGrpSpPr>
            <p:cNvPr id="30" name="Groupe 29"/>
            <p:cNvGrpSpPr/>
            <p:nvPr/>
          </p:nvGrpSpPr>
          <p:grpSpPr>
            <a:xfrm>
              <a:off x="1537855" y="1170184"/>
              <a:ext cx="9787991" cy="3734325"/>
              <a:chOff x="1537855" y="1170184"/>
              <a:chExt cx="9787991" cy="3734325"/>
            </a:xfrm>
          </p:grpSpPr>
          <p:sp>
            <p:nvSpPr>
              <p:cNvPr id="34" name="Forme libre 33"/>
              <p:cNvSpPr/>
              <p:nvPr/>
            </p:nvSpPr>
            <p:spPr>
              <a:xfrm>
                <a:off x="1537855" y="1196735"/>
                <a:ext cx="8287789" cy="3707774"/>
              </a:xfrm>
              <a:custGeom>
                <a:avLst/>
                <a:gdLst>
                  <a:gd name="connsiteX0" fmla="*/ 0 w 8287789"/>
                  <a:gd name="connsiteY0" fmla="*/ 3707774 h 3707774"/>
                  <a:gd name="connsiteX1" fmla="*/ 41563 w 8287789"/>
                  <a:gd name="connsiteY1" fmla="*/ 3691149 h 3707774"/>
                  <a:gd name="connsiteX2" fmla="*/ 49876 w 8287789"/>
                  <a:gd name="connsiteY2" fmla="*/ 3666210 h 3707774"/>
                  <a:gd name="connsiteX3" fmla="*/ 66501 w 8287789"/>
                  <a:gd name="connsiteY3" fmla="*/ 3641272 h 3707774"/>
                  <a:gd name="connsiteX4" fmla="*/ 99752 w 8287789"/>
                  <a:gd name="connsiteY4" fmla="*/ 3608021 h 3707774"/>
                  <a:gd name="connsiteX5" fmla="*/ 116378 w 8287789"/>
                  <a:gd name="connsiteY5" fmla="*/ 3591396 h 3707774"/>
                  <a:gd name="connsiteX6" fmla="*/ 141316 w 8287789"/>
                  <a:gd name="connsiteY6" fmla="*/ 3583083 h 3707774"/>
                  <a:gd name="connsiteX7" fmla="*/ 199505 w 8287789"/>
                  <a:gd name="connsiteY7" fmla="*/ 3524894 h 3707774"/>
                  <a:gd name="connsiteX8" fmla="*/ 266007 w 8287789"/>
                  <a:gd name="connsiteY8" fmla="*/ 3466705 h 3707774"/>
                  <a:gd name="connsiteX9" fmla="*/ 290945 w 8287789"/>
                  <a:gd name="connsiteY9" fmla="*/ 3458392 h 3707774"/>
                  <a:gd name="connsiteX10" fmla="*/ 315883 w 8287789"/>
                  <a:gd name="connsiteY10" fmla="*/ 3433454 h 3707774"/>
                  <a:gd name="connsiteX11" fmla="*/ 365760 w 8287789"/>
                  <a:gd name="connsiteY11" fmla="*/ 3400203 h 3707774"/>
                  <a:gd name="connsiteX12" fmla="*/ 415636 w 8287789"/>
                  <a:gd name="connsiteY12" fmla="*/ 3358640 h 3707774"/>
                  <a:gd name="connsiteX13" fmla="*/ 465512 w 8287789"/>
                  <a:gd name="connsiteY13" fmla="*/ 3300450 h 3707774"/>
                  <a:gd name="connsiteX14" fmla="*/ 482138 w 8287789"/>
                  <a:gd name="connsiteY14" fmla="*/ 3283825 h 3707774"/>
                  <a:gd name="connsiteX15" fmla="*/ 532014 w 8287789"/>
                  <a:gd name="connsiteY15" fmla="*/ 3267200 h 3707774"/>
                  <a:gd name="connsiteX16" fmla="*/ 598516 w 8287789"/>
                  <a:gd name="connsiteY16" fmla="*/ 3250574 h 3707774"/>
                  <a:gd name="connsiteX17" fmla="*/ 623454 w 8287789"/>
                  <a:gd name="connsiteY17" fmla="*/ 3233949 h 3707774"/>
                  <a:gd name="connsiteX18" fmla="*/ 673330 w 8287789"/>
                  <a:gd name="connsiteY18" fmla="*/ 3225636 h 3707774"/>
                  <a:gd name="connsiteX19" fmla="*/ 706581 w 8287789"/>
                  <a:gd name="connsiteY19" fmla="*/ 3217323 h 3707774"/>
                  <a:gd name="connsiteX20" fmla="*/ 764770 w 8287789"/>
                  <a:gd name="connsiteY20" fmla="*/ 3209010 h 3707774"/>
                  <a:gd name="connsiteX21" fmla="*/ 806334 w 8287789"/>
                  <a:gd name="connsiteY21" fmla="*/ 3200698 h 3707774"/>
                  <a:gd name="connsiteX22" fmla="*/ 864523 w 8287789"/>
                  <a:gd name="connsiteY22" fmla="*/ 3192385 h 3707774"/>
                  <a:gd name="connsiteX23" fmla="*/ 897774 w 8287789"/>
                  <a:gd name="connsiteY23" fmla="*/ 3184072 h 3707774"/>
                  <a:gd name="connsiteX24" fmla="*/ 939338 w 8287789"/>
                  <a:gd name="connsiteY24" fmla="*/ 3175760 h 3707774"/>
                  <a:gd name="connsiteX25" fmla="*/ 1005840 w 8287789"/>
                  <a:gd name="connsiteY25" fmla="*/ 3150821 h 3707774"/>
                  <a:gd name="connsiteX26" fmla="*/ 1072341 w 8287789"/>
                  <a:gd name="connsiteY26" fmla="*/ 3134196 h 3707774"/>
                  <a:gd name="connsiteX27" fmla="*/ 1097280 w 8287789"/>
                  <a:gd name="connsiteY27" fmla="*/ 3125883 h 3707774"/>
                  <a:gd name="connsiteX28" fmla="*/ 1122218 w 8287789"/>
                  <a:gd name="connsiteY28" fmla="*/ 3109258 h 3707774"/>
                  <a:gd name="connsiteX29" fmla="*/ 1180407 w 8287789"/>
                  <a:gd name="connsiteY29" fmla="*/ 3092632 h 3707774"/>
                  <a:gd name="connsiteX30" fmla="*/ 1205345 w 8287789"/>
                  <a:gd name="connsiteY30" fmla="*/ 3076007 h 3707774"/>
                  <a:gd name="connsiteX31" fmla="*/ 1255221 w 8287789"/>
                  <a:gd name="connsiteY31" fmla="*/ 3034443 h 3707774"/>
                  <a:gd name="connsiteX32" fmla="*/ 1321723 w 8287789"/>
                  <a:gd name="connsiteY32" fmla="*/ 3009505 h 3707774"/>
                  <a:gd name="connsiteX33" fmla="*/ 1363287 w 8287789"/>
                  <a:gd name="connsiteY33" fmla="*/ 2984567 h 3707774"/>
                  <a:gd name="connsiteX34" fmla="*/ 1379912 w 8287789"/>
                  <a:gd name="connsiteY34" fmla="*/ 2967941 h 3707774"/>
                  <a:gd name="connsiteX35" fmla="*/ 1429789 w 8287789"/>
                  <a:gd name="connsiteY35" fmla="*/ 2934690 h 3707774"/>
                  <a:gd name="connsiteX36" fmla="*/ 1479665 w 8287789"/>
                  <a:gd name="connsiteY36" fmla="*/ 2901440 h 3707774"/>
                  <a:gd name="connsiteX37" fmla="*/ 1504603 w 8287789"/>
                  <a:gd name="connsiteY37" fmla="*/ 2884814 h 3707774"/>
                  <a:gd name="connsiteX38" fmla="*/ 1537854 w 8287789"/>
                  <a:gd name="connsiteY38" fmla="*/ 2851563 h 3707774"/>
                  <a:gd name="connsiteX39" fmla="*/ 1562792 w 8287789"/>
                  <a:gd name="connsiteY39" fmla="*/ 2834938 h 3707774"/>
                  <a:gd name="connsiteX40" fmla="*/ 1604356 w 8287789"/>
                  <a:gd name="connsiteY40" fmla="*/ 2793374 h 3707774"/>
                  <a:gd name="connsiteX41" fmla="*/ 1654232 w 8287789"/>
                  <a:gd name="connsiteY41" fmla="*/ 2760123 h 3707774"/>
                  <a:gd name="connsiteX42" fmla="*/ 1712421 w 8287789"/>
                  <a:gd name="connsiteY42" fmla="*/ 2710247 h 3707774"/>
                  <a:gd name="connsiteX43" fmla="*/ 1729047 w 8287789"/>
                  <a:gd name="connsiteY43" fmla="*/ 2693621 h 3707774"/>
                  <a:gd name="connsiteX44" fmla="*/ 1753985 w 8287789"/>
                  <a:gd name="connsiteY44" fmla="*/ 2685309 h 3707774"/>
                  <a:gd name="connsiteX45" fmla="*/ 1787236 w 8287789"/>
                  <a:gd name="connsiteY45" fmla="*/ 2643745 h 3707774"/>
                  <a:gd name="connsiteX46" fmla="*/ 1837112 w 8287789"/>
                  <a:gd name="connsiteY46" fmla="*/ 2610494 h 3707774"/>
                  <a:gd name="connsiteX47" fmla="*/ 1862050 w 8287789"/>
                  <a:gd name="connsiteY47" fmla="*/ 2593869 h 3707774"/>
                  <a:gd name="connsiteX48" fmla="*/ 1903614 w 8287789"/>
                  <a:gd name="connsiteY48" fmla="*/ 2552305 h 3707774"/>
                  <a:gd name="connsiteX49" fmla="*/ 1986741 w 8287789"/>
                  <a:gd name="connsiteY49" fmla="*/ 2519054 h 3707774"/>
                  <a:gd name="connsiteX50" fmla="*/ 2011680 w 8287789"/>
                  <a:gd name="connsiteY50" fmla="*/ 2502429 h 3707774"/>
                  <a:gd name="connsiteX51" fmla="*/ 2061556 w 8287789"/>
                  <a:gd name="connsiteY51" fmla="*/ 2485803 h 3707774"/>
                  <a:gd name="connsiteX52" fmla="*/ 2086494 w 8287789"/>
                  <a:gd name="connsiteY52" fmla="*/ 2469178 h 3707774"/>
                  <a:gd name="connsiteX53" fmla="*/ 2169621 w 8287789"/>
                  <a:gd name="connsiteY53" fmla="*/ 2444240 h 3707774"/>
                  <a:gd name="connsiteX54" fmla="*/ 2194560 w 8287789"/>
                  <a:gd name="connsiteY54" fmla="*/ 2435927 h 3707774"/>
                  <a:gd name="connsiteX55" fmla="*/ 2219498 w 8287789"/>
                  <a:gd name="connsiteY55" fmla="*/ 2419301 h 3707774"/>
                  <a:gd name="connsiteX56" fmla="*/ 2261061 w 8287789"/>
                  <a:gd name="connsiteY56" fmla="*/ 2410989 h 3707774"/>
                  <a:gd name="connsiteX57" fmla="*/ 2286000 w 8287789"/>
                  <a:gd name="connsiteY57" fmla="*/ 2402676 h 3707774"/>
                  <a:gd name="connsiteX58" fmla="*/ 2327563 w 8287789"/>
                  <a:gd name="connsiteY58" fmla="*/ 2386050 h 3707774"/>
                  <a:gd name="connsiteX59" fmla="*/ 2377440 w 8287789"/>
                  <a:gd name="connsiteY59" fmla="*/ 2369425 h 3707774"/>
                  <a:gd name="connsiteX60" fmla="*/ 2452254 w 8287789"/>
                  <a:gd name="connsiteY60" fmla="*/ 2344487 h 3707774"/>
                  <a:gd name="connsiteX61" fmla="*/ 2502130 w 8287789"/>
                  <a:gd name="connsiteY61" fmla="*/ 2327861 h 3707774"/>
                  <a:gd name="connsiteX62" fmla="*/ 2527069 w 8287789"/>
                  <a:gd name="connsiteY62" fmla="*/ 2319549 h 3707774"/>
                  <a:gd name="connsiteX63" fmla="*/ 2560320 w 8287789"/>
                  <a:gd name="connsiteY63" fmla="*/ 2311236 h 3707774"/>
                  <a:gd name="connsiteX64" fmla="*/ 2626821 w 8287789"/>
                  <a:gd name="connsiteY64" fmla="*/ 2286298 h 3707774"/>
                  <a:gd name="connsiteX65" fmla="*/ 2660072 w 8287789"/>
                  <a:gd name="connsiteY65" fmla="*/ 2269672 h 3707774"/>
                  <a:gd name="connsiteX66" fmla="*/ 2718261 w 8287789"/>
                  <a:gd name="connsiteY66" fmla="*/ 2244734 h 3707774"/>
                  <a:gd name="connsiteX67" fmla="*/ 2759825 w 8287789"/>
                  <a:gd name="connsiteY67" fmla="*/ 2211483 h 3707774"/>
                  <a:gd name="connsiteX68" fmla="*/ 2776450 w 8287789"/>
                  <a:gd name="connsiteY68" fmla="*/ 2186545 h 3707774"/>
                  <a:gd name="connsiteX69" fmla="*/ 2801389 w 8287789"/>
                  <a:gd name="connsiteY69" fmla="*/ 2169920 h 3707774"/>
                  <a:gd name="connsiteX70" fmla="*/ 2834640 w 8287789"/>
                  <a:gd name="connsiteY70" fmla="*/ 2136669 h 3707774"/>
                  <a:gd name="connsiteX71" fmla="*/ 2892829 w 8287789"/>
                  <a:gd name="connsiteY71" fmla="*/ 2078480 h 3707774"/>
                  <a:gd name="connsiteX72" fmla="*/ 2909454 w 8287789"/>
                  <a:gd name="connsiteY72" fmla="*/ 2061854 h 3707774"/>
                  <a:gd name="connsiteX73" fmla="*/ 2934392 w 8287789"/>
                  <a:gd name="connsiteY73" fmla="*/ 2053541 h 3707774"/>
                  <a:gd name="connsiteX74" fmla="*/ 2975956 w 8287789"/>
                  <a:gd name="connsiteY74" fmla="*/ 2028603 h 3707774"/>
                  <a:gd name="connsiteX75" fmla="*/ 3034145 w 8287789"/>
                  <a:gd name="connsiteY75" fmla="*/ 1987040 h 3707774"/>
                  <a:gd name="connsiteX76" fmla="*/ 3067396 w 8287789"/>
                  <a:gd name="connsiteY76" fmla="*/ 1978727 h 3707774"/>
                  <a:gd name="connsiteX77" fmla="*/ 3084021 w 8287789"/>
                  <a:gd name="connsiteY77" fmla="*/ 1962101 h 3707774"/>
                  <a:gd name="connsiteX78" fmla="*/ 3108960 w 8287789"/>
                  <a:gd name="connsiteY78" fmla="*/ 1953789 h 3707774"/>
                  <a:gd name="connsiteX79" fmla="*/ 3175461 w 8287789"/>
                  <a:gd name="connsiteY79" fmla="*/ 1937163 h 3707774"/>
                  <a:gd name="connsiteX80" fmla="*/ 3200400 w 8287789"/>
                  <a:gd name="connsiteY80" fmla="*/ 1928850 h 3707774"/>
                  <a:gd name="connsiteX81" fmla="*/ 3258589 w 8287789"/>
                  <a:gd name="connsiteY81" fmla="*/ 1912225 h 3707774"/>
                  <a:gd name="connsiteX82" fmla="*/ 3308465 w 8287789"/>
                  <a:gd name="connsiteY82" fmla="*/ 1878974 h 3707774"/>
                  <a:gd name="connsiteX83" fmla="*/ 3333403 w 8287789"/>
                  <a:gd name="connsiteY83" fmla="*/ 1862349 h 3707774"/>
                  <a:gd name="connsiteX84" fmla="*/ 3350029 w 8287789"/>
                  <a:gd name="connsiteY84" fmla="*/ 1845723 h 3707774"/>
                  <a:gd name="connsiteX85" fmla="*/ 3374967 w 8287789"/>
                  <a:gd name="connsiteY85" fmla="*/ 1837410 h 3707774"/>
                  <a:gd name="connsiteX86" fmla="*/ 3441469 w 8287789"/>
                  <a:gd name="connsiteY86" fmla="*/ 1770909 h 3707774"/>
                  <a:gd name="connsiteX87" fmla="*/ 3458094 w 8287789"/>
                  <a:gd name="connsiteY87" fmla="*/ 1754283 h 3707774"/>
                  <a:gd name="connsiteX88" fmla="*/ 3499658 w 8287789"/>
                  <a:gd name="connsiteY88" fmla="*/ 1721032 h 3707774"/>
                  <a:gd name="connsiteX89" fmla="*/ 3524596 w 8287789"/>
                  <a:gd name="connsiteY89" fmla="*/ 1704407 h 3707774"/>
                  <a:gd name="connsiteX90" fmla="*/ 3557847 w 8287789"/>
                  <a:gd name="connsiteY90" fmla="*/ 1671156 h 3707774"/>
                  <a:gd name="connsiteX91" fmla="*/ 3607723 w 8287789"/>
                  <a:gd name="connsiteY91" fmla="*/ 1637905 h 3707774"/>
                  <a:gd name="connsiteX92" fmla="*/ 3674225 w 8287789"/>
                  <a:gd name="connsiteY92" fmla="*/ 1588029 h 3707774"/>
                  <a:gd name="connsiteX93" fmla="*/ 3699163 w 8287789"/>
                  <a:gd name="connsiteY93" fmla="*/ 1579716 h 3707774"/>
                  <a:gd name="connsiteX94" fmla="*/ 3740727 w 8287789"/>
                  <a:gd name="connsiteY94" fmla="*/ 1554778 h 3707774"/>
                  <a:gd name="connsiteX95" fmla="*/ 3757352 w 8287789"/>
                  <a:gd name="connsiteY95" fmla="*/ 1538152 h 3707774"/>
                  <a:gd name="connsiteX96" fmla="*/ 3815541 w 8287789"/>
                  <a:gd name="connsiteY96" fmla="*/ 1521527 h 3707774"/>
                  <a:gd name="connsiteX97" fmla="*/ 3931920 w 8287789"/>
                  <a:gd name="connsiteY97" fmla="*/ 1488276 h 3707774"/>
                  <a:gd name="connsiteX98" fmla="*/ 3965170 w 8287789"/>
                  <a:gd name="connsiteY98" fmla="*/ 1479963 h 3707774"/>
                  <a:gd name="connsiteX99" fmla="*/ 3998421 w 8287789"/>
                  <a:gd name="connsiteY99" fmla="*/ 1471650 h 3707774"/>
                  <a:gd name="connsiteX100" fmla="*/ 4031672 w 8287789"/>
                  <a:gd name="connsiteY100" fmla="*/ 1455025 h 3707774"/>
                  <a:gd name="connsiteX101" fmla="*/ 4098174 w 8287789"/>
                  <a:gd name="connsiteY101" fmla="*/ 1430087 h 3707774"/>
                  <a:gd name="connsiteX102" fmla="*/ 4131425 w 8287789"/>
                  <a:gd name="connsiteY102" fmla="*/ 1421774 h 3707774"/>
                  <a:gd name="connsiteX103" fmla="*/ 4156363 w 8287789"/>
                  <a:gd name="connsiteY103" fmla="*/ 1405149 h 3707774"/>
                  <a:gd name="connsiteX104" fmla="*/ 4181301 w 8287789"/>
                  <a:gd name="connsiteY104" fmla="*/ 1396836 h 3707774"/>
                  <a:gd name="connsiteX105" fmla="*/ 4197927 w 8287789"/>
                  <a:gd name="connsiteY105" fmla="*/ 1380210 h 3707774"/>
                  <a:gd name="connsiteX106" fmla="*/ 4264429 w 8287789"/>
                  <a:gd name="connsiteY106" fmla="*/ 1355272 h 3707774"/>
                  <a:gd name="connsiteX107" fmla="*/ 4281054 w 8287789"/>
                  <a:gd name="connsiteY107" fmla="*/ 1330334 h 3707774"/>
                  <a:gd name="connsiteX108" fmla="*/ 4330930 w 8287789"/>
                  <a:gd name="connsiteY108" fmla="*/ 1313709 h 3707774"/>
                  <a:gd name="connsiteX109" fmla="*/ 4397432 w 8287789"/>
                  <a:gd name="connsiteY109" fmla="*/ 1263832 h 3707774"/>
                  <a:gd name="connsiteX110" fmla="*/ 4422370 w 8287789"/>
                  <a:gd name="connsiteY110" fmla="*/ 1255520 h 3707774"/>
                  <a:gd name="connsiteX111" fmla="*/ 4438996 w 8287789"/>
                  <a:gd name="connsiteY111" fmla="*/ 1238894 h 3707774"/>
                  <a:gd name="connsiteX112" fmla="*/ 4463934 w 8287789"/>
                  <a:gd name="connsiteY112" fmla="*/ 1230581 h 3707774"/>
                  <a:gd name="connsiteX113" fmla="*/ 4497185 w 8287789"/>
                  <a:gd name="connsiteY113" fmla="*/ 1213956 h 3707774"/>
                  <a:gd name="connsiteX114" fmla="*/ 4547061 w 8287789"/>
                  <a:gd name="connsiteY114" fmla="*/ 1189018 h 3707774"/>
                  <a:gd name="connsiteX115" fmla="*/ 4563687 w 8287789"/>
                  <a:gd name="connsiteY115" fmla="*/ 1164080 h 3707774"/>
                  <a:gd name="connsiteX116" fmla="*/ 4613563 w 8287789"/>
                  <a:gd name="connsiteY116" fmla="*/ 1130829 h 3707774"/>
                  <a:gd name="connsiteX117" fmla="*/ 4638501 w 8287789"/>
                  <a:gd name="connsiteY117" fmla="*/ 1114203 h 3707774"/>
                  <a:gd name="connsiteX118" fmla="*/ 4663440 w 8287789"/>
                  <a:gd name="connsiteY118" fmla="*/ 1105890 h 3707774"/>
                  <a:gd name="connsiteX119" fmla="*/ 4688378 w 8287789"/>
                  <a:gd name="connsiteY119" fmla="*/ 1089265 h 3707774"/>
                  <a:gd name="connsiteX120" fmla="*/ 4721629 w 8287789"/>
                  <a:gd name="connsiteY120" fmla="*/ 1080952 h 3707774"/>
                  <a:gd name="connsiteX121" fmla="*/ 4804756 w 8287789"/>
                  <a:gd name="connsiteY121" fmla="*/ 1064327 h 3707774"/>
                  <a:gd name="connsiteX122" fmla="*/ 4896196 w 8287789"/>
                  <a:gd name="connsiteY122" fmla="*/ 1047701 h 3707774"/>
                  <a:gd name="connsiteX123" fmla="*/ 4921134 w 8287789"/>
                  <a:gd name="connsiteY123" fmla="*/ 1039389 h 3707774"/>
                  <a:gd name="connsiteX124" fmla="*/ 5004261 w 8287789"/>
                  <a:gd name="connsiteY124" fmla="*/ 1022763 h 3707774"/>
                  <a:gd name="connsiteX125" fmla="*/ 5029200 w 8287789"/>
                  <a:gd name="connsiteY125" fmla="*/ 1014450 h 3707774"/>
                  <a:gd name="connsiteX126" fmla="*/ 5104014 w 8287789"/>
                  <a:gd name="connsiteY126" fmla="*/ 997825 h 3707774"/>
                  <a:gd name="connsiteX127" fmla="*/ 5153890 w 8287789"/>
                  <a:gd name="connsiteY127" fmla="*/ 981200 h 3707774"/>
                  <a:gd name="connsiteX128" fmla="*/ 5178829 w 8287789"/>
                  <a:gd name="connsiteY128" fmla="*/ 972887 h 3707774"/>
                  <a:gd name="connsiteX129" fmla="*/ 5228705 w 8287789"/>
                  <a:gd name="connsiteY129" fmla="*/ 947949 h 3707774"/>
                  <a:gd name="connsiteX130" fmla="*/ 5261956 w 8287789"/>
                  <a:gd name="connsiteY130" fmla="*/ 931323 h 3707774"/>
                  <a:gd name="connsiteX131" fmla="*/ 5311832 w 8287789"/>
                  <a:gd name="connsiteY131" fmla="*/ 914698 h 3707774"/>
                  <a:gd name="connsiteX132" fmla="*/ 5378334 w 8287789"/>
                  <a:gd name="connsiteY132" fmla="*/ 881447 h 3707774"/>
                  <a:gd name="connsiteX133" fmla="*/ 5378334 w 8287789"/>
                  <a:gd name="connsiteY133" fmla="*/ 881447 h 3707774"/>
                  <a:gd name="connsiteX134" fmla="*/ 5403272 w 8287789"/>
                  <a:gd name="connsiteY134" fmla="*/ 864821 h 3707774"/>
                  <a:gd name="connsiteX135" fmla="*/ 5453149 w 8287789"/>
                  <a:gd name="connsiteY135" fmla="*/ 848196 h 3707774"/>
                  <a:gd name="connsiteX136" fmla="*/ 5478087 w 8287789"/>
                  <a:gd name="connsiteY136" fmla="*/ 831570 h 3707774"/>
                  <a:gd name="connsiteX137" fmla="*/ 5527963 w 8287789"/>
                  <a:gd name="connsiteY137" fmla="*/ 814945 h 3707774"/>
                  <a:gd name="connsiteX138" fmla="*/ 5544589 w 8287789"/>
                  <a:gd name="connsiteY138" fmla="*/ 798320 h 3707774"/>
                  <a:gd name="connsiteX139" fmla="*/ 5602778 w 8287789"/>
                  <a:gd name="connsiteY139" fmla="*/ 765069 h 3707774"/>
                  <a:gd name="connsiteX140" fmla="*/ 5619403 w 8287789"/>
                  <a:gd name="connsiteY140" fmla="*/ 748443 h 3707774"/>
                  <a:gd name="connsiteX141" fmla="*/ 5669280 w 8287789"/>
                  <a:gd name="connsiteY141" fmla="*/ 715192 h 3707774"/>
                  <a:gd name="connsiteX142" fmla="*/ 5694218 w 8287789"/>
                  <a:gd name="connsiteY142" fmla="*/ 698567 h 3707774"/>
                  <a:gd name="connsiteX143" fmla="*/ 5719156 w 8287789"/>
                  <a:gd name="connsiteY143" fmla="*/ 690254 h 3707774"/>
                  <a:gd name="connsiteX144" fmla="*/ 5744094 w 8287789"/>
                  <a:gd name="connsiteY144" fmla="*/ 665316 h 3707774"/>
                  <a:gd name="connsiteX145" fmla="*/ 5769032 w 8287789"/>
                  <a:gd name="connsiteY145" fmla="*/ 657003 h 3707774"/>
                  <a:gd name="connsiteX146" fmla="*/ 5827221 w 8287789"/>
                  <a:gd name="connsiteY146" fmla="*/ 632065 h 3707774"/>
                  <a:gd name="connsiteX147" fmla="*/ 5935287 w 8287789"/>
                  <a:gd name="connsiteY147" fmla="*/ 607127 h 3707774"/>
                  <a:gd name="connsiteX148" fmla="*/ 6043352 w 8287789"/>
                  <a:gd name="connsiteY148" fmla="*/ 573876 h 3707774"/>
                  <a:gd name="connsiteX149" fmla="*/ 6076603 w 8287789"/>
                  <a:gd name="connsiteY149" fmla="*/ 557250 h 3707774"/>
                  <a:gd name="connsiteX150" fmla="*/ 6126480 w 8287789"/>
                  <a:gd name="connsiteY150" fmla="*/ 548938 h 3707774"/>
                  <a:gd name="connsiteX151" fmla="*/ 6292734 w 8287789"/>
                  <a:gd name="connsiteY151" fmla="*/ 524000 h 3707774"/>
                  <a:gd name="connsiteX152" fmla="*/ 6400800 w 8287789"/>
                  <a:gd name="connsiteY152" fmla="*/ 507374 h 3707774"/>
                  <a:gd name="connsiteX153" fmla="*/ 6450676 w 8287789"/>
                  <a:gd name="connsiteY153" fmla="*/ 499061 h 3707774"/>
                  <a:gd name="connsiteX154" fmla="*/ 6542116 w 8287789"/>
                  <a:gd name="connsiteY154" fmla="*/ 474123 h 3707774"/>
                  <a:gd name="connsiteX155" fmla="*/ 6641869 w 8287789"/>
                  <a:gd name="connsiteY155" fmla="*/ 457498 h 3707774"/>
                  <a:gd name="connsiteX156" fmla="*/ 6666807 w 8287789"/>
                  <a:gd name="connsiteY156" fmla="*/ 449185 h 3707774"/>
                  <a:gd name="connsiteX157" fmla="*/ 6716683 w 8287789"/>
                  <a:gd name="connsiteY157" fmla="*/ 440872 h 3707774"/>
                  <a:gd name="connsiteX158" fmla="*/ 6741621 w 8287789"/>
                  <a:gd name="connsiteY158" fmla="*/ 432560 h 3707774"/>
                  <a:gd name="connsiteX159" fmla="*/ 6791498 w 8287789"/>
                  <a:gd name="connsiteY159" fmla="*/ 424247 h 3707774"/>
                  <a:gd name="connsiteX160" fmla="*/ 6824749 w 8287789"/>
                  <a:gd name="connsiteY160" fmla="*/ 415934 h 3707774"/>
                  <a:gd name="connsiteX161" fmla="*/ 6957752 w 8287789"/>
                  <a:gd name="connsiteY161" fmla="*/ 407621 h 3707774"/>
                  <a:gd name="connsiteX162" fmla="*/ 6991003 w 8287789"/>
                  <a:gd name="connsiteY162" fmla="*/ 399309 h 3707774"/>
                  <a:gd name="connsiteX163" fmla="*/ 7132320 w 8287789"/>
                  <a:gd name="connsiteY163" fmla="*/ 382683 h 3707774"/>
                  <a:gd name="connsiteX164" fmla="*/ 7207134 w 8287789"/>
                  <a:gd name="connsiteY164" fmla="*/ 366058 h 3707774"/>
                  <a:gd name="connsiteX165" fmla="*/ 7298574 w 8287789"/>
                  <a:gd name="connsiteY165" fmla="*/ 349432 h 3707774"/>
                  <a:gd name="connsiteX166" fmla="*/ 7323512 w 8287789"/>
                  <a:gd name="connsiteY166" fmla="*/ 341120 h 3707774"/>
                  <a:gd name="connsiteX167" fmla="*/ 7356763 w 8287789"/>
                  <a:gd name="connsiteY167" fmla="*/ 332807 h 3707774"/>
                  <a:gd name="connsiteX168" fmla="*/ 7406640 w 8287789"/>
                  <a:gd name="connsiteY168" fmla="*/ 307869 h 3707774"/>
                  <a:gd name="connsiteX169" fmla="*/ 7439890 w 8287789"/>
                  <a:gd name="connsiteY169" fmla="*/ 291243 h 3707774"/>
                  <a:gd name="connsiteX170" fmla="*/ 7481454 w 8287789"/>
                  <a:gd name="connsiteY170" fmla="*/ 274618 h 3707774"/>
                  <a:gd name="connsiteX171" fmla="*/ 7506392 w 8287789"/>
                  <a:gd name="connsiteY171" fmla="*/ 257992 h 3707774"/>
                  <a:gd name="connsiteX172" fmla="*/ 7556269 w 8287789"/>
                  <a:gd name="connsiteY172" fmla="*/ 241367 h 3707774"/>
                  <a:gd name="connsiteX173" fmla="*/ 7581207 w 8287789"/>
                  <a:gd name="connsiteY173" fmla="*/ 233054 h 3707774"/>
                  <a:gd name="connsiteX174" fmla="*/ 7614458 w 8287789"/>
                  <a:gd name="connsiteY174" fmla="*/ 224741 h 3707774"/>
                  <a:gd name="connsiteX175" fmla="*/ 7664334 w 8287789"/>
                  <a:gd name="connsiteY175" fmla="*/ 208116 h 3707774"/>
                  <a:gd name="connsiteX176" fmla="*/ 7705898 w 8287789"/>
                  <a:gd name="connsiteY176" fmla="*/ 199803 h 3707774"/>
                  <a:gd name="connsiteX177" fmla="*/ 7747461 w 8287789"/>
                  <a:gd name="connsiteY177" fmla="*/ 183178 h 3707774"/>
                  <a:gd name="connsiteX178" fmla="*/ 7863840 w 8287789"/>
                  <a:gd name="connsiteY178" fmla="*/ 149927 h 3707774"/>
                  <a:gd name="connsiteX179" fmla="*/ 7905403 w 8287789"/>
                  <a:gd name="connsiteY179" fmla="*/ 141614 h 3707774"/>
                  <a:gd name="connsiteX180" fmla="*/ 7996843 w 8287789"/>
                  <a:gd name="connsiteY180" fmla="*/ 124989 h 3707774"/>
                  <a:gd name="connsiteX181" fmla="*/ 8055032 w 8287789"/>
                  <a:gd name="connsiteY181" fmla="*/ 108363 h 3707774"/>
                  <a:gd name="connsiteX182" fmla="*/ 8079970 w 8287789"/>
                  <a:gd name="connsiteY182" fmla="*/ 91738 h 3707774"/>
                  <a:gd name="connsiteX183" fmla="*/ 8129847 w 8287789"/>
                  <a:gd name="connsiteY183" fmla="*/ 75112 h 3707774"/>
                  <a:gd name="connsiteX184" fmla="*/ 8179723 w 8287789"/>
                  <a:gd name="connsiteY184" fmla="*/ 50174 h 3707774"/>
                  <a:gd name="connsiteX185" fmla="*/ 8204661 w 8287789"/>
                  <a:gd name="connsiteY185" fmla="*/ 41861 h 3707774"/>
                  <a:gd name="connsiteX186" fmla="*/ 8279476 w 8287789"/>
                  <a:gd name="connsiteY186" fmla="*/ 298 h 3707774"/>
                  <a:gd name="connsiteX187" fmla="*/ 8287789 w 8287789"/>
                  <a:gd name="connsiteY187" fmla="*/ 298 h 370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8287789" h="3707774">
                    <a:moveTo>
                      <a:pt x="0" y="3707774"/>
                    </a:moveTo>
                    <a:cubicBezTo>
                      <a:pt x="13854" y="3702232"/>
                      <a:pt x="30100" y="3700702"/>
                      <a:pt x="41563" y="3691149"/>
                    </a:cubicBezTo>
                    <a:cubicBezTo>
                      <a:pt x="48295" y="3685539"/>
                      <a:pt x="45957" y="3674048"/>
                      <a:pt x="49876" y="3666210"/>
                    </a:cubicBezTo>
                    <a:cubicBezTo>
                      <a:pt x="54344" y="3657274"/>
                      <a:pt x="59999" y="3648857"/>
                      <a:pt x="66501" y="3641272"/>
                    </a:cubicBezTo>
                    <a:cubicBezTo>
                      <a:pt x="76702" y="3629371"/>
                      <a:pt x="88668" y="3619105"/>
                      <a:pt x="99752" y="3608021"/>
                    </a:cubicBezTo>
                    <a:cubicBezTo>
                      <a:pt x="105294" y="3602479"/>
                      <a:pt x="108943" y="3593874"/>
                      <a:pt x="116378" y="3591396"/>
                    </a:cubicBezTo>
                    <a:lnTo>
                      <a:pt x="141316" y="3583083"/>
                    </a:lnTo>
                    <a:cubicBezTo>
                      <a:pt x="160126" y="3526655"/>
                      <a:pt x="132810" y="3591589"/>
                      <a:pt x="199505" y="3524894"/>
                    </a:cubicBezTo>
                    <a:cubicBezTo>
                      <a:pt x="221175" y="3503224"/>
                      <a:pt x="238512" y="3480452"/>
                      <a:pt x="266007" y="3466705"/>
                    </a:cubicBezTo>
                    <a:cubicBezTo>
                      <a:pt x="273844" y="3462786"/>
                      <a:pt x="282632" y="3461163"/>
                      <a:pt x="290945" y="3458392"/>
                    </a:cubicBezTo>
                    <a:cubicBezTo>
                      <a:pt x="299258" y="3450079"/>
                      <a:pt x="306603" y="3440671"/>
                      <a:pt x="315883" y="3433454"/>
                    </a:cubicBezTo>
                    <a:cubicBezTo>
                      <a:pt x="331655" y="3421187"/>
                      <a:pt x="351631" y="3414332"/>
                      <a:pt x="365760" y="3400203"/>
                    </a:cubicBezTo>
                    <a:cubicBezTo>
                      <a:pt x="397762" y="3368201"/>
                      <a:pt x="380916" y="3381786"/>
                      <a:pt x="415636" y="3358640"/>
                    </a:cubicBezTo>
                    <a:cubicBezTo>
                      <a:pt x="440954" y="3320660"/>
                      <a:pt x="425198" y="3340763"/>
                      <a:pt x="465512" y="3300450"/>
                    </a:cubicBezTo>
                    <a:cubicBezTo>
                      <a:pt x="471054" y="3294908"/>
                      <a:pt x="474703" y="3286303"/>
                      <a:pt x="482138" y="3283825"/>
                    </a:cubicBezTo>
                    <a:cubicBezTo>
                      <a:pt x="498763" y="3278283"/>
                      <a:pt x="515013" y="3271450"/>
                      <a:pt x="532014" y="3267200"/>
                    </a:cubicBezTo>
                    <a:lnTo>
                      <a:pt x="598516" y="3250574"/>
                    </a:lnTo>
                    <a:cubicBezTo>
                      <a:pt x="606829" y="3245032"/>
                      <a:pt x="613976" y="3237108"/>
                      <a:pt x="623454" y="3233949"/>
                    </a:cubicBezTo>
                    <a:cubicBezTo>
                      <a:pt x="639444" y="3228619"/>
                      <a:pt x="656803" y="3228942"/>
                      <a:pt x="673330" y="3225636"/>
                    </a:cubicBezTo>
                    <a:cubicBezTo>
                      <a:pt x="684533" y="3223395"/>
                      <a:pt x="695340" y="3219367"/>
                      <a:pt x="706581" y="3217323"/>
                    </a:cubicBezTo>
                    <a:cubicBezTo>
                      <a:pt x="725858" y="3213818"/>
                      <a:pt x="745443" y="3212231"/>
                      <a:pt x="764770" y="3209010"/>
                    </a:cubicBezTo>
                    <a:cubicBezTo>
                      <a:pt x="778707" y="3206687"/>
                      <a:pt x="792397" y="3203021"/>
                      <a:pt x="806334" y="3200698"/>
                    </a:cubicBezTo>
                    <a:cubicBezTo>
                      <a:pt x="825661" y="3197477"/>
                      <a:pt x="845246" y="3195890"/>
                      <a:pt x="864523" y="3192385"/>
                    </a:cubicBezTo>
                    <a:cubicBezTo>
                      <a:pt x="875764" y="3190341"/>
                      <a:pt x="886621" y="3186550"/>
                      <a:pt x="897774" y="3184072"/>
                    </a:cubicBezTo>
                    <a:cubicBezTo>
                      <a:pt x="911567" y="3181007"/>
                      <a:pt x="925483" y="3178531"/>
                      <a:pt x="939338" y="3175760"/>
                    </a:cubicBezTo>
                    <a:cubicBezTo>
                      <a:pt x="957339" y="3168559"/>
                      <a:pt x="985359" y="3156407"/>
                      <a:pt x="1005840" y="3150821"/>
                    </a:cubicBezTo>
                    <a:cubicBezTo>
                      <a:pt x="1027884" y="3144809"/>
                      <a:pt x="1050664" y="3141422"/>
                      <a:pt x="1072341" y="3134196"/>
                    </a:cubicBezTo>
                    <a:cubicBezTo>
                      <a:pt x="1080654" y="3131425"/>
                      <a:pt x="1089442" y="3129802"/>
                      <a:pt x="1097280" y="3125883"/>
                    </a:cubicBezTo>
                    <a:cubicBezTo>
                      <a:pt x="1106216" y="3121415"/>
                      <a:pt x="1113282" y="3113726"/>
                      <a:pt x="1122218" y="3109258"/>
                    </a:cubicBezTo>
                    <a:cubicBezTo>
                      <a:pt x="1134145" y="3103295"/>
                      <a:pt x="1169752" y="3095296"/>
                      <a:pt x="1180407" y="3092632"/>
                    </a:cubicBezTo>
                    <a:cubicBezTo>
                      <a:pt x="1188720" y="3087090"/>
                      <a:pt x="1197544" y="3082248"/>
                      <a:pt x="1205345" y="3076007"/>
                    </a:cubicBezTo>
                    <a:cubicBezTo>
                      <a:pt x="1235604" y="3051799"/>
                      <a:pt x="1208915" y="3060168"/>
                      <a:pt x="1255221" y="3034443"/>
                    </a:cubicBezTo>
                    <a:cubicBezTo>
                      <a:pt x="1270126" y="3026162"/>
                      <a:pt x="1303061" y="3015726"/>
                      <a:pt x="1321723" y="3009505"/>
                    </a:cubicBezTo>
                    <a:cubicBezTo>
                      <a:pt x="1363854" y="2967376"/>
                      <a:pt x="1309326" y="3016945"/>
                      <a:pt x="1363287" y="2984567"/>
                    </a:cubicBezTo>
                    <a:cubicBezTo>
                      <a:pt x="1370007" y="2980535"/>
                      <a:pt x="1373642" y="2972643"/>
                      <a:pt x="1379912" y="2967941"/>
                    </a:cubicBezTo>
                    <a:cubicBezTo>
                      <a:pt x="1395897" y="2955952"/>
                      <a:pt x="1415660" y="2948819"/>
                      <a:pt x="1429789" y="2934690"/>
                    </a:cubicBezTo>
                    <a:cubicBezTo>
                      <a:pt x="1460923" y="2903556"/>
                      <a:pt x="1443574" y="2913469"/>
                      <a:pt x="1479665" y="2901440"/>
                    </a:cubicBezTo>
                    <a:cubicBezTo>
                      <a:pt x="1487978" y="2895898"/>
                      <a:pt x="1497018" y="2891316"/>
                      <a:pt x="1504603" y="2884814"/>
                    </a:cubicBezTo>
                    <a:cubicBezTo>
                      <a:pt x="1516504" y="2874613"/>
                      <a:pt x="1524812" y="2860258"/>
                      <a:pt x="1537854" y="2851563"/>
                    </a:cubicBezTo>
                    <a:cubicBezTo>
                      <a:pt x="1546167" y="2846021"/>
                      <a:pt x="1555273" y="2841517"/>
                      <a:pt x="1562792" y="2834938"/>
                    </a:cubicBezTo>
                    <a:cubicBezTo>
                      <a:pt x="1577538" y="2822036"/>
                      <a:pt x="1588053" y="2804243"/>
                      <a:pt x="1604356" y="2793374"/>
                    </a:cubicBezTo>
                    <a:cubicBezTo>
                      <a:pt x="1620981" y="2782290"/>
                      <a:pt x="1640103" y="2774252"/>
                      <a:pt x="1654232" y="2760123"/>
                    </a:cubicBezTo>
                    <a:cubicBezTo>
                      <a:pt x="1734275" y="2680080"/>
                      <a:pt x="1649120" y="2760888"/>
                      <a:pt x="1712421" y="2710247"/>
                    </a:cubicBezTo>
                    <a:cubicBezTo>
                      <a:pt x="1718541" y="2705351"/>
                      <a:pt x="1722326" y="2697653"/>
                      <a:pt x="1729047" y="2693621"/>
                    </a:cubicBezTo>
                    <a:cubicBezTo>
                      <a:pt x="1736561" y="2689113"/>
                      <a:pt x="1745672" y="2688080"/>
                      <a:pt x="1753985" y="2685309"/>
                    </a:cubicBezTo>
                    <a:cubicBezTo>
                      <a:pt x="1764894" y="2668945"/>
                      <a:pt x="1771439" y="2655592"/>
                      <a:pt x="1787236" y="2643745"/>
                    </a:cubicBezTo>
                    <a:cubicBezTo>
                      <a:pt x="1803221" y="2631756"/>
                      <a:pt x="1820487" y="2621578"/>
                      <a:pt x="1837112" y="2610494"/>
                    </a:cubicBezTo>
                    <a:cubicBezTo>
                      <a:pt x="1845425" y="2604952"/>
                      <a:pt x="1854986" y="2600933"/>
                      <a:pt x="1862050" y="2593869"/>
                    </a:cubicBezTo>
                    <a:cubicBezTo>
                      <a:pt x="1875905" y="2580014"/>
                      <a:pt x="1885026" y="2558501"/>
                      <a:pt x="1903614" y="2552305"/>
                    </a:cubicBezTo>
                    <a:cubicBezTo>
                      <a:pt x="1944496" y="2538678"/>
                      <a:pt x="1952489" y="2538627"/>
                      <a:pt x="1986741" y="2519054"/>
                    </a:cubicBezTo>
                    <a:cubicBezTo>
                      <a:pt x="1995415" y="2514097"/>
                      <a:pt x="2002550" y="2506487"/>
                      <a:pt x="2011680" y="2502429"/>
                    </a:cubicBezTo>
                    <a:cubicBezTo>
                      <a:pt x="2027694" y="2495312"/>
                      <a:pt x="2046974" y="2495524"/>
                      <a:pt x="2061556" y="2485803"/>
                    </a:cubicBezTo>
                    <a:cubicBezTo>
                      <a:pt x="2069869" y="2480261"/>
                      <a:pt x="2077365" y="2473236"/>
                      <a:pt x="2086494" y="2469178"/>
                    </a:cubicBezTo>
                    <a:cubicBezTo>
                      <a:pt x="2122063" y="2453369"/>
                      <a:pt x="2135761" y="2453914"/>
                      <a:pt x="2169621" y="2444240"/>
                    </a:cubicBezTo>
                    <a:cubicBezTo>
                      <a:pt x="2178047" y="2441833"/>
                      <a:pt x="2186247" y="2438698"/>
                      <a:pt x="2194560" y="2435927"/>
                    </a:cubicBezTo>
                    <a:cubicBezTo>
                      <a:pt x="2202873" y="2430385"/>
                      <a:pt x="2210143" y="2422809"/>
                      <a:pt x="2219498" y="2419301"/>
                    </a:cubicBezTo>
                    <a:cubicBezTo>
                      <a:pt x="2232727" y="2414340"/>
                      <a:pt x="2247354" y="2414416"/>
                      <a:pt x="2261061" y="2410989"/>
                    </a:cubicBezTo>
                    <a:cubicBezTo>
                      <a:pt x="2269562" y="2408864"/>
                      <a:pt x="2277795" y="2405753"/>
                      <a:pt x="2286000" y="2402676"/>
                    </a:cubicBezTo>
                    <a:cubicBezTo>
                      <a:pt x="2299972" y="2397437"/>
                      <a:pt x="2313540" y="2391149"/>
                      <a:pt x="2327563" y="2386050"/>
                    </a:cubicBezTo>
                    <a:cubicBezTo>
                      <a:pt x="2344033" y="2380061"/>
                      <a:pt x="2360814" y="2374967"/>
                      <a:pt x="2377440" y="2369425"/>
                    </a:cubicBezTo>
                    <a:lnTo>
                      <a:pt x="2452254" y="2344487"/>
                    </a:lnTo>
                    <a:lnTo>
                      <a:pt x="2502130" y="2327861"/>
                    </a:lnTo>
                    <a:cubicBezTo>
                      <a:pt x="2510443" y="2325090"/>
                      <a:pt x="2518568" y="2321674"/>
                      <a:pt x="2527069" y="2319549"/>
                    </a:cubicBezTo>
                    <a:cubicBezTo>
                      <a:pt x="2538153" y="2316778"/>
                      <a:pt x="2549335" y="2314375"/>
                      <a:pt x="2560320" y="2311236"/>
                    </a:cubicBezTo>
                    <a:cubicBezTo>
                      <a:pt x="2579511" y="2305753"/>
                      <a:pt x="2611016" y="2293323"/>
                      <a:pt x="2626821" y="2286298"/>
                    </a:cubicBezTo>
                    <a:cubicBezTo>
                      <a:pt x="2638145" y="2281265"/>
                      <a:pt x="2648682" y="2274553"/>
                      <a:pt x="2660072" y="2269672"/>
                    </a:cubicBezTo>
                    <a:cubicBezTo>
                      <a:pt x="2706714" y="2249683"/>
                      <a:pt x="2663105" y="2276251"/>
                      <a:pt x="2718261" y="2244734"/>
                    </a:cubicBezTo>
                    <a:cubicBezTo>
                      <a:pt x="2734183" y="2235636"/>
                      <a:pt x="2748324" y="2225859"/>
                      <a:pt x="2759825" y="2211483"/>
                    </a:cubicBezTo>
                    <a:cubicBezTo>
                      <a:pt x="2766066" y="2203682"/>
                      <a:pt x="2769386" y="2193609"/>
                      <a:pt x="2776450" y="2186545"/>
                    </a:cubicBezTo>
                    <a:cubicBezTo>
                      <a:pt x="2783515" y="2179481"/>
                      <a:pt x="2793803" y="2176422"/>
                      <a:pt x="2801389" y="2169920"/>
                    </a:cubicBezTo>
                    <a:cubicBezTo>
                      <a:pt x="2813290" y="2159719"/>
                      <a:pt x="2823556" y="2147753"/>
                      <a:pt x="2834640" y="2136669"/>
                    </a:cubicBezTo>
                    <a:lnTo>
                      <a:pt x="2892829" y="2078480"/>
                    </a:lnTo>
                    <a:cubicBezTo>
                      <a:pt x="2898371" y="2072938"/>
                      <a:pt x="2902019" y="2064332"/>
                      <a:pt x="2909454" y="2061854"/>
                    </a:cubicBezTo>
                    <a:lnTo>
                      <a:pt x="2934392" y="2053541"/>
                    </a:lnTo>
                    <a:cubicBezTo>
                      <a:pt x="2973302" y="2014633"/>
                      <a:pt x="2925596" y="2057380"/>
                      <a:pt x="2975956" y="2028603"/>
                    </a:cubicBezTo>
                    <a:cubicBezTo>
                      <a:pt x="2984473" y="2023736"/>
                      <a:pt x="3021278" y="1992554"/>
                      <a:pt x="3034145" y="1987040"/>
                    </a:cubicBezTo>
                    <a:cubicBezTo>
                      <a:pt x="3044646" y="1982540"/>
                      <a:pt x="3056312" y="1981498"/>
                      <a:pt x="3067396" y="1978727"/>
                    </a:cubicBezTo>
                    <a:cubicBezTo>
                      <a:pt x="3072938" y="1973185"/>
                      <a:pt x="3077301" y="1966133"/>
                      <a:pt x="3084021" y="1962101"/>
                    </a:cubicBezTo>
                    <a:cubicBezTo>
                      <a:pt x="3091535" y="1957593"/>
                      <a:pt x="3100506" y="1956095"/>
                      <a:pt x="3108960" y="1953789"/>
                    </a:cubicBezTo>
                    <a:cubicBezTo>
                      <a:pt x="3131004" y="1947777"/>
                      <a:pt x="3153784" y="1944389"/>
                      <a:pt x="3175461" y="1937163"/>
                    </a:cubicBezTo>
                    <a:cubicBezTo>
                      <a:pt x="3183774" y="1934392"/>
                      <a:pt x="3191974" y="1931257"/>
                      <a:pt x="3200400" y="1928850"/>
                    </a:cubicBezTo>
                    <a:cubicBezTo>
                      <a:pt x="3209266" y="1926317"/>
                      <a:pt x="3248035" y="1918088"/>
                      <a:pt x="3258589" y="1912225"/>
                    </a:cubicBezTo>
                    <a:cubicBezTo>
                      <a:pt x="3276056" y="1902521"/>
                      <a:pt x="3291840" y="1890058"/>
                      <a:pt x="3308465" y="1878974"/>
                    </a:cubicBezTo>
                    <a:cubicBezTo>
                      <a:pt x="3316778" y="1873432"/>
                      <a:pt x="3326339" y="1869413"/>
                      <a:pt x="3333403" y="1862349"/>
                    </a:cubicBezTo>
                    <a:cubicBezTo>
                      <a:pt x="3338945" y="1856807"/>
                      <a:pt x="3343308" y="1849755"/>
                      <a:pt x="3350029" y="1845723"/>
                    </a:cubicBezTo>
                    <a:cubicBezTo>
                      <a:pt x="3357543" y="1841215"/>
                      <a:pt x="3366654" y="1840181"/>
                      <a:pt x="3374967" y="1837410"/>
                    </a:cubicBezTo>
                    <a:lnTo>
                      <a:pt x="3441469" y="1770909"/>
                    </a:lnTo>
                    <a:cubicBezTo>
                      <a:pt x="3447011" y="1765367"/>
                      <a:pt x="3451573" y="1758630"/>
                      <a:pt x="3458094" y="1754283"/>
                    </a:cubicBezTo>
                    <a:cubicBezTo>
                      <a:pt x="3534848" y="1703114"/>
                      <a:pt x="3440434" y="1768411"/>
                      <a:pt x="3499658" y="1721032"/>
                    </a:cubicBezTo>
                    <a:cubicBezTo>
                      <a:pt x="3507459" y="1714791"/>
                      <a:pt x="3517011" y="1710909"/>
                      <a:pt x="3524596" y="1704407"/>
                    </a:cubicBezTo>
                    <a:cubicBezTo>
                      <a:pt x="3536497" y="1694206"/>
                      <a:pt x="3544805" y="1679851"/>
                      <a:pt x="3557847" y="1671156"/>
                    </a:cubicBezTo>
                    <a:cubicBezTo>
                      <a:pt x="3574472" y="1660072"/>
                      <a:pt x="3593594" y="1652033"/>
                      <a:pt x="3607723" y="1637905"/>
                    </a:cubicBezTo>
                    <a:cubicBezTo>
                      <a:pt x="3627417" y="1618212"/>
                      <a:pt x="3646029" y="1597428"/>
                      <a:pt x="3674225" y="1588029"/>
                    </a:cubicBezTo>
                    <a:lnTo>
                      <a:pt x="3699163" y="1579716"/>
                    </a:lnTo>
                    <a:cubicBezTo>
                      <a:pt x="3741292" y="1537587"/>
                      <a:pt x="3686768" y="1587153"/>
                      <a:pt x="3740727" y="1554778"/>
                    </a:cubicBezTo>
                    <a:cubicBezTo>
                      <a:pt x="3747447" y="1550746"/>
                      <a:pt x="3750632" y="1542184"/>
                      <a:pt x="3757352" y="1538152"/>
                    </a:cubicBezTo>
                    <a:cubicBezTo>
                      <a:pt x="3766660" y="1532567"/>
                      <a:pt x="3808301" y="1523699"/>
                      <a:pt x="3815541" y="1521527"/>
                    </a:cubicBezTo>
                    <a:cubicBezTo>
                      <a:pt x="3934800" y="1485749"/>
                      <a:pt x="3786218" y="1524702"/>
                      <a:pt x="3931920" y="1488276"/>
                    </a:cubicBezTo>
                    <a:lnTo>
                      <a:pt x="3965170" y="1479963"/>
                    </a:lnTo>
                    <a:cubicBezTo>
                      <a:pt x="3976254" y="1477192"/>
                      <a:pt x="3988202" y="1476759"/>
                      <a:pt x="3998421" y="1471650"/>
                    </a:cubicBezTo>
                    <a:cubicBezTo>
                      <a:pt x="4009505" y="1466108"/>
                      <a:pt x="4020348" y="1460058"/>
                      <a:pt x="4031672" y="1455025"/>
                    </a:cubicBezTo>
                    <a:cubicBezTo>
                      <a:pt x="4047477" y="1448001"/>
                      <a:pt x="4078984" y="1435570"/>
                      <a:pt x="4098174" y="1430087"/>
                    </a:cubicBezTo>
                    <a:cubicBezTo>
                      <a:pt x="4109159" y="1426948"/>
                      <a:pt x="4120341" y="1424545"/>
                      <a:pt x="4131425" y="1421774"/>
                    </a:cubicBezTo>
                    <a:cubicBezTo>
                      <a:pt x="4139738" y="1416232"/>
                      <a:pt x="4147427" y="1409617"/>
                      <a:pt x="4156363" y="1405149"/>
                    </a:cubicBezTo>
                    <a:cubicBezTo>
                      <a:pt x="4164200" y="1401230"/>
                      <a:pt x="4173787" y="1401344"/>
                      <a:pt x="4181301" y="1396836"/>
                    </a:cubicBezTo>
                    <a:cubicBezTo>
                      <a:pt x="4188022" y="1392804"/>
                      <a:pt x="4191406" y="1384557"/>
                      <a:pt x="4197927" y="1380210"/>
                    </a:cubicBezTo>
                    <a:cubicBezTo>
                      <a:pt x="4224007" y="1362823"/>
                      <a:pt x="4235188" y="1362582"/>
                      <a:pt x="4264429" y="1355272"/>
                    </a:cubicBezTo>
                    <a:cubicBezTo>
                      <a:pt x="4269971" y="1346959"/>
                      <a:pt x="4272582" y="1335629"/>
                      <a:pt x="4281054" y="1330334"/>
                    </a:cubicBezTo>
                    <a:cubicBezTo>
                      <a:pt x="4295915" y="1321046"/>
                      <a:pt x="4330930" y="1313709"/>
                      <a:pt x="4330930" y="1313709"/>
                    </a:cubicBezTo>
                    <a:cubicBezTo>
                      <a:pt x="4350623" y="1294016"/>
                      <a:pt x="4369235" y="1273230"/>
                      <a:pt x="4397432" y="1263832"/>
                    </a:cubicBezTo>
                    <a:lnTo>
                      <a:pt x="4422370" y="1255520"/>
                    </a:lnTo>
                    <a:cubicBezTo>
                      <a:pt x="4427912" y="1249978"/>
                      <a:pt x="4432275" y="1242926"/>
                      <a:pt x="4438996" y="1238894"/>
                    </a:cubicBezTo>
                    <a:cubicBezTo>
                      <a:pt x="4446510" y="1234386"/>
                      <a:pt x="4455880" y="1234033"/>
                      <a:pt x="4463934" y="1230581"/>
                    </a:cubicBezTo>
                    <a:cubicBezTo>
                      <a:pt x="4475324" y="1225700"/>
                      <a:pt x="4486101" y="1219498"/>
                      <a:pt x="4497185" y="1213956"/>
                    </a:cubicBezTo>
                    <a:cubicBezTo>
                      <a:pt x="4556911" y="1154226"/>
                      <a:pt x="4455152" y="1250288"/>
                      <a:pt x="4547061" y="1189018"/>
                    </a:cubicBezTo>
                    <a:cubicBezTo>
                      <a:pt x="4555374" y="1183476"/>
                      <a:pt x="4556168" y="1170659"/>
                      <a:pt x="4563687" y="1164080"/>
                    </a:cubicBezTo>
                    <a:cubicBezTo>
                      <a:pt x="4578724" y="1150922"/>
                      <a:pt x="4596938" y="1141913"/>
                      <a:pt x="4613563" y="1130829"/>
                    </a:cubicBezTo>
                    <a:cubicBezTo>
                      <a:pt x="4621876" y="1125287"/>
                      <a:pt x="4629023" y="1117362"/>
                      <a:pt x="4638501" y="1114203"/>
                    </a:cubicBezTo>
                    <a:cubicBezTo>
                      <a:pt x="4646814" y="1111432"/>
                      <a:pt x="4655602" y="1109809"/>
                      <a:pt x="4663440" y="1105890"/>
                    </a:cubicBezTo>
                    <a:cubicBezTo>
                      <a:pt x="4672376" y="1101422"/>
                      <a:pt x="4679195" y="1093200"/>
                      <a:pt x="4688378" y="1089265"/>
                    </a:cubicBezTo>
                    <a:cubicBezTo>
                      <a:pt x="4698879" y="1084765"/>
                      <a:pt x="4710644" y="1084091"/>
                      <a:pt x="4721629" y="1080952"/>
                    </a:cubicBezTo>
                    <a:cubicBezTo>
                      <a:pt x="4783360" y="1063315"/>
                      <a:pt x="4697184" y="1080877"/>
                      <a:pt x="4804756" y="1064327"/>
                    </a:cubicBezTo>
                    <a:cubicBezTo>
                      <a:pt x="4824028" y="1061362"/>
                      <a:pt x="4875443" y="1052889"/>
                      <a:pt x="4896196" y="1047701"/>
                    </a:cubicBezTo>
                    <a:cubicBezTo>
                      <a:pt x="4904697" y="1045576"/>
                      <a:pt x="4912596" y="1041359"/>
                      <a:pt x="4921134" y="1039389"/>
                    </a:cubicBezTo>
                    <a:cubicBezTo>
                      <a:pt x="4948668" y="1033035"/>
                      <a:pt x="4977453" y="1031699"/>
                      <a:pt x="5004261" y="1022763"/>
                    </a:cubicBezTo>
                    <a:cubicBezTo>
                      <a:pt x="5012574" y="1019992"/>
                      <a:pt x="5020699" y="1016575"/>
                      <a:pt x="5029200" y="1014450"/>
                    </a:cubicBezTo>
                    <a:cubicBezTo>
                      <a:pt x="5076679" y="1002581"/>
                      <a:pt x="5061331" y="1010630"/>
                      <a:pt x="5104014" y="997825"/>
                    </a:cubicBezTo>
                    <a:cubicBezTo>
                      <a:pt x="5120800" y="992789"/>
                      <a:pt x="5137265" y="986742"/>
                      <a:pt x="5153890" y="981200"/>
                    </a:cubicBezTo>
                    <a:lnTo>
                      <a:pt x="5178829" y="972887"/>
                    </a:lnTo>
                    <a:cubicBezTo>
                      <a:pt x="5226756" y="940934"/>
                      <a:pt x="5180521" y="968599"/>
                      <a:pt x="5228705" y="947949"/>
                    </a:cubicBezTo>
                    <a:cubicBezTo>
                      <a:pt x="5240095" y="943068"/>
                      <a:pt x="5250450" y="935925"/>
                      <a:pt x="5261956" y="931323"/>
                    </a:cubicBezTo>
                    <a:cubicBezTo>
                      <a:pt x="5278227" y="924814"/>
                      <a:pt x="5311832" y="914698"/>
                      <a:pt x="5311832" y="914698"/>
                    </a:cubicBezTo>
                    <a:cubicBezTo>
                      <a:pt x="5340850" y="885680"/>
                      <a:pt x="5321023" y="900550"/>
                      <a:pt x="5378334" y="881447"/>
                    </a:cubicBezTo>
                    <a:lnTo>
                      <a:pt x="5378334" y="881447"/>
                    </a:lnTo>
                    <a:cubicBezTo>
                      <a:pt x="5386647" y="875905"/>
                      <a:pt x="5394142" y="868879"/>
                      <a:pt x="5403272" y="864821"/>
                    </a:cubicBezTo>
                    <a:cubicBezTo>
                      <a:pt x="5419286" y="857703"/>
                      <a:pt x="5453149" y="848196"/>
                      <a:pt x="5453149" y="848196"/>
                    </a:cubicBezTo>
                    <a:cubicBezTo>
                      <a:pt x="5461462" y="842654"/>
                      <a:pt x="5468957" y="835628"/>
                      <a:pt x="5478087" y="831570"/>
                    </a:cubicBezTo>
                    <a:cubicBezTo>
                      <a:pt x="5494101" y="824453"/>
                      <a:pt x="5527963" y="814945"/>
                      <a:pt x="5527963" y="814945"/>
                    </a:cubicBezTo>
                    <a:cubicBezTo>
                      <a:pt x="5533505" y="809403"/>
                      <a:pt x="5538068" y="802667"/>
                      <a:pt x="5544589" y="798320"/>
                    </a:cubicBezTo>
                    <a:cubicBezTo>
                      <a:pt x="5595770" y="764200"/>
                      <a:pt x="5560278" y="799070"/>
                      <a:pt x="5602778" y="765069"/>
                    </a:cubicBezTo>
                    <a:cubicBezTo>
                      <a:pt x="5608898" y="760173"/>
                      <a:pt x="5613133" y="753145"/>
                      <a:pt x="5619403" y="748443"/>
                    </a:cubicBezTo>
                    <a:cubicBezTo>
                      <a:pt x="5635388" y="736454"/>
                      <a:pt x="5652654" y="726276"/>
                      <a:pt x="5669280" y="715192"/>
                    </a:cubicBezTo>
                    <a:cubicBezTo>
                      <a:pt x="5677593" y="709650"/>
                      <a:pt x="5684740" y="701726"/>
                      <a:pt x="5694218" y="698567"/>
                    </a:cubicBezTo>
                    <a:lnTo>
                      <a:pt x="5719156" y="690254"/>
                    </a:lnTo>
                    <a:cubicBezTo>
                      <a:pt x="5727469" y="681941"/>
                      <a:pt x="5734313" y="671837"/>
                      <a:pt x="5744094" y="665316"/>
                    </a:cubicBezTo>
                    <a:cubicBezTo>
                      <a:pt x="5751385" y="660455"/>
                      <a:pt x="5760896" y="660257"/>
                      <a:pt x="5769032" y="657003"/>
                    </a:cubicBezTo>
                    <a:cubicBezTo>
                      <a:pt x="5788625" y="649166"/>
                      <a:pt x="5807201" y="638738"/>
                      <a:pt x="5827221" y="632065"/>
                    </a:cubicBezTo>
                    <a:cubicBezTo>
                      <a:pt x="5889291" y="611375"/>
                      <a:pt x="5882534" y="620316"/>
                      <a:pt x="5935287" y="607127"/>
                    </a:cubicBezTo>
                    <a:cubicBezTo>
                      <a:pt x="5946640" y="604289"/>
                      <a:pt x="6029665" y="580720"/>
                      <a:pt x="6043352" y="573876"/>
                    </a:cubicBezTo>
                    <a:cubicBezTo>
                      <a:pt x="6054436" y="568334"/>
                      <a:pt x="6064734" y="560811"/>
                      <a:pt x="6076603" y="557250"/>
                    </a:cubicBezTo>
                    <a:cubicBezTo>
                      <a:pt x="6092747" y="552407"/>
                      <a:pt x="6109854" y="551709"/>
                      <a:pt x="6126480" y="548938"/>
                    </a:cubicBezTo>
                    <a:cubicBezTo>
                      <a:pt x="6213252" y="520013"/>
                      <a:pt x="6158876" y="533560"/>
                      <a:pt x="6292734" y="524000"/>
                    </a:cubicBezTo>
                    <a:cubicBezTo>
                      <a:pt x="6417143" y="503264"/>
                      <a:pt x="6261747" y="528767"/>
                      <a:pt x="6400800" y="507374"/>
                    </a:cubicBezTo>
                    <a:cubicBezTo>
                      <a:pt x="6417459" y="504811"/>
                      <a:pt x="6434223" y="502717"/>
                      <a:pt x="6450676" y="499061"/>
                    </a:cubicBezTo>
                    <a:cubicBezTo>
                      <a:pt x="6523713" y="482831"/>
                      <a:pt x="6398211" y="494682"/>
                      <a:pt x="6542116" y="474123"/>
                    </a:cubicBezTo>
                    <a:cubicBezTo>
                      <a:pt x="6574947" y="469433"/>
                      <a:pt x="6609465" y="465599"/>
                      <a:pt x="6641869" y="457498"/>
                    </a:cubicBezTo>
                    <a:cubicBezTo>
                      <a:pt x="6650370" y="455373"/>
                      <a:pt x="6658253" y="451086"/>
                      <a:pt x="6666807" y="449185"/>
                    </a:cubicBezTo>
                    <a:cubicBezTo>
                      <a:pt x="6683260" y="445529"/>
                      <a:pt x="6700230" y="444528"/>
                      <a:pt x="6716683" y="440872"/>
                    </a:cubicBezTo>
                    <a:cubicBezTo>
                      <a:pt x="6725237" y="438971"/>
                      <a:pt x="6733067" y="434461"/>
                      <a:pt x="6741621" y="432560"/>
                    </a:cubicBezTo>
                    <a:cubicBezTo>
                      <a:pt x="6758075" y="428904"/>
                      <a:pt x="6774970" y="427553"/>
                      <a:pt x="6791498" y="424247"/>
                    </a:cubicBezTo>
                    <a:cubicBezTo>
                      <a:pt x="6802701" y="422006"/>
                      <a:pt x="6813381" y="417071"/>
                      <a:pt x="6824749" y="415934"/>
                    </a:cubicBezTo>
                    <a:cubicBezTo>
                      <a:pt x="6868949" y="411514"/>
                      <a:pt x="6913418" y="410392"/>
                      <a:pt x="6957752" y="407621"/>
                    </a:cubicBezTo>
                    <a:cubicBezTo>
                      <a:pt x="6968836" y="404850"/>
                      <a:pt x="6979693" y="400925"/>
                      <a:pt x="6991003" y="399309"/>
                    </a:cubicBezTo>
                    <a:cubicBezTo>
                      <a:pt x="7156399" y="375682"/>
                      <a:pt x="7002395" y="404338"/>
                      <a:pt x="7132320" y="382683"/>
                    </a:cubicBezTo>
                    <a:cubicBezTo>
                      <a:pt x="7219400" y="368169"/>
                      <a:pt x="7132429" y="380999"/>
                      <a:pt x="7207134" y="366058"/>
                    </a:cubicBezTo>
                    <a:cubicBezTo>
                      <a:pt x="7244192" y="358647"/>
                      <a:pt x="7262911" y="358348"/>
                      <a:pt x="7298574" y="349432"/>
                    </a:cubicBezTo>
                    <a:cubicBezTo>
                      <a:pt x="7307075" y="347307"/>
                      <a:pt x="7315087" y="343527"/>
                      <a:pt x="7323512" y="341120"/>
                    </a:cubicBezTo>
                    <a:cubicBezTo>
                      <a:pt x="7334497" y="337981"/>
                      <a:pt x="7345679" y="335578"/>
                      <a:pt x="7356763" y="332807"/>
                    </a:cubicBezTo>
                    <a:cubicBezTo>
                      <a:pt x="7387074" y="302496"/>
                      <a:pt x="7357613" y="326254"/>
                      <a:pt x="7406640" y="307869"/>
                    </a:cubicBezTo>
                    <a:cubicBezTo>
                      <a:pt x="7418243" y="303518"/>
                      <a:pt x="7428566" y="296276"/>
                      <a:pt x="7439890" y="291243"/>
                    </a:cubicBezTo>
                    <a:cubicBezTo>
                      <a:pt x="7453526" y="285183"/>
                      <a:pt x="7468107" y="281291"/>
                      <a:pt x="7481454" y="274618"/>
                    </a:cubicBezTo>
                    <a:cubicBezTo>
                      <a:pt x="7490390" y="270150"/>
                      <a:pt x="7497262" y="262050"/>
                      <a:pt x="7506392" y="257992"/>
                    </a:cubicBezTo>
                    <a:cubicBezTo>
                      <a:pt x="7522406" y="250874"/>
                      <a:pt x="7539643" y="246909"/>
                      <a:pt x="7556269" y="241367"/>
                    </a:cubicBezTo>
                    <a:cubicBezTo>
                      <a:pt x="7564582" y="238596"/>
                      <a:pt x="7572706" y="235179"/>
                      <a:pt x="7581207" y="233054"/>
                    </a:cubicBezTo>
                    <a:cubicBezTo>
                      <a:pt x="7592291" y="230283"/>
                      <a:pt x="7603515" y="228024"/>
                      <a:pt x="7614458" y="224741"/>
                    </a:cubicBezTo>
                    <a:cubicBezTo>
                      <a:pt x="7631244" y="219705"/>
                      <a:pt x="7647150" y="211553"/>
                      <a:pt x="7664334" y="208116"/>
                    </a:cubicBezTo>
                    <a:cubicBezTo>
                      <a:pt x="7678189" y="205345"/>
                      <a:pt x="7692365" y="203863"/>
                      <a:pt x="7705898" y="199803"/>
                    </a:cubicBezTo>
                    <a:cubicBezTo>
                      <a:pt x="7720190" y="195515"/>
                      <a:pt x="7733438" y="188277"/>
                      <a:pt x="7747461" y="183178"/>
                    </a:cubicBezTo>
                    <a:cubicBezTo>
                      <a:pt x="7786202" y="169090"/>
                      <a:pt x="7823118" y="158072"/>
                      <a:pt x="7863840" y="149927"/>
                    </a:cubicBezTo>
                    <a:lnTo>
                      <a:pt x="7905403" y="141614"/>
                    </a:lnTo>
                    <a:cubicBezTo>
                      <a:pt x="7955015" y="132593"/>
                      <a:pt x="7950657" y="135252"/>
                      <a:pt x="7996843" y="124989"/>
                    </a:cubicBezTo>
                    <a:cubicBezTo>
                      <a:pt x="8006432" y="122858"/>
                      <a:pt x="8043923" y="113918"/>
                      <a:pt x="8055032" y="108363"/>
                    </a:cubicBezTo>
                    <a:cubicBezTo>
                      <a:pt x="8063968" y="103895"/>
                      <a:pt x="8070841" y="95796"/>
                      <a:pt x="8079970" y="91738"/>
                    </a:cubicBezTo>
                    <a:cubicBezTo>
                      <a:pt x="8095985" y="84620"/>
                      <a:pt x="8114172" y="82949"/>
                      <a:pt x="8129847" y="75112"/>
                    </a:cubicBezTo>
                    <a:cubicBezTo>
                      <a:pt x="8146472" y="66799"/>
                      <a:pt x="8162737" y="57723"/>
                      <a:pt x="8179723" y="50174"/>
                    </a:cubicBezTo>
                    <a:cubicBezTo>
                      <a:pt x="8187730" y="46615"/>
                      <a:pt x="8197001" y="46116"/>
                      <a:pt x="8204661" y="41861"/>
                    </a:cubicBezTo>
                    <a:cubicBezTo>
                      <a:pt x="8255318" y="13718"/>
                      <a:pt x="8238437" y="10557"/>
                      <a:pt x="8279476" y="298"/>
                    </a:cubicBezTo>
                    <a:cubicBezTo>
                      <a:pt x="8282164" y="-374"/>
                      <a:pt x="8285018" y="298"/>
                      <a:pt x="8287789" y="298"/>
                    </a:cubicBezTo>
                  </a:path>
                </a:pathLst>
              </a:custGeom>
              <a:noFill/>
              <a:ln w="381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9740068" y="1170184"/>
                <a:ext cx="1585778" cy="653645"/>
              </a:xfrm>
              <a:prstGeom prst="rect">
                <a:avLst/>
              </a:prstGeom>
              <a:noFill/>
            </p:spPr>
            <p:txBody>
              <a:bodyPr wrap="none" rtlCol="0">
                <a:spAutoFit/>
              </a:bodyPr>
              <a:lstStyle/>
              <a:p>
                <a:pPr algn="ctr"/>
                <a:r>
                  <a:rPr lang="fr-FR" sz="1400" dirty="0" smtClean="0">
                    <a:solidFill>
                      <a:srgbClr val="4472C4"/>
                    </a:solidFill>
                    <a:latin typeface="Segoe UI" panose="020B0502040204020203" pitchFamily="34" charset="0"/>
                    <a:cs typeface="Segoe UI" panose="020B0502040204020203" pitchFamily="34" charset="0"/>
                  </a:rPr>
                  <a:t>(1) </a:t>
                </a:r>
                <a:r>
                  <a:rPr lang="fr-FR" sz="1400" b="1" dirty="0" smtClean="0">
                    <a:solidFill>
                      <a:srgbClr val="4472C4"/>
                    </a:solidFill>
                    <a:latin typeface="Segoe UI" panose="020B0502040204020203" pitchFamily="34" charset="0"/>
                    <a:cs typeface="Segoe UI" panose="020B0502040204020203" pitchFamily="34" charset="0"/>
                  </a:rPr>
                  <a:t>Efficacité</a:t>
                </a:r>
              </a:p>
              <a:p>
                <a:pPr algn="ctr"/>
                <a:r>
                  <a:rPr lang="fr-FR" sz="1400" dirty="0" smtClean="0">
                    <a:solidFill>
                      <a:srgbClr val="4472C4"/>
                    </a:solidFill>
                    <a:latin typeface="Segoe UI" panose="020B0502040204020203" pitchFamily="34" charset="0"/>
                    <a:cs typeface="Segoe UI" panose="020B0502040204020203" pitchFamily="34" charset="0"/>
                  </a:rPr>
                  <a:t>(convergence)</a:t>
                </a:r>
                <a:endParaRPr lang="fr-FR" sz="1400" dirty="0">
                  <a:solidFill>
                    <a:srgbClr val="4472C4"/>
                  </a:solidFill>
                  <a:latin typeface="Segoe UI" panose="020B0502040204020203" pitchFamily="34" charset="0"/>
                  <a:cs typeface="Segoe UI" panose="020B0502040204020203" pitchFamily="34" charset="0"/>
                </a:endParaRPr>
              </a:p>
            </p:txBody>
          </p:sp>
        </p:grpSp>
        <p:grpSp>
          <p:nvGrpSpPr>
            <p:cNvPr id="31" name="Groupe 30"/>
            <p:cNvGrpSpPr/>
            <p:nvPr/>
          </p:nvGrpSpPr>
          <p:grpSpPr>
            <a:xfrm rot="18927019">
              <a:off x="9762089" y="1121007"/>
              <a:ext cx="118800" cy="118800"/>
              <a:chOff x="7747462" y="3840777"/>
              <a:chExt cx="118800" cy="118800"/>
            </a:xfrm>
          </p:grpSpPr>
          <p:cxnSp>
            <p:nvCxnSpPr>
              <p:cNvPr id="32" name="Connecteur droit 31"/>
              <p:cNvCxnSpPr/>
              <p:nvPr/>
            </p:nvCxnSpPr>
            <p:spPr>
              <a:xfrm flipH="1">
                <a:off x="7747462" y="3840777"/>
                <a:ext cx="118800" cy="1188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7747462" y="3840777"/>
                <a:ext cx="118800" cy="1188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36" name="Groupe 35"/>
          <p:cNvGrpSpPr/>
          <p:nvPr/>
        </p:nvGrpSpPr>
        <p:grpSpPr>
          <a:xfrm>
            <a:off x="1856678" y="2191676"/>
            <a:ext cx="4807393" cy="2995288"/>
            <a:chOff x="1521229" y="1121008"/>
            <a:chExt cx="5849038" cy="3741937"/>
          </a:xfrm>
        </p:grpSpPr>
        <p:grpSp>
          <p:nvGrpSpPr>
            <p:cNvPr id="37" name="Groupe 36"/>
            <p:cNvGrpSpPr/>
            <p:nvPr/>
          </p:nvGrpSpPr>
          <p:grpSpPr>
            <a:xfrm>
              <a:off x="1521229" y="1170184"/>
              <a:ext cx="5849038" cy="3692761"/>
              <a:chOff x="1521229" y="1170184"/>
              <a:chExt cx="5849038" cy="3692761"/>
            </a:xfrm>
          </p:grpSpPr>
          <p:sp>
            <p:nvSpPr>
              <p:cNvPr id="41" name="Forme libre 40"/>
              <p:cNvSpPr/>
              <p:nvPr/>
            </p:nvSpPr>
            <p:spPr>
              <a:xfrm>
                <a:off x="1521229" y="1188661"/>
                <a:ext cx="4347556" cy="3674284"/>
              </a:xfrm>
              <a:custGeom>
                <a:avLst/>
                <a:gdLst>
                  <a:gd name="connsiteX0" fmla="*/ 0 w 4347556"/>
                  <a:gd name="connsiteY0" fmla="*/ 3674284 h 3674284"/>
                  <a:gd name="connsiteX1" fmla="*/ 24938 w 4347556"/>
                  <a:gd name="connsiteY1" fmla="*/ 3599470 h 3674284"/>
                  <a:gd name="connsiteX2" fmla="*/ 33251 w 4347556"/>
                  <a:gd name="connsiteY2" fmla="*/ 3549594 h 3674284"/>
                  <a:gd name="connsiteX3" fmla="*/ 41564 w 4347556"/>
                  <a:gd name="connsiteY3" fmla="*/ 3516343 h 3674284"/>
                  <a:gd name="connsiteX4" fmla="*/ 49876 w 4347556"/>
                  <a:gd name="connsiteY4" fmla="*/ 3466466 h 3674284"/>
                  <a:gd name="connsiteX5" fmla="*/ 66502 w 4347556"/>
                  <a:gd name="connsiteY5" fmla="*/ 3449841 h 3674284"/>
                  <a:gd name="connsiteX6" fmla="*/ 116378 w 4347556"/>
                  <a:gd name="connsiteY6" fmla="*/ 3424903 h 3674284"/>
                  <a:gd name="connsiteX7" fmla="*/ 141316 w 4347556"/>
                  <a:gd name="connsiteY7" fmla="*/ 3408277 h 3674284"/>
                  <a:gd name="connsiteX8" fmla="*/ 157942 w 4347556"/>
                  <a:gd name="connsiteY8" fmla="*/ 3391652 h 3674284"/>
                  <a:gd name="connsiteX9" fmla="*/ 182880 w 4347556"/>
                  <a:gd name="connsiteY9" fmla="*/ 3383339 h 3674284"/>
                  <a:gd name="connsiteX10" fmla="*/ 199506 w 4347556"/>
                  <a:gd name="connsiteY10" fmla="*/ 3358401 h 3674284"/>
                  <a:gd name="connsiteX11" fmla="*/ 207818 w 4347556"/>
                  <a:gd name="connsiteY11" fmla="*/ 3333463 h 3674284"/>
                  <a:gd name="connsiteX12" fmla="*/ 241069 w 4347556"/>
                  <a:gd name="connsiteY12" fmla="*/ 3283586 h 3674284"/>
                  <a:gd name="connsiteX13" fmla="*/ 257695 w 4347556"/>
                  <a:gd name="connsiteY13" fmla="*/ 3266961 h 3674284"/>
                  <a:gd name="connsiteX14" fmla="*/ 290946 w 4347556"/>
                  <a:gd name="connsiteY14" fmla="*/ 3217084 h 3674284"/>
                  <a:gd name="connsiteX15" fmla="*/ 307571 w 4347556"/>
                  <a:gd name="connsiteY15" fmla="*/ 3167208 h 3674284"/>
                  <a:gd name="connsiteX16" fmla="*/ 315884 w 4347556"/>
                  <a:gd name="connsiteY16" fmla="*/ 3142270 h 3674284"/>
                  <a:gd name="connsiteX17" fmla="*/ 332509 w 4347556"/>
                  <a:gd name="connsiteY17" fmla="*/ 3117332 h 3674284"/>
                  <a:gd name="connsiteX18" fmla="*/ 340822 w 4347556"/>
                  <a:gd name="connsiteY18" fmla="*/ 3084081 h 3674284"/>
                  <a:gd name="connsiteX19" fmla="*/ 357447 w 4347556"/>
                  <a:gd name="connsiteY19" fmla="*/ 3034204 h 3674284"/>
                  <a:gd name="connsiteX20" fmla="*/ 365760 w 4347556"/>
                  <a:gd name="connsiteY20" fmla="*/ 2976015 h 3674284"/>
                  <a:gd name="connsiteX21" fmla="*/ 374073 w 4347556"/>
                  <a:gd name="connsiteY21" fmla="*/ 2926139 h 3674284"/>
                  <a:gd name="connsiteX22" fmla="*/ 382386 w 4347556"/>
                  <a:gd name="connsiteY22" fmla="*/ 2601943 h 3674284"/>
                  <a:gd name="connsiteX23" fmla="*/ 399011 w 4347556"/>
                  <a:gd name="connsiteY23" fmla="*/ 2552066 h 3674284"/>
                  <a:gd name="connsiteX24" fmla="*/ 423949 w 4347556"/>
                  <a:gd name="connsiteY24" fmla="*/ 2502190 h 3674284"/>
                  <a:gd name="connsiteX25" fmla="*/ 448887 w 4347556"/>
                  <a:gd name="connsiteY25" fmla="*/ 2493877 h 3674284"/>
                  <a:gd name="connsiteX26" fmla="*/ 465513 w 4347556"/>
                  <a:gd name="connsiteY26" fmla="*/ 2477252 h 3674284"/>
                  <a:gd name="connsiteX27" fmla="*/ 482138 w 4347556"/>
                  <a:gd name="connsiteY27" fmla="*/ 2452314 h 3674284"/>
                  <a:gd name="connsiteX28" fmla="*/ 507076 w 4347556"/>
                  <a:gd name="connsiteY28" fmla="*/ 2435688 h 3674284"/>
                  <a:gd name="connsiteX29" fmla="*/ 523702 w 4347556"/>
                  <a:gd name="connsiteY29" fmla="*/ 2419063 h 3674284"/>
                  <a:gd name="connsiteX30" fmla="*/ 548640 w 4347556"/>
                  <a:gd name="connsiteY30" fmla="*/ 2402437 h 3674284"/>
                  <a:gd name="connsiteX31" fmla="*/ 581891 w 4347556"/>
                  <a:gd name="connsiteY31" fmla="*/ 2369186 h 3674284"/>
                  <a:gd name="connsiteX32" fmla="*/ 615142 w 4347556"/>
                  <a:gd name="connsiteY32" fmla="*/ 2327623 h 3674284"/>
                  <a:gd name="connsiteX33" fmla="*/ 640080 w 4347556"/>
                  <a:gd name="connsiteY33" fmla="*/ 2244495 h 3674284"/>
                  <a:gd name="connsiteX34" fmla="*/ 656706 w 4347556"/>
                  <a:gd name="connsiteY34" fmla="*/ 2227870 h 3674284"/>
                  <a:gd name="connsiteX35" fmla="*/ 673331 w 4347556"/>
                  <a:gd name="connsiteY35" fmla="*/ 2186306 h 3674284"/>
                  <a:gd name="connsiteX36" fmla="*/ 706582 w 4347556"/>
                  <a:gd name="connsiteY36" fmla="*/ 2153055 h 3674284"/>
                  <a:gd name="connsiteX37" fmla="*/ 723207 w 4347556"/>
                  <a:gd name="connsiteY37" fmla="*/ 2128117 h 3674284"/>
                  <a:gd name="connsiteX38" fmla="*/ 739833 w 4347556"/>
                  <a:gd name="connsiteY38" fmla="*/ 2111492 h 3674284"/>
                  <a:gd name="connsiteX39" fmla="*/ 773084 w 4347556"/>
                  <a:gd name="connsiteY39" fmla="*/ 2061615 h 3674284"/>
                  <a:gd name="connsiteX40" fmla="*/ 798022 w 4347556"/>
                  <a:gd name="connsiteY40" fmla="*/ 2044990 h 3674284"/>
                  <a:gd name="connsiteX41" fmla="*/ 814647 w 4347556"/>
                  <a:gd name="connsiteY41" fmla="*/ 2028364 h 3674284"/>
                  <a:gd name="connsiteX42" fmla="*/ 839586 w 4347556"/>
                  <a:gd name="connsiteY42" fmla="*/ 2020052 h 3674284"/>
                  <a:gd name="connsiteX43" fmla="*/ 889462 w 4347556"/>
                  <a:gd name="connsiteY43" fmla="*/ 1986801 h 3674284"/>
                  <a:gd name="connsiteX44" fmla="*/ 914400 w 4347556"/>
                  <a:gd name="connsiteY44" fmla="*/ 1970175 h 3674284"/>
                  <a:gd name="connsiteX45" fmla="*/ 955964 w 4347556"/>
                  <a:gd name="connsiteY45" fmla="*/ 1945237 h 3674284"/>
                  <a:gd name="connsiteX46" fmla="*/ 972589 w 4347556"/>
                  <a:gd name="connsiteY46" fmla="*/ 1920299 h 3674284"/>
                  <a:gd name="connsiteX47" fmla="*/ 1039091 w 4347556"/>
                  <a:gd name="connsiteY47" fmla="*/ 1878735 h 3674284"/>
                  <a:gd name="connsiteX48" fmla="*/ 1097280 w 4347556"/>
                  <a:gd name="connsiteY48" fmla="*/ 1820546 h 3674284"/>
                  <a:gd name="connsiteX49" fmla="*/ 1113906 w 4347556"/>
                  <a:gd name="connsiteY49" fmla="*/ 1803921 h 3674284"/>
                  <a:gd name="connsiteX50" fmla="*/ 1130531 w 4347556"/>
                  <a:gd name="connsiteY50" fmla="*/ 1778983 h 3674284"/>
                  <a:gd name="connsiteX51" fmla="*/ 1163782 w 4347556"/>
                  <a:gd name="connsiteY51" fmla="*/ 1712481 h 3674284"/>
                  <a:gd name="connsiteX52" fmla="*/ 1188720 w 4347556"/>
                  <a:gd name="connsiteY52" fmla="*/ 1637666 h 3674284"/>
                  <a:gd name="connsiteX53" fmla="*/ 1197033 w 4347556"/>
                  <a:gd name="connsiteY53" fmla="*/ 1612728 h 3674284"/>
                  <a:gd name="connsiteX54" fmla="*/ 1205346 w 4347556"/>
                  <a:gd name="connsiteY54" fmla="*/ 1587790 h 3674284"/>
                  <a:gd name="connsiteX55" fmla="*/ 1221971 w 4347556"/>
                  <a:gd name="connsiteY55" fmla="*/ 1571164 h 3674284"/>
                  <a:gd name="connsiteX56" fmla="*/ 1230284 w 4347556"/>
                  <a:gd name="connsiteY56" fmla="*/ 1529601 h 3674284"/>
                  <a:gd name="connsiteX57" fmla="*/ 1238596 w 4347556"/>
                  <a:gd name="connsiteY57" fmla="*/ 1355034 h 3674284"/>
                  <a:gd name="connsiteX58" fmla="*/ 1255222 w 4347556"/>
                  <a:gd name="connsiteY58" fmla="*/ 1305157 h 3674284"/>
                  <a:gd name="connsiteX59" fmla="*/ 1263535 w 4347556"/>
                  <a:gd name="connsiteY59" fmla="*/ 1280219 h 3674284"/>
                  <a:gd name="connsiteX60" fmla="*/ 1296786 w 4347556"/>
                  <a:gd name="connsiteY60" fmla="*/ 1230343 h 3674284"/>
                  <a:gd name="connsiteX61" fmla="*/ 1338349 w 4347556"/>
                  <a:gd name="connsiteY61" fmla="*/ 1188779 h 3674284"/>
                  <a:gd name="connsiteX62" fmla="*/ 1363287 w 4347556"/>
                  <a:gd name="connsiteY62" fmla="*/ 1172154 h 3674284"/>
                  <a:gd name="connsiteX63" fmla="*/ 1379913 w 4347556"/>
                  <a:gd name="connsiteY63" fmla="*/ 1155528 h 3674284"/>
                  <a:gd name="connsiteX64" fmla="*/ 1429789 w 4347556"/>
                  <a:gd name="connsiteY64" fmla="*/ 1122277 h 3674284"/>
                  <a:gd name="connsiteX65" fmla="*/ 1504604 w 4347556"/>
                  <a:gd name="connsiteY65" fmla="*/ 1072401 h 3674284"/>
                  <a:gd name="connsiteX66" fmla="*/ 1529542 w 4347556"/>
                  <a:gd name="connsiteY66" fmla="*/ 1055775 h 3674284"/>
                  <a:gd name="connsiteX67" fmla="*/ 1579418 w 4347556"/>
                  <a:gd name="connsiteY67" fmla="*/ 1039150 h 3674284"/>
                  <a:gd name="connsiteX68" fmla="*/ 1604356 w 4347556"/>
                  <a:gd name="connsiteY68" fmla="*/ 1022524 h 3674284"/>
                  <a:gd name="connsiteX69" fmla="*/ 1637607 w 4347556"/>
                  <a:gd name="connsiteY69" fmla="*/ 1014212 h 3674284"/>
                  <a:gd name="connsiteX70" fmla="*/ 1662546 w 4347556"/>
                  <a:gd name="connsiteY70" fmla="*/ 1005899 h 3674284"/>
                  <a:gd name="connsiteX71" fmla="*/ 1695796 w 4347556"/>
                  <a:gd name="connsiteY71" fmla="*/ 989274 h 3674284"/>
                  <a:gd name="connsiteX72" fmla="*/ 1737360 w 4347556"/>
                  <a:gd name="connsiteY72" fmla="*/ 980961 h 3674284"/>
                  <a:gd name="connsiteX73" fmla="*/ 1820487 w 4347556"/>
                  <a:gd name="connsiteY73" fmla="*/ 947710 h 3674284"/>
                  <a:gd name="connsiteX74" fmla="*/ 1853738 w 4347556"/>
                  <a:gd name="connsiteY74" fmla="*/ 939397 h 3674284"/>
                  <a:gd name="connsiteX75" fmla="*/ 1920240 w 4347556"/>
                  <a:gd name="connsiteY75" fmla="*/ 914459 h 3674284"/>
                  <a:gd name="connsiteX76" fmla="*/ 1936866 w 4347556"/>
                  <a:gd name="connsiteY76" fmla="*/ 897834 h 3674284"/>
                  <a:gd name="connsiteX77" fmla="*/ 1995055 w 4347556"/>
                  <a:gd name="connsiteY77" fmla="*/ 881208 h 3674284"/>
                  <a:gd name="connsiteX78" fmla="*/ 2019993 w 4347556"/>
                  <a:gd name="connsiteY78" fmla="*/ 864583 h 3674284"/>
                  <a:gd name="connsiteX79" fmla="*/ 2036618 w 4347556"/>
                  <a:gd name="connsiteY79" fmla="*/ 847957 h 3674284"/>
                  <a:gd name="connsiteX80" fmla="*/ 2069869 w 4347556"/>
                  <a:gd name="connsiteY80" fmla="*/ 831332 h 3674284"/>
                  <a:gd name="connsiteX81" fmla="*/ 2111433 w 4347556"/>
                  <a:gd name="connsiteY81" fmla="*/ 798081 h 3674284"/>
                  <a:gd name="connsiteX82" fmla="*/ 2152996 w 4347556"/>
                  <a:gd name="connsiteY82" fmla="*/ 756517 h 3674284"/>
                  <a:gd name="connsiteX83" fmla="*/ 2169622 w 4347556"/>
                  <a:gd name="connsiteY83" fmla="*/ 739892 h 3674284"/>
                  <a:gd name="connsiteX84" fmla="*/ 2211186 w 4347556"/>
                  <a:gd name="connsiteY84" fmla="*/ 681703 h 3674284"/>
                  <a:gd name="connsiteX85" fmla="*/ 2227811 w 4347556"/>
                  <a:gd name="connsiteY85" fmla="*/ 656764 h 3674284"/>
                  <a:gd name="connsiteX86" fmla="*/ 2269375 w 4347556"/>
                  <a:gd name="connsiteY86" fmla="*/ 615201 h 3674284"/>
                  <a:gd name="connsiteX87" fmla="*/ 2294313 w 4347556"/>
                  <a:gd name="connsiteY87" fmla="*/ 590263 h 3674284"/>
                  <a:gd name="connsiteX88" fmla="*/ 2310938 w 4347556"/>
                  <a:gd name="connsiteY88" fmla="*/ 573637 h 3674284"/>
                  <a:gd name="connsiteX89" fmla="*/ 2369127 w 4347556"/>
                  <a:gd name="connsiteY89" fmla="*/ 507135 h 3674284"/>
                  <a:gd name="connsiteX90" fmla="*/ 2402378 w 4347556"/>
                  <a:gd name="connsiteY90" fmla="*/ 490510 h 3674284"/>
                  <a:gd name="connsiteX91" fmla="*/ 2468880 w 4347556"/>
                  <a:gd name="connsiteY91" fmla="*/ 448946 h 3674284"/>
                  <a:gd name="connsiteX92" fmla="*/ 2493818 w 4347556"/>
                  <a:gd name="connsiteY92" fmla="*/ 440634 h 3674284"/>
                  <a:gd name="connsiteX93" fmla="*/ 2552007 w 4347556"/>
                  <a:gd name="connsiteY93" fmla="*/ 424008 h 3674284"/>
                  <a:gd name="connsiteX94" fmla="*/ 2576946 w 4347556"/>
                  <a:gd name="connsiteY94" fmla="*/ 407383 h 3674284"/>
                  <a:gd name="connsiteX95" fmla="*/ 2668386 w 4347556"/>
                  <a:gd name="connsiteY95" fmla="*/ 390757 h 3674284"/>
                  <a:gd name="connsiteX96" fmla="*/ 2826327 w 4347556"/>
                  <a:gd name="connsiteY96" fmla="*/ 374132 h 3674284"/>
                  <a:gd name="connsiteX97" fmla="*/ 2917767 w 4347556"/>
                  <a:gd name="connsiteY97" fmla="*/ 357506 h 3674284"/>
                  <a:gd name="connsiteX98" fmla="*/ 2942706 w 4347556"/>
                  <a:gd name="connsiteY98" fmla="*/ 349194 h 3674284"/>
                  <a:gd name="connsiteX99" fmla="*/ 2984269 w 4347556"/>
                  <a:gd name="connsiteY99" fmla="*/ 340881 h 3674284"/>
                  <a:gd name="connsiteX100" fmla="*/ 3025833 w 4347556"/>
                  <a:gd name="connsiteY100" fmla="*/ 299317 h 3674284"/>
                  <a:gd name="connsiteX101" fmla="*/ 3075709 w 4347556"/>
                  <a:gd name="connsiteY101" fmla="*/ 241128 h 3674284"/>
                  <a:gd name="connsiteX102" fmla="*/ 3092335 w 4347556"/>
                  <a:gd name="connsiteY102" fmla="*/ 224503 h 3674284"/>
                  <a:gd name="connsiteX103" fmla="*/ 3158836 w 4347556"/>
                  <a:gd name="connsiteY103" fmla="*/ 191252 h 3674284"/>
                  <a:gd name="connsiteX104" fmla="*/ 3192087 w 4347556"/>
                  <a:gd name="connsiteY104" fmla="*/ 182939 h 3674284"/>
                  <a:gd name="connsiteX105" fmla="*/ 3333404 w 4347556"/>
                  <a:gd name="connsiteY105" fmla="*/ 166314 h 3674284"/>
                  <a:gd name="connsiteX106" fmla="*/ 3374967 w 4347556"/>
                  <a:gd name="connsiteY106" fmla="*/ 158001 h 3674284"/>
                  <a:gd name="connsiteX107" fmla="*/ 3873731 w 4347556"/>
                  <a:gd name="connsiteY107" fmla="*/ 149688 h 3674284"/>
                  <a:gd name="connsiteX108" fmla="*/ 3965171 w 4347556"/>
                  <a:gd name="connsiteY108" fmla="*/ 133063 h 3674284"/>
                  <a:gd name="connsiteX109" fmla="*/ 4015047 w 4347556"/>
                  <a:gd name="connsiteY109" fmla="*/ 116437 h 3674284"/>
                  <a:gd name="connsiteX110" fmla="*/ 4048298 w 4347556"/>
                  <a:gd name="connsiteY110" fmla="*/ 108124 h 3674284"/>
                  <a:gd name="connsiteX111" fmla="*/ 4106487 w 4347556"/>
                  <a:gd name="connsiteY111" fmla="*/ 83186 h 3674284"/>
                  <a:gd name="connsiteX112" fmla="*/ 4131426 w 4347556"/>
                  <a:gd name="connsiteY112" fmla="*/ 74874 h 3674284"/>
                  <a:gd name="connsiteX113" fmla="*/ 4164676 w 4347556"/>
                  <a:gd name="connsiteY113" fmla="*/ 66561 h 3674284"/>
                  <a:gd name="connsiteX114" fmla="*/ 4214553 w 4347556"/>
                  <a:gd name="connsiteY114" fmla="*/ 49935 h 3674284"/>
                  <a:gd name="connsiteX115" fmla="*/ 4239491 w 4347556"/>
                  <a:gd name="connsiteY115" fmla="*/ 41623 h 3674284"/>
                  <a:gd name="connsiteX116" fmla="*/ 4272742 w 4347556"/>
                  <a:gd name="connsiteY116" fmla="*/ 33310 h 3674284"/>
                  <a:gd name="connsiteX117" fmla="*/ 4322618 w 4347556"/>
                  <a:gd name="connsiteY117" fmla="*/ 16684 h 3674284"/>
                  <a:gd name="connsiteX118" fmla="*/ 4347556 w 4347556"/>
                  <a:gd name="connsiteY118" fmla="*/ 59 h 367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347556" h="3674284">
                    <a:moveTo>
                      <a:pt x="0" y="3674284"/>
                    </a:moveTo>
                    <a:cubicBezTo>
                      <a:pt x="8313" y="3649346"/>
                      <a:pt x="20616" y="3625399"/>
                      <a:pt x="24938" y="3599470"/>
                    </a:cubicBezTo>
                    <a:cubicBezTo>
                      <a:pt x="27709" y="3582845"/>
                      <a:pt x="29945" y="3566121"/>
                      <a:pt x="33251" y="3549594"/>
                    </a:cubicBezTo>
                    <a:cubicBezTo>
                      <a:pt x="35492" y="3538391"/>
                      <a:pt x="39323" y="3527546"/>
                      <a:pt x="41564" y="3516343"/>
                    </a:cubicBezTo>
                    <a:cubicBezTo>
                      <a:pt x="44869" y="3499815"/>
                      <a:pt x="43958" y="3482248"/>
                      <a:pt x="49876" y="3466466"/>
                    </a:cubicBezTo>
                    <a:cubicBezTo>
                      <a:pt x="52628" y="3459128"/>
                      <a:pt x="60382" y="3454737"/>
                      <a:pt x="66502" y="3449841"/>
                    </a:cubicBezTo>
                    <a:cubicBezTo>
                      <a:pt x="89525" y="3431423"/>
                      <a:pt x="90036" y="3433683"/>
                      <a:pt x="116378" y="3424903"/>
                    </a:cubicBezTo>
                    <a:cubicBezTo>
                      <a:pt x="124691" y="3419361"/>
                      <a:pt x="133515" y="3414518"/>
                      <a:pt x="141316" y="3408277"/>
                    </a:cubicBezTo>
                    <a:cubicBezTo>
                      <a:pt x="147436" y="3403381"/>
                      <a:pt x="151222" y="3395684"/>
                      <a:pt x="157942" y="3391652"/>
                    </a:cubicBezTo>
                    <a:cubicBezTo>
                      <a:pt x="165456" y="3387144"/>
                      <a:pt x="174567" y="3386110"/>
                      <a:pt x="182880" y="3383339"/>
                    </a:cubicBezTo>
                    <a:cubicBezTo>
                      <a:pt x="188422" y="3375026"/>
                      <a:pt x="195038" y="3367337"/>
                      <a:pt x="199506" y="3358401"/>
                    </a:cubicBezTo>
                    <a:cubicBezTo>
                      <a:pt x="203425" y="3350564"/>
                      <a:pt x="203563" y="3341123"/>
                      <a:pt x="207818" y="3333463"/>
                    </a:cubicBezTo>
                    <a:cubicBezTo>
                      <a:pt x="217522" y="3315996"/>
                      <a:pt x="226940" y="3297715"/>
                      <a:pt x="241069" y="3283586"/>
                    </a:cubicBezTo>
                    <a:cubicBezTo>
                      <a:pt x="246611" y="3278044"/>
                      <a:pt x="252993" y="3273231"/>
                      <a:pt x="257695" y="3266961"/>
                    </a:cubicBezTo>
                    <a:cubicBezTo>
                      <a:pt x="269684" y="3250976"/>
                      <a:pt x="290946" y="3217084"/>
                      <a:pt x="290946" y="3217084"/>
                    </a:cubicBezTo>
                    <a:lnTo>
                      <a:pt x="307571" y="3167208"/>
                    </a:lnTo>
                    <a:cubicBezTo>
                      <a:pt x="310342" y="3158895"/>
                      <a:pt x="311024" y="3149561"/>
                      <a:pt x="315884" y="3142270"/>
                    </a:cubicBezTo>
                    <a:lnTo>
                      <a:pt x="332509" y="3117332"/>
                    </a:lnTo>
                    <a:cubicBezTo>
                      <a:pt x="335280" y="3106248"/>
                      <a:pt x="337539" y="3095024"/>
                      <a:pt x="340822" y="3084081"/>
                    </a:cubicBezTo>
                    <a:cubicBezTo>
                      <a:pt x="345858" y="3067295"/>
                      <a:pt x="357447" y="3034204"/>
                      <a:pt x="357447" y="3034204"/>
                    </a:cubicBezTo>
                    <a:cubicBezTo>
                      <a:pt x="360218" y="3014808"/>
                      <a:pt x="362781" y="2995380"/>
                      <a:pt x="365760" y="2976015"/>
                    </a:cubicBezTo>
                    <a:cubicBezTo>
                      <a:pt x="368323" y="2959356"/>
                      <a:pt x="373325" y="2942977"/>
                      <a:pt x="374073" y="2926139"/>
                    </a:cubicBezTo>
                    <a:cubicBezTo>
                      <a:pt x="378873" y="2818145"/>
                      <a:pt x="375195" y="2709804"/>
                      <a:pt x="382386" y="2601943"/>
                    </a:cubicBezTo>
                    <a:cubicBezTo>
                      <a:pt x="383552" y="2584457"/>
                      <a:pt x="393469" y="2568692"/>
                      <a:pt x="399011" y="2552066"/>
                    </a:cubicBezTo>
                    <a:cubicBezTo>
                      <a:pt x="404487" y="2535639"/>
                      <a:pt x="409301" y="2513909"/>
                      <a:pt x="423949" y="2502190"/>
                    </a:cubicBezTo>
                    <a:cubicBezTo>
                      <a:pt x="430791" y="2496716"/>
                      <a:pt x="440574" y="2496648"/>
                      <a:pt x="448887" y="2493877"/>
                    </a:cubicBezTo>
                    <a:cubicBezTo>
                      <a:pt x="454429" y="2488335"/>
                      <a:pt x="460617" y="2483372"/>
                      <a:pt x="465513" y="2477252"/>
                    </a:cubicBezTo>
                    <a:cubicBezTo>
                      <a:pt x="471754" y="2469451"/>
                      <a:pt x="475074" y="2459378"/>
                      <a:pt x="482138" y="2452314"/>
                    </a:cubicBezTo>
                    <a:cubicBezTo>
                      <a:pt x="489202" y="2445249"/>
                      <a:pt x="499275" y="2441929"/>
                      <a:pt x="507076" y="2435688"/>
                    </a:cubicBezTo>
                    <a:cubicBezTo>
                      <a:pt x="513196" y="2430792"/>
                      <a:pt x="517582" y="2423959"/>
                      <a:pt x="523702" y="2419063"/>
                    </a:cubicBezTo>
                    <a:cubicBezTo>
                      <a:pt x="531503" y="2412822"/>
                      <a:pt x="541055" y="2408939"/>
                      <a:pt x="548640" y="2402437"/>
                    </a:cubicBezTo>
                    <a:cubicBezTo>
                      <a:pt x="560541" y="2392236"/>
                      <a:pt x="573196" y="2382228"/>
                      <a:pt x="581891" y="2369186"/>
                    </a:cubicBezTo>
                    <a:cubicBezTo>
                      <a:pt x="602863" y="2337727"/>
                      <a:pt x="591451" y="2351312"/>
                      <a:pt x="615142" y="2327623"/>
                    </a:cubicBezTo>
                    <a:cubicBezTo>
                      <a:pt x="618909" y="2312555"/>
                      <a:pt x="633336" y="2251239"/>
                      <a:pt x="640080" y="2244495"/>
                    </a:cubicBezTo>
                    <a:lnTo>
                      <a:pt x="656706" y="2227870"/>
                    </a:lnTo>
                    <a:cubicBezTo>
                      <a:pt x="662248" y="2214015"/>
                      <a:pt x="665054" y="2198722"/>
                      <a:pt x="673331" y="2186306"/>
                    </a:cubicBezTo>
                    <a:cubicBezTo>
                      <a:pt x="682026" y="2173264"/>
                      <a:pt x="696381" y="2164956"/>
                      <a:pt x="706582" y="2153055"/>
                    </a:cubicBezTo>
                    <a:cubicBezTo>
                      <a:pt x="713084" y="2145470"/>
                      <a:pt x="716966" y="2135918"/>
                      <a:pt x="723207" y="2128117"/>
                    </a:cubicBezTo>
                    <a:cubicBezTo>
                      <a:pt x="728103" y="2121997"/>
                      <a:pt x="735131" y="2117762"/>
                      <a:pt x="739833" y="2111492"/>
                    </a:cubicBezTo>
                    <a:cubicBezTo>
                      <a:pt x="751822" y="2095507"/>
                      <a:pt x="756458" y="2072699"/>
                      <a:pt x="773084" y="2061615"/>
                    </a:cubicBezTo>
                    <a:cubicBezTo>
                      <a:pt x="781397" y="2056073"/>
                      <a:pt x="790221" y="2051231"/>
                      <a:pt x="798022" y="2044990"/>
                    </a:cubicBezTo>
                    <a:cubicBezTo>
                      <a:pt x="804142" y="2040094"/>
                      <a:pt x="807927" y="2032396"/>
                      <a:pt x="814647" y="2028364"/>
                    </a:cubicBezTo>
                    <a:cubicBezTo>
                      <a:pt x="822161" y="2023856"/>
                      <a:pt x="831273" y="2022823"/>
                      <a:pt x="839586" y="2020052"/>
                    </a:cubicBezTo>
                    <a:lnTo>
                      <a:pt x="889462" y="1986801"/>
                    </a:lnTo>
                    <a:cubicBezTo>
                      <a:pt x="897775" y="1981259"/>
                      <a:pt x="907335" y="1977239"/>
                      <a:pt x="914400" y="1970175"/>
                    </a:cubicBezTo>
                    <a:cubicBezTo>
                      <a:pt x="937222" y="1947354"/>
                      <a:pt x="923591" y="1956028"/>
                      <a:pt x="955964" y="1945237"/>
                    </a:cubicBezTo>
                    <a:cubicBezTo>
                      <a:pt x="961506" y="1936924"/>
                      <a:pt x="965004" y="1926801"/>
                      <a:pt x="972589" y="1920299"/>
                    </a:cubicBezTo>
                    <a:cubicBezTo>
                      <a:pt x="1020565" y="1879177"/>
                      <a:pt x="1002042" y="1911153"/>
                      <a:pt x="1039091" y="1878735"/>
                    </a:cubicBezTo>
                    <a:cubicBezTo>
                      <a:pt x="1039137" y="1878695"/>
                      <a:pt x="1085625" y="1832201"/>
                      <a:pt x="1097280" y="1820546"/>
                    </a:cubicBezTo>
                    <a:cubicBezTo>
                      <a:pt x="1102822" y="1815004"/>
                      <a:pt x="1109559" y="1810442"/>
                      <a:pt x="1113906" y="1803921"/>
                    </a:cubicBezTo>
                    <a:cubicBezTo>
                      <a:pt x="1119448" y="1795608"/>
                      <a:pt x="1126474" y="1788113"/>
                      <a:pt x="1130531" y="1778983"/>
                    </a:cubicBezTo>
                    <a:cubicBezTo>
                      <a:pt x="1161096" y="1710210"/>
                      <a:pt x="1129638" y="1746623"/>
                      <a:pt x="1163782" y="1712481"/>
                    </a:cubicBezTo>
                    <a:lnTo>
                      <a:pt x="1188720" y="1637666"/>
                    </a:lnTo>
                    <a:lnTo>
                      <a:pt x="1197033" y="1612728"/>
                    </a:lnTo>
                    <a:cubicBezTo>
                      <a:pt x="1199804" y="1604415"/>
                      <a:pt x="1199150" y="1593986"/>
                      <a:pt x="1205346" y="1587790"/>
                    </a:cubicBezTo>
                    <a:lnTo>
                      <a:pt x="1221971" y="1571164"/>
                    </a:lnTo>
                    <a:cubicBezTo>
                      <a:pt x="1224742" y="1557310"/>
                      <a:pt x="1229200" y="1543688"/>
                      <a:pt x="1230284" y="1529601"/>
                    </a:cubicBezTo>
                    <a:cubicBezTo>
                      <a:pt x="1234752" y="1471518"/>
                      <a:pt x="1232163" y="1412933"/>
                      <a:pt x="1238596" y="1355034"/>
                    </a:cubicBezTo>
                    <a:cubicBezTo>
                      <a:pt x="1240531" y="1337616"/>
                      <a:pt x="1249680" y="1321783"/>
                      <a:pt x="1255222" y="1305157"/>
                    </a:cubicBezTo>
                    <a:cubicBezTo>
                      <a:pt x="1257993" y="1296844"/>
                      <a:pt x="1258674" y="1287510"/>
                      <a:pt x="1263535" y="1280219"/>
                    </a:cubicBezTo>
                    <a:cubicBezTo>
                      <a:pt x="1274619" y="1263594"/>
                      <a:pt x="1282657" y="1244472"/>
                      <a:pt x="1296786" y="1230343"/>
                    </a:cubicBezTo>
                    <a:cubicBezTo>
                      <a:pt x="1310640" y="1216488"/>
                      <a:pt x="1322046" y="1199647"/>
                      <a:pt x="1338349" y="1188779"/>
                    </a:cubicBezTo>
                    <a:cubicBezTo>
                      <a:pt x="1346662" y="1183237"/>
                      <a:pt x="1355486" y="1178395"/>
                      <a:pt x="1363287" y="1172154"/>
                    </a:cubicBezTo>
                    <a:cubicBezTo>
                      <a:pt x="1369407" y="1167258"/>
                      <a:pt x="1373643" y="1160231"/>
                      <a:pt x="1379913" y="1155528"/>
                    </a:cubicBezTo>
                    <a:cubicBezTo>
                      <a:pt x="1395898" y="1143539"/>
                      <a:pt x="1413164" y="1133361"/>
                      <a:pt x="1429789" y="1122277"/>
                    </a:cubicBezTo>
                    <a:lnTo>
                      <a:pt x="1504604" y="1072401"/>
                    </a:lnTo>
                    <a:cubicBezTo>
                      <a:pt x="1512917" y="1066859"/>
                      <a:pt x="1520064" y="1058934"/>
                      <a:pt x="1529542" y="1055775"/>
                    </a:cubicBezTo>
                    <a:cubicBezTo>
                      <a:pt x="1546167" y="1050233"/>
                      <a:pt x="1564837" y="1048871"/>
                      <a:pt x="1579418" y="1039150"/>
                    </a:cubicBezTo>
                    <a:cubicBezTo>
                      <a:pt x="1587731" y="1033608"/>
                      <a:pt x="1595173" y="1026460"/>
                      <a:pt x="1604356" y="1022524"/>
                    </a:cubicBezTo>
                    <a:cubicBezTo>
                      <a:pt x="1614857" y="1018024"/>
                      <a:pt x="1626622" y="1017350"/>
                      <a:pt x="1637607" y="1014212"/>
                    </a:cubicBezTo>
                    <a:cubicBezTo>
                      <a:pt x="1646033" y="1011805"/>
                      <a:pt x="1654492" y="1009351"/>
                      <a:pt x="1662546" y="1005899"/>
                    </a:cubicBezTo>
                    <a:cubicBezTo>
                      <a:pt x="1673936" y="1001018"/>
                      <a:pt x="1684040" y="993193"/>
                      <a:pt x="1695796" y="989274"/>
                    </a:cubicBezTo>
                    <a:cubicBezTo>
                      <a:pt x="1709200" y="984806"/>
                      <a:pt x="1723729" y="984679"/>
                      <a:pt x="1737360" y="980961"/>
                    </a:cubicBezTo>
                    <a:cubicBezTo>
                      <a:pt x="1847032" y="951049"/>
                      <a:pt x="1737592" y="978795"/>
                      <a:pt x="1820487" y="947710"/>
                    </a:cubicBezTo>
                    <a:cubicBezTo>
                      <a:pt x="1831184" y="943699"/>
                      <a:pt x="1843041" y="943408"/>
                      <a:pt x="1853738" y="939397"/>
                    </a:cubicBezTo>
                    <a:cubicBezTo>
                      <a:pt x="1940677" y="906795"/>
                      <a:pt x="1834890" y="935797"/>
                      <a:pt x="1920240" y="914459"/>
                    </a:cubicBezTo>
                    <a:cubicBezTo>
                      <a:pt x="1925782" y="908917"/>
                      <a:pt x="1930146" y="901866"/>
                      <a:pt x="1936866" y="897834"/>
                    </a:cubicBezTo>
                    <a:cubicBezTo>
                      <a:pt x="1945385" y="892723"/>
                      <a:pt x="1988843" y="882761"/>
                      <a:pt x="1995055" y="881208"/>
                    </a:cubicBezTo>
                    <a:cubicBezTo>
                      <a:pt x="2003368" y="875666"/>
                      <a:pt x="2012192" y="870824"/>
                      <a:pt x="2019993" y="864583"/>
                    </a:cubicBezTo>
                    <a:cubicBezTo>
                      <a:pt x="2026113" y="859687"/>
                      <a:pt x="2030097" y="852304"/>
                      <a:pt x="2036618" y="847957"/>
                    </a:cubicBezTo>
                    <a:cubicBezTo>
                      <a:pt x="2046929" y="841083"/>
                      <a:pt x="2058785" y="836874"/>
                      <a:pt x="2069869" y="831332"/>
                    </a:cubicBezTo>
                    <a:cubicBezTo>
                      <a:pt x="2134700" y="766501"/>
                      <a:pt x="2027532" y="871495"/>
                      <a:pt x="2111433" y="798081"/>
                    </a:cubicBezTo>
                    <a:cubicBezTo>
                      <a:pt x="2126178" y="785179"/>
                      <a:pt x="2139141" y="770372"/>
                      <a:pt x="2152996" y="756517"/>
                    </a:cubicBezTo>
                    <a:cubicBezTo>
                      <a:pt x="2158538" y="750975"/>
                      <a:pt x="2165275" y="746413"/>
                      <a:pt x="2169622" y="739892"/>
                    </a:cubicBezTo>
                    <a:cubicBezTo>
                      <a:pt x="2208811" y="681108"/>
                      <a:pt x="2159619" y="753897"/>
                      <a:pt x="2211186" y="681703"/>
                    </a:cubicBezTo>
                    <a:cubicBezTo>
                      <a:pt x="2216993" y="673573"/>
                      <a:pt x="2221232" y="664283"/>
                      <a:pt x="2227811" y="656764"/>
                    </a:cubicBezTo>
                    <a:cubicBezTo>
                      <a:pt x="2240713" y="642019"/>
                      <a:pt x="2255520" y="629055"/>
                      <a:pt x="2269375" y="615201"/>
                    </a:cubicBezTo>
                    <a:lnTo>
                      <a:pt x="2294313" y="590263"/>
                    </a:lnTo>
                    <a:cubicBezTo>
                      <a:pt x="2299855" y="584721"/>
                      <a:pt x="2306236" y="579907"/>
                      <a:pt x="2310938" y="573637"/>
                    </a:cubicBezTo>
                    <a:cubicBezTo>
                      <a:pt x="2322451" y="558286"/>
                      <a:pt x="2351908" y="515744"/>
                      <a:pt x="2369127" y="507135"/>
                    </a:cubicBezTo>
                    <a:cubicBezTo>
                      <a:pt x="2380211" y="501593"/>
                      <a:pt x="2391870" y="497078"/>
                      <a:pt x="2402378" y="490510"/>
                    </a:cubicBezTo>
                    <a:cubicBezTo>
                      <a:pt x="2454451" y="457965"/>
                      <a:pt x="2415269" y="471922"/>
                      <a:pt x="2468880" y="448946"/>
                    </a:cubicBezTo>
                    <a:cubicBezTo>
                      <a:pt x="2476934" y="445494"/>
                      <a:pt x="2485425" y="443152"/>
                      <a:pt x="2493818" y="440634"/>
                    </a:cubicBezTo>
                    <a:cubicBezTo>
                      <a:pt x="2513140" y="434837"/>
                      <a:pt x="2532611" y="429550"/>
                      <a:pt x="2552007" y="424008"/>
                    </a:cubicBezTo>
                    <a:cubicBezTo>
                      <a:pt x="2560320" y="418466"/>
                      <a:pt x="2567591" y="410891"/>
                      <a:pt x="2576946" y="407383"/>
                    </a:cubicBezTo>
                    <a:cubicBezTo>
                      <a:pt x="2585595" y="404140"/>
                      <a:pt x="2663555" y="391401"/>
                      <a:pt x="2668386" y="390757"/>
                    </a:cubicBezTo>
                    <a:cubicBezTo>
                      <a:pt x="2702576" y="386198"/>
                      <a:pt x="2794035" y="377361"/>
                      <a:pt x="2826327" y="374132"/>
                    </a:cubicBezTo>
                    <a:cubicBezTo>
                      <a:pt x="2883518" y="355068"/>
                      <a:pt x="2814379" y="376303"/>
                      <a:pt x="2917767" y="357506"/>
                    </a:cubicBezTo>
                    <a:cubicBezTo>
                      <a:pt x="2926388" y="355939"/>
                      <a:pt x="2934205" y="351319"/>
                      <a:pt x="2942706" y="349194"/>
                    </a:cubicBezTo>
                    <a:cubicBezTo>
                      <a:pt x="2956413" y="345767"/>
                      <a:pt x="2970415" y="343652"/>
                      <a:pt x="2984269" y="340881"/>
                    </a:cubicBezTo>
                    <a:cubicBezTo>
                      <a:pt x="2998124" y="327026"/>
                      <a:pt x="3014965" y="315620"/>
                      <a:pt x="3025833" y="299317"/>
                    </a:cubicBezTo>
                    <a:cubicBezTo>
                      <a:pt x="3051152" y="261338"/>
                      <a:pt x="3035395" y="281441"/>
                      <a:pt x="3075709" y="241128"/>
                    </a:cubicBezTo>
                    <a:cubicBezTo>
                      <a:pt x="3081251" y="235586"/>
                      <a:pt x="3085325" y="228008"/>
                      <a:pt x="3092335" y="224503"/>
                    </a:cubicBezTo>
                    <a:cubicBezTo>
                      <a:pt x="3114502" y="213419"/>
                      <a:pt x="3135959" y="200784"/>
                      <a:pt x="3158836" y="191252"/>
                    </a:cubicBezTo>
                    <a:cubicBezTo>
                      <a:pt x="3169382" y="186858"/>
                      <a:pt x="3180777" y="184555"/>
                      <a:pt x="3192087" y="182939"/>
                    </a:cubicBezTo>
                    <a:cubicBezTo>
                      <a:pt x="3239041" y="176231"/>
                      <a:pt x="3286408" y="172722"/>
                      <a:pt x="3333404" y="166314"/>
                    </a:cubicBezTo>
                    <a:cubicBezTo>
                      <a:pt x="3347403" y="164405"/>
                      <a:pt x="3360845" y="158436"/>
                      <a:pt x="3374967" y="158001"/>
                    </a:cubicBezTo>
                    <a:cubicBezTo>
                      <a:pt x="3541166" y="152887"/>
                      <a:pt x="3707476" y="152459"/>
                      <a:pt x="3873731" y="149688"/>
                    </a:cubicBezTo>
                    <a:cubicBezTo>
                      <a:pt x="3890010" y="146975"/>
                      <a:pt x="3946926" y="138039"/>
                      <a:pt x="3965171" y="133063"/>
                    </a:cubicBezTo>
                    <a:cubicBezTo>
                      <a:pt x="3982078" y="128452"/>
                      <a:pt x="3998046" y="120687"/>
                      <a:pt x="4015047" y="116437"/>
                    </a:cubicBezTo>
                    <a:lnTo>
                      <a:pt x="4048298" y="108124"/>
                    </a:lnTo>
                    <a:cubicBezTo>
                      <a:pt x="4076736" y="79688"/>
                      <a:pt x="4053957" y="96318"/>
                      <a:pt x="4106487" y="83186"/>
                    </a:cubicBezTo>
                    <a:cubicBezTo>
                      <a:pt x="4114988" y="81061"/>
                      <a:pt x="4123001" y="77281"/>
                      <a:pt x="4131426" y="74874"/>
                    </a:cubicBezTo>
                    <a:cubicBezTo>
                      <a:pt x="4142411" y="71736"/>
                      <a:pt x="4153733" y="69844"/>
                      <a:pt x="4164676" y="66561"/>
                    </a:cubicBezTo>
                    <a:cubicBezTo>
                      <a:pt x="4181462" y="61525"/>
                      <a:pt x="4197927" y="55477"/>
                      <a:pt x="4214553" y="49935"/>
                    </a:cubicBezTo>
                    <a:cubicBezTo>
                      <a:pt x="4222866" y="47164"/>
                      <a:pt x="4230990" y="43748"/>
                      <a:pt x="4239491" y="41623"/>
                    </a:cubicBezTo>
                    <a:cubicBezTo>
                      <a:pt x="4250575" y="38852"/>
                      <a:pt x="4261799" y="36593"/>
                      <a:pt x="4272742" y="33310"/>
                    </a:cubicBezTo>
                    <a:cubicBezTo>
                      <a:pt x="4289528" y="28274"/>
                      <a:pt x="4322618" y="16684"/>
                      <a:pt x="4322618" y="16684"/>
                    </a:cubicBezTo>
                    <a:cubicBezTo>
                      <a:pt x="4341203" y="-1900"/>
                      <a:pt x="4331407" y="59"/>
                      <a:pt x="4347556" y="59"/>
                    </a:cubicBezTo>
                  </a:path>
                </a:pathLst>
              </a:custGeom>
              <a:noFill/>
              <a:ln w="381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p:cNvSpPr txBox="1"/>
              <p:nvPr/>
            </p:nvSpPr>
            <p:spPr>
              <a:xfrm>
                <a:off x="5805709" y="1170184"/>
                <a:ext cx="1564558" cy="653645"/>
              </a:xfrm>
              <a:prstGeom prst="rect">
                <a:avLst/>
              </a:prstGeom>
              <a:noFill/>
            </p:spPr>
            <p:txBody>
              <a:bodyPr wrap="none" rtlCol="0">
                <a:spAutoFit/>
              </a:bodyPr>
              <a:lstStyle/>
              <a:p>
                <a:pPr algn="ctr"/>
                <a:r>
                  <a:rPr lang="fr-FR" sz="1400" dirty="0" smtClean="0">
                    <a:solidFill>
                      <a:schemeClr val="accent6"/>
                    </a:solidFill>
                    <a:latin typeface="Segoe UI" panose="020B0502040204020203" pitchFamily="34" charset="0"/>
                    <a:cs typeface="Segoe UI" panose="020B0502040204020203" pitchFamily="34" charset="0"/>
                  </a:rPr>
                  <a:t>(2) </a:t>
                </a:r>
                <a:r>
                  <a:rPr lang="fr-FR" sz="1400" b="1" dirty="0" smtClean="0">
                    <a:solidFill>
                      <a:schemeClr val="accent6"/>
                    </a:solidFill>
                    <a:latin typeface="Segoe UI" panose="020B0502040204020203" pitchFamily="34" charset="0"/>
                    <a:cs typeface="Segoe UI" panose="020B0502040204020203" pitchFamily="34" charset="0"/>
                  </a:rPr>
                  <a:t>Efficience</a:t>
                </a:r>
              </a:p>
              <a:p>
                <a:pPr algn="ctr"/>
                <a:r>
                  <a:rPr lang="fr-FR" sz="1400" dirty="0" smtClean="0">
                    <a:solidFill>
                      <a:schemeClr val="accent6"/>
                    </a:solidFill>
                    <a:latin typeface="Segoe UI" panose="020B0502040204020203" pitchFamily="34" charset="0"/>
                    <a:cs typeface="Segoe UI" panose="020B0502040204020203" pitchFamily="34" charset="0"/>
                  </a:rPr>
                  <a:t>(optimisation)</a:t>
                </a:r>
                <a:endParaRPr lang="fr-FR" sz="1400" dirty="0">
                  <a:solidFill>
                    <a:schemeClr val="accent6"/>
                  </a:solidFill>
                  <a:latin typeface="Segoe UI" panose="020B0502040204020203" pitchFamily="34" charset="0"/>
                  <a:cs typeface="Segoe UI" panose="020B0502040204020203" pitchFamily="34" charset="0"/>
                </a:endParaRPr>
              </a:p>
            </p:txBody>
          </p:sp>
        </p:grpSp>
        <p:grpSp>
          <p:nvGrpSpPr>
            <p:cNvPr id="38" name="Groupe 37"/>
            <p:cNvGrpSpPr/>
            <p:nvPr/>
          </p:nvGrpSpPr>
          <p:grpSpPr>
            <a:xfrm rot="18927019">
              <a:off x="5804095" y="1121008"/>
              <a:ext cx="118800" cy="118800"/>
              <a:chOff x="7747462" y="3840777"/>
              <a:chExt cx="118800" cy="118800"/>
            </a:xfrm>
          </p:grpSpPr>
          <p:cxnSp>
            <p:nvCxnSpPr>
              <p:cNvPr id="39" name="Connecteur droit 38"/>
              <p:cNvCxnSpPr/>
              <p:nvPr/>
            </p:nvCxnSpPr>
            <p:spPr>
              <a:xfrm flipH="1">
                <a:off x="7747462" y="3840777"/>
                <a:ext cx="118800" cy="118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7747462" y="3840777"/>
                <a:ext cx="118800" cy="118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43" name="Groupe 42"/>
          <p:cNvGrpSpPr/>
          <p:nvPr/>
        </p:nvGrpSpPr>
        <p:grpSpPr>
          <a:xfrm>
            <a:off x="1863510" y="3250133"/>
            <a:ext cx="2628960" cy="2716890"/>
            <a:chOff x="1529542" y="2443311"/>
            <a:chExt cx="3198591" cy="3394142"/>
          </a:xfrm>
        </p:grpSpPr>
        <p:grpSp>
          <p:nvGrpSpPr>
            <p:cNvPr id="44" name="Groupe 43"/>
            <p:cNvGrpSpPr/>
            <p:nvPr/>
          </p:nvGrpSpPr>
          <p:grpSpPr>
            <a:xfrm>
              <a:off x="1529542" y="2500329"/>
              <a:ext cx="3198591" cy="3337124"/>
              <a:chOff x="1529542" y="2500329"/>
              <a:chExt cx="3198591" cy="3337124"/>
            </a:xfrm>
          </p:grpSpPr>
          <p:cxnSp>
            <p:nvCxnSpPr>
              <p:cNvPr id="51" name="Connecteur droit 50"/>
              <p:cNvCxnSpPr/>
              <p:nvPr/>
            </p:nvCxnSpPr>
            <p:spPr>
              <a:xfrm>
                <a:off x="1537855" y="3121256"/>
                <a:ext cx="936000" cy="0"/>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V="1">
                <a:off x="1529542" y="2500329"/>
                <a:ext cx="1250981" cy="0"/>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flipV="1">
                <a:off x="2473150" y="3124952"/>
                <a:ext cx="0" cy="2712501"/>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2768618" y="2500545"/>
                <a:ext cx="705" cy="3336908"/>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flipH="1" flipV="1">
                <a:off x="2762410" y="2504354"/>
                <a:ext cx="0" cy="63595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H="1" flipV="1">
                <a:off x="2462618" y="3121256"/>
                <a:ext cx="306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2617480" y="2527534"/>
                <a:ext cx="2110653" cy="653646"/>
              </a:xfrm>
              <a:prstGeom prst="rect">
                <a:avLst/>
              </a:prstGeom>
              <a:noFill/>
            </p:spPr>
            <p:txBody>
              <a:bodyPr wrap="none" rtlCol="0">
                <a:spAutoFit/>
              </a:bodyPr>
              <a:lstStyle/>
              <a:p>
                <a:pPr algn="ctr"/>
                <a:r>
                  <a:rPr lang="fr-FR" sz="1400" dirty="0" smtClean="0">
                    <a:solidFill>
                      <a:srgbClr val="7030A0"/>
                    </a:solidFill>
                    <a:latin typeface="Segoe UI" panose="020B0502040204020203" pitchFamily="34" charset="0"/>
                    <a:cs typeface="Segoe UI" panose="020B0502040204020203" pitchFamily="34" charset="0"/>
                  </a:rPr>
                  <a:t>(5) </a:t>
                </a:r>
                <a:r>
                  <a:rPr lang="fr-FR" sz="1400" b="1" dirty="0" smtClean="0">
                    <a:solidFill>
                      <a:srgbClr val="7030A0"/>
                    </a:solidFill>
                    <a:latin typeface="Segoe UI" panose="020B0502040204020203" pitchFamily="34" charset="0"/>
                    <a:cs typeface="Segoe UI" panose="020B0502040204020203" pitchFamily="34" charset="0"/>
                  </a:rPr>
                  <a:t>Rentabilité</a:t>
                </a:r>
              </a:p>
              <a:p>
                <a:pPr algn="ctr"/>
                <a:r>
                  <a:rPr lang="fr-FR" sz="1400" dirty="0" smtClean="0">
                    <a:solidFill>
                      <a:srgbClr val="7030A0"/>
                    </a:solidFill>
                    <a:latin typeface="Segoe UI" panose="020B0502040204020203" pitchFamily="34" charset="0"/>
                    <a:cs typeface="Segoe UI" panose="020B0502040204020203" pitchFamily="34" charset="0"/>
                  </a:rPr>
                  <a:t>(bénéfices vs coûts)</a:t>
                </a:r>
                <a:endParaRPr lang="fr-FR" sz="1400" dirty="0">
                  <a:solidFill>
                    <a:srgbClr val="7030A0"/>
                  </a:solidFill>
                  <a:latin typeface="Segoe UI" panose="020B0502040204020203" pitchFamily="34" charset="0"/>
                  <a:cs typeface="Segoe UI" panose="020B0502040204020203" pitchFamily="34" charset="0"/>
                </a:endParaRPr>
              </a:p>
            </p:txBody>
          </p:sp>
        </p:grpSp>
        <p:grpSp>
          <p:nvGrpSpPr>
            <p:cNvPr id="45" name="Groupe 44"/>
            <p:cNvGrpSpPr/>
            <p:nvPr/>
          </p:nvGrpSpPr>
          <p:grpSpPr>
            <a:xfrm rot="2519872">
              <a:off x="2703010" y="2443311"/>
              <a:ext cx="118800" cy="118800"/>
              <a:chOff x="2646474" y="1954281"/>
              <a:chExt cx="118800" cy="118800"/>
            </a:xfrm>
          </p:grpSpPr>
          <p:cxnSp>
            <p:nvCxnSpPr>
              <p:cNvPr id="49" name="Connecteur droit 48"/>
              <p:cNvCxnSpPr/>
              <p:nvPr/>
            </p:nvCxnSpPr>
            <p:spPr>
              <a:xfrm rot="18927019" flipH="1">
                <a:off x="2646474" y="1954281"/>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rot="18927019">
                <a:off x="2646474" y="1954281"/>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grpSp>
        <p:grpSp>
          <p:nvGrpSpPr>
            <p:cNvPr id="46" name="Groupe 45"/>
            <p:cNvGrpSpPr/>
            <p:nvPr/>
          </p:nvGrpSpPr>
          <p:grpSpPr>
            <a:xfrm rot="2708254">
              <a:off x="2414657" y="3061079"/>
              <a:ext cx="118800" cy="118800"/>
              <a:chOff x="2641712" y="1949519"/>
              <a:chExt cx="118800" cy="118800"/>
            </a:xfrm>
          </p:grpSpPr>
          <p:cxnSp>
            <p:nvCxnSpPr>
              <p:cNvPr id="47" name="Connecteur droit 46"/>
              <p:cNvCxnSpPr/>
              <p:nvPr/>
            </p:nvCxnSpPr>
            <p:spPr>
              <a:xfrm rot="18927019" flipH="1">
                <a:off x="2641712" y="1949519"/>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rot="18927019">
                <a:off x="2641712" y="1949519"/>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grpSp>
      </p:gr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spTree>
    <p:extLst>
      <p:ext uri="{BB962C8B-B14F-4D97-AF65-F5344CB8AC3E}">
        <p14:creationId xmlns:p14="http://schemas.microsoft.com/office/powerpoint/2010/main" val="17431810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49</a:t>
            </a:fld>
            <a:endParaRPr lang="fr-FR" dirty="0"/>
          </a:p>
        </p:txBody>
      </p:sp>
      <p:sp>
        <p:nvSpPr>
          <p:cNvPr id="6" name="Espace réservé du texte 5"/>
          <p:cNvSpPr>
            <a:spLocks noGrp="1"/>
          </p:cNvSpPr>
          <p:nvPr>
            <p:ph type="body" sz="quarter" idx="14"/>
          </p:nvPr>
        </p:nvSpPr>
        <p:spPr/>
        <p:txBody>
          <a:bodyPr/>
          <a:lstStyle/>
          <a:p>
            <a:r>
              <a:rPr lang="fr-FR" dirty="0"/>
              <a:t>Description des </a:t>
            </a:r>
            <a:r>
              <a:rPr lang="fr-FR" dirty="0" smtClean="0"/>
              <a:t>hypothèses</a:t>
            </a:r>
            <a:endParaRPr lang="fr-FR" dirty="0"/>
          </a:p>
        </p:txBody>
      </p:sp>
      <p:sp>
        <p:nvSpPr>
          <p:cNvPr id="2" name="Espace réservé du texte 1"/>
          <p:cNvSpPr>
            <a:spLocks noGrp="1"/>
          </p:cNvSpPr>
          <p:nvPr>
            <p:ph type="body" sz="quarter" idx="15"/>
          </p:nvPr>
        </p:nvSpPr>
        <p:spPr/>
        <p:txBody>
          <a:bodyPr/>
          <a:lstStyle/>
          <a:p>
            <a:endParaRPr lang="fr-FR" dirty="0"/>
          </a:p>
        </p:txBody>
      </p:sp>
      <p:sp>
        <p:nvSpPr>
          <p:cNvPr id="3" name="Espace réservé du texte 2"/>
          <p:cNvSpPr>
            <a:spLocks noGrp="1"/>
          </p:cNvSpPr>
          <p:nvPr>
            <p:ph type="body" sz="quarter" idx="16"/>
          </p:nvPr>
        </p:nvSpPr>
        <p:spPr/>
        <p:txBody>
          <a:bodyPr/>
          <a:lstStyle/>
          <a:p>
            <a:endParaRPr lang="fr-FR"/>
          </a:p>
        </p:txBody>
      </p:sp>
      <p:grpSp>
        <p:nvGrpSpPr>
          <p:cNvPr id="8" name="Groupe 7"/>
          <p:cNvGrpSpPr/>
          <p:nvPr/>
        </p:nvGrpSpPr>
        <p:grpSpPr>
          <a:xfrm>
            <a:off x="1872349" y="2243161"/>
            <a:ext cx="6021783" cy="2943423"/>
            <a:chOff x="1540296" y="1185327"/>
            <a:chExt cx="7326556" cy="3677144"/>
          </a:xfrm>
        </p:grpSpPr>
        <p:sp>
          <p:nvSpPr>
            <p:cNvPr id="9" name="Forme libre 8"/>
            <p:cNvSpPr/>
            <p:nvPr/>
          </p:nvSpPr>
          <p:spPr>
            <a:xfrm>
              <a:off x="1540296" y="1185327"/>
              <a:ext cx="7326556" cy="3677144"/>
            </a:xfrm>
            <a:custGeom>
              <a:avLst/>
              <a:gdLst>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55351 w 7334602"/>
                <a:gd name="connsiteY231" fmla="*/ 2057406 h 3677804"/>
                <a:gd name="connsiteX232" fmla="*/ 813018 w 7334602"/>
                <a:gd name="connsiteY232" fmla="*/ 2082806 h 3677804"/>
                <a:gd name="connsiteX233" fmla="*/ 796084 w 7334602"/>
                <a:gd name="connsiteY233" fmla="*/ 2099740 h 3677804"/>
                <a:gd name="connsiteX234" fmla="*/ 745284 w 7334602"/>
                <a:gd name="connsiteY234" fmla="*/ 2133606 h 3677804"/>
                <a:gd name="connsiteX235" fmla="*/ 728351 w 7334602"/>
                <a:gd name="connsiteY235" fmla="*/ 2150540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55351 w 7334602"/>
                <a:gd name="connsiteY231" fmla="*/ 2057406 h 3677804"/>
                <a:gd name="connsiteX232" fmla="*/ 813018 w 7334602"/>
                <a:gd name="connsiteY232" fmla="*/ 2082806 h 3677804"/>
                <a:gd name="connsiteX233" fmla="*/ 796084 w 7334602"/>
                <a:gd name="connsiteY233" fmla="*/ 20997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55351 w 7334602"/>
                <a:gd name="connsiteY231" fmla="*/ 2057406 h 3677804"/>
                <a:gd name="connsiteX232" fmla="*/ 813018 w 7334602"/>
                <a:gd name="connsiteY232" fmla="*/ 2082806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45826 w 7334602"/>
                <a:gd name="connsiteY231" fmla="*/ 2022481 h 3677804"/>
                <a:gd name="connsiteX232" fmla="*/ 813018 w 7334602"/>
                <a:gd name="connsiteY232" fmla="*/ 2082806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1997293 w 7334602"/>
                <a:gd name="connsiteY195" fmla="*/ 864665 h 3677804"/>
                <a:gd name="connsiteX196" fmla="*/ 1956018 w 7334602"/>
                <a:gd name="connsiteY196" fmla="*/ 922873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1997293 w 7334602"/>
                <a:gd name="connsiteY195" fmla="*/ 86466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9993 w 7334602"/>
                <a:gd name="connsiteY195" fmla="*/ 829740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3751 w 7334602"/>
                <a:gd name="connsiteY194" fmla="*/ 889006 h 3677804"/>
                <a:gd name="connsiteX195" fmla="*/ 2009993 w 7334602"/>
                <a:gd name="connsiteY195" fmla="*/ 829740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3751 w 7334602"/>
                <a:gd name="connsiteY194" fmla="*/ 88900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46809 w 7334602"/>
                <a:gd name="connsiteY254" fmla="*/ 3271315 h 3677804"/>
                <a:gd name="connsiteX255" fmla="*/ 245751 w 7334602"/>
                <a:gd name="connsiteY255" fmla="*/ 33189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75384 w 7334602"/>
                <a:gd name="connsiteY253" fmla="*/ 32469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282793 w 7334602"/>
                <a:gd name="connsiteY252" fmla="*/ 3214165 h 3677804"/>
                <a:gd name="connsiteX253" fmla="*/ 275384 w 7334602"/>
                <a:gd name="connsiteY253" fmla="*/ 32469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19834 w 7334602"/>
                <a:gd name="connsiteY251" fmla="*/ 3145373 h 3677804"/>
                <a:gd name="connsiteX252" fmla="*/ 282793 w 7334602"/>
                <a:gd name="connsiteY252" fmla="*/ 3214165 h 3677804"/>
                <a:gd name="connsiteX253" fmla="*/ 275384 w 7334602"/>
                <a:gd name="connsiteY253" fmla="*/ 32469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407038 w 7326556"/>
                <a:gd name="connsiteY244" fmla="*/ 2590806 h 3677144"/>
                <a:gd name="connsiteX245" fmla="*/ 398572 w 7326556"/>
                <a:gd name="connsiteY245" fmla="*/ 2624673 h 3677144"/>
                <a:gd name="connsiteX246" fmla="*/ 390105 w 7326556"/>
                <a:gd name="connsiteY246" fmla="*/ 27008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407038 w 7326556"/>
                <a:gd name="connsiteY244" fmla="*/ 2590806 h 3677144"/>
                <a:gd name="connsiteX245" fmla="*/ 369997 w 7326556"/>
                <a:gd name="connsiteY245" fmla="*/ 2627848 h 3677144"/>
                <a:gd name="connsiteX246" fmla="*/ 390105 w 7326556"/>
                <a:gd name="connsiteY246" fmla="*/ 27008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407038 w 7326556"/>
                <a:gd name="connsiteY244" fmla="*/ 2590806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76913 w 7326556"/>
                <a:gd name="connsiteY236" fmla="*/ 2170648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092331 h 3677144"/>
                <a:gd name="connsiteX235" fmla="*/ 707605 w 7326556"/>
                <a:gd name="connsiteY235" fmla="*/ 2121965 h 3677144"/>
                <a:gd name="connsiteX236" fmla="*/ 676913 w 7326556"/>
                <a:gd name="connsiteY236" fmla="*/ 2170648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44697 w 7326556"/>
                <a:gd name="connsiteY220" fmla="*/ 17102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092331 h 3677144"/>
                <a:gd name="connsiteX235" fmla="*/ 707605 w 7326556"/>
                <a:gd name="connsiteY235" fmla="*/ 2121965 h 3677144"/>
                <a:gd name="connsiteX236" fmla="*/ 676913 w 7326556"/>
                <a:gd name="connsiteY236" fmla="*/ 2170648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7326556" h="3677144">
                  <a:moveTo>
                    <a:pt x="17572" y="3674540"/>
                  </a:moveTo>
                  <a:cubicBezTo>
                    <a:pt x="22687" y="3687945"/>
                    <a:pt x="39678" y="3645927"/>
                    <a:pt x="51438" y="3632206"/>
                  </a:cubicBezTo>
                  <a:cubicBezTo>
                    <a:pt x="56633" y="3626145"/>
                    <a:pt x="63385" y="3621506"/>
                    <a:pt x="68372" y="3615273"/>
                  </a:cubicBezTo>
                  <a:cubicBezTo>
                    <a:pt x="74729" y="3607327"/>
                    <a:pt x="78110" y="3597068"/>
                    <a:pt x="85305" y="3589873"/>
                  </a:cubicBezTo>
                  <a:cubicBezTo>
                    <a:pt x="92500" y="3582678"/>
                    <a:pt x="102979" y="3579562"/>
                    <a:pt x="110705" y="3572940"/>
                  </a:cubicBezTo>
                  <a:cubicBezTo>
                    <a:pt x="122827" y="3562550"/>
                    <a:pt x="131288" y="3547929"/>
                    <a:pt x="144572" y="3539073"/>
                  </a:cubicBezTo>
                  <a:cubicBezTo>
                    <a:pt x="222750" y="3486955"/>
                    <a:pt x="126584" y="3553463"/>
                    <a:pt x="186905" y="3505206"/>
                  </a:cubicBezTo>
                  <a:cubicBezTo>
                    <a:pt x="194851" y="3498849"/>
                    <a:pt x="203838" y="3493917"/>
                    <a:pt x="212305" y="3488273"/>
                  </a:cubicBezTo>
                  <a:cubicBezTo>
                    <a:pt x="217949" y="3479806"/>
                    <a:pt x="222616" y="3470599"/>
                    <a:pt x="229238" y="3462873"/>
                  </a:cubicBezTo>
                  <a:cubicBezTo>
                    <a:pt x="239628" y="3450751"/>
                    <a:pt x="254249" y="3442290"/>
                    <a:pt x="263105" y="3429006"/>
                  </a:cubicBezTo>
                  <a:lnTo>
                    <a:pt x="296972" y="3378206"/>
                  </a:lnTo>
                  <a:cubicBezTo>
                    <a:pt x="313906" y="3352805"/>
                    <a:pt x="311082" y="3349985"/>
                    <a:pt x="339305" y="3335873"/>
                  </a:cubicBezTo>
                  <a:cubicBezTo>
                    <a:pt x="347287" y="3331882"/>
                    <a:pt x="356723" y="3331397"/>
                    <a:pt x="364705" y="3327406"/>
                  </a:cubicBezTo>
                  <a:cubicBezTo>
                    <a:pt x="373806" y="3322855"/>
                    <a:pt x="381004" y="3315024"/>
                    <a:pt x="390105" y="3310473"/>
                  </a:cubicBezTo>
                  <a:cubicBezTo>
                    <a:pt x="398087" y="3306482"/>
                    <a:pt x="407703" y="3306340"/>
                    <a:pt x="415505" y="3302006"/>
                  </a:cubicBezTo>
                  <a:cubicBezTo>
                    <a:pt x="433295" y="3292123"/>
                    <a:pt x="466305" y="3268140"/>
                    <a:pt x="466305" y="3268140"/>
                  </a:cubicBezTo>
                  <a:cubicBezTo>
                    <a:pt x="477414" y="3251477"/>
                    <a:pt x="484086" y="3237871"/>
                    <a:pt x="500172" y="3225806"/>
                  </a:cubicBezTo>
                  <a:cubicBezTo>
                    <a:pt x="516453" y="3213595"/>
                    <a:pt x="536582" y="3206331"/>
                    <a:pt x="550972" y="3191940"/>
                  </a:cubicBezTo>
                  <a:cubicBezTo>
                    <a:pt x="565047" y="3177864"/>
                    <a:pt x="574078" y="3166618"/>
                    <a:pt x="593305" y="3158073"/>
                  </a:cubicBezTo>
                  <a:cubicBezTo>
                    <a:pt x="609616" y="3150824"/>
                    <a:pt x="627172" y="3146784"/>
                    <a:pt x="644105" y="3141140"/>
                  </a:cubicBezTo>
                  <a:lnTo>
                    <a:pt x="694905" y="3124206"/>
                  </a:lnTo>
                  <a:cubicBezTo>
                    <a:pt x="694910" y="3124204"/>
                    <a:pt x="745701" y="3107276"/>
                    <a:pt x="745705" y="3107273"/>
                  </a:cubicBezTo>
                  <a:cubicBezTo>
                    <a:pt x="754172" y="3101629"/>
                    <a:pt x="762004" y="3094891"/>
                    <a:pt x="771105" y="3090340"/>
                  </a:cubicBezTo>
                  <a:cubicBezTo>
                    <a:pt x="779087" y="3086349"/>
                    <a:pt x="788703" y="3086207"/>
                    <a:pt x="796505" y="3081873"/>
                  </a:cubicBezTo>
                  <a:cubicBezTo>
                    <a:pt x="814295" y="3071989"/>
                    <a:pt x="830372" y="3059295"/>
                    <a:pt x="847305" y="3048006"/>
                  </a:cubicBezTo>
                  <a:lnTo>
                    <a:pt x="872705" y="3031073"/>
                  </a:lnTo>
                  <a:cubicBezTo>
                    <a:pt x="885280" y="3012209"/>
                    <a:pt x="889334" y="3002530"/>
                    <a:pt x="906572" y="2988740"/>
                  </a:cubicBezTo>
                  <a:cubicBezTo>
                    <a:pt x="914518" y="2982383"/>
                    <a:pt x="924155" y="2978320"/>
                    <a:pt x="931972" y="2971806"/>
                  </a:cubicBezTo>
                  <a:cubicBezTo>
                    <a:pt x="974251" y="2936573"/>
                    <a:pt x="938135" y="2952818"/>
                    <a:pt x="982772" y="2937940"/>
                  </a:cubicBezTo>
                  <a:cubicBezTo>
                    <a:pt x="1032300" y="2888411"/>
                    <a:pt x="1008500" y="2906676"/>
                    <a:pt x="1050505" y="2878673"/>
                  </a:cubicBezTo>
                  <a:cubicBezTo>
                    <a:pt x="1056149" y="2870206"/>
                    <a:pt x="1060243" y="2860468"/>
                    <a:pt x="1067438" y="2853273"/>
                  </a:cubicBezTo>
                  <a:cubicBezTo>
                    <a:pt x="1091278" y="2829433"/>
                    <a:pt x="1102664" y="2830173"/>
                    <a:pt x="1126705" y="2810940"/>
                  </a:cubicBezTo>
                  <a:cubicBezTo>
                    <a:pt x="1132938" y="2805953"/>
                    <a:pt x="1137405" y="2798993"/>
                    <a:pt x="1143638" y="2794006"/>
                  </a:cubicBezTo>
                  <a:cubicBezTo>
                    <a:pt x="1151584" y="2787649"/>
                    <a:pt x="1161312" y="2783695"/>
                    <a:pt x="1169038" y="2777073"/>
                  </a:cubicBezTo>
                  <a:cubicBezTo>
                    <a:pt x="1181160" y="2766683"/>
                    <a:pt x="1189621" y="2752062"/>
                    <a:pt x="1202905" y="2743206"/>
                  </a:cubicBezTo>
                  <a:cubicBezTo>
                    <a:pt x="1219838" y="2731917"/>
                    <a:pt x="1239315" y="2723730"/>
                    <a:pt x="1253705" y="2709340"/>
                  </a:cubicBezTo>
                  <a:cubicBezTo>
                    <a:pt x="1270492" y="2692553"/>
                    <a:pt x="1289761" y="2668856"/>
                    <a:pt x="1312972" y="2658540"/>
                  </a:cubicBezTo>
                  <a:cubicBezTo>
                    <a:pt x="1329283" y="2651291"/>
                    <a:pt x="1363772" y="2641606"/>
                    <a:pt x="1363772" y="2641606"/>
                  </a:cubicBezTo>
                  <a:cubicBezTo>
                    <a:pt x="1375061" y="2633139"/>
                    <a:pt x="1385017" y="2622517"/>
                    <a:pt x="1397638" y="2616206"/>
                  </a:cubicBezTo>
                  <a:cubicBezTo>
                    <a:pt x="1408046" y="2611002"/>
                    <a:pt x="1420316" y="2610937"/>
                    <a:pt x="1431505" y="2607740"/>
                  </a:cubicBezTo>
                  <a:cubicBezTo>
                    <a:pt x="1440086" y="2605288"/>
                    <a:pt x="1448923" y="2603264"/>
                    <a:pt x="1456905" y="2599273"/>
                  </a:cubicBezTo>
                  <a:cubicBezTo>
                    <a:pt x="1466006" y="2594722"/>
                    <a:pt x="1473204" y="2586891"/>
                    <a:pt x="1482305" y="2582340"/>
                  </a:cubicBezTo>
                  <a:cubicBezTo>
                    <a:pt x="1490287" y="2578349"/>
                    <a:pt x="1499723" y="2577864"/>
                    <a:pt x="1507705" y="2573873"/>
                  </a:cubicBezTo>
                  <a:cubicBezTo>
                    <a:pt x="1516806" y="2569322"/>
                    <a:pt x="1524004" y="2561491"/>
                    <a:pt x="1533105" y="2556940"/>
                  </a:cubicBezTo>
                  <a:cubicBezTo>
                    <a:pt x="1541087" y="2552949"/>
                    <a:pt x="1550523" y="2552464"/>
                    <a:pt x="1558505" y="2548473"/>
                  </a:cubicBezTo>
                  <a:cubicBezTo>
                    <a:pt x="1567606" y="2543922"/>
                    <a:pt x="1575959" y="2537897"/>
                    <a:pt x="1583905" y="2531540"/>
                  </a:cubicBezTo>
                  <a:cubicBezTo>
                    <a:pt x="1590138" y="2526553"/>
                    <a:pt x="1593993" y="2518713"/>
                    <a:pt x="1600838" y="2514606"/>
                  </a:cubicBezTo>
                  <a:cubicBezTo>
                    <a:pt x="1608491" y="2510014"/>
                    <a:pt x="1617771" y="2508962"/>
                    <a:pt x="1626238" y="2506140"/>
                  </a:cubicBezTo>
                  <a:cubicBezTo>
                    <a:pt x="1634705" y="2500495"/>
                    <a:pt x="1642536" y="2493757"/>
                    <a:pt x="1651638" y="2489206"/>
                  </a:cubicBezTo>
                  <a:cubicBezTo>
                    <a:pt x="1659620" y="2485215"/>
                    <a:pt x="1669385" y="2485332"/>
                    <a:pt x="1677038" y="2480740"/>
                  </a:cubicBezTo>
                  <a:cubicBezTo>
                    <a:pt x="1683883" y="2476633"/>
                    <a:pt x="1687330" y="2468234"/>
                    <a:pt x="1693972" y="2463806"/>
                  </a:cubicBezTo>
                  <a:cubicBezTo>
                    <a:pt x="1704473" y="2456805"/>
                    <a:pt x="1716880" y="2453135"/>
                    <a:pt x="1727838" y="2446873"/>
                  </a:cubicBezTo>
                  <a:cubicBezTo>
                    <a:pt x="1736673" y="2441825"/>
                    <a:pt x="1744403" y="2434989"/>
                    <a:pt x="1753238" y="2429940"/>
                  </a:cubicBezTo>
                  <a:cubicBezTo>
                    <a:pt x="1764197" y="2423678"/>
                    <a:pt x="1776146" y="2419268"/>
                    <a:pt x="1787105" y="2413006"/>
                  </a:cubicBezTo>
                  <a:cubicBezTo>
                    <a:pt x="1795940" y="2407957"/>
                    <a:pt x="1803404" y="2400624"/>
                    <a:pt x="1812505" y="2396073"/>
                  </a:cubicBezTo>
                  <a:cubicBezTo>
                    <a:pt x="1820487" y="2392082"/>
                    <a:pt x="1829923" y="2391597"/>
                    <a:pt x="1837905" y="2387606"/>
                  </a:cubicBezTo>
                  <a:cubicBezTo>
                    <a:pt x="1903557" y="2354780"/>
                    <a:pt x="1824861" y="2383488"/>
                    <a:pt x="1888705" y="2362206"/>
                  </a:cubicBezTo>
                  <a:cubicBezTo>
                    <a:pt x="1894349" y="2353739"/>
                    <a:pt x="1897692" y="2343163"/>
                    <a:pt x="1905638" y="2336806"/>
                  </a:cubicBezTo>
                  <a:cubicBezTo>
                    <a:pt x="1912607" y="2331231"/>
                    <a:pt x="1923056" y="2332331"/>
                    <a:pt x="1931038" y="2328340"/>
                  </a:cubicBezTo>
                  <a:cubicBezTo>
                    <a:pt x="1940140" y="2323789"/>
                    <a:pt x="1948492" y="2317763"/>
                    <a:pt x="1956438" y="2311406"/>
                  </a:cubicBezTo>
                  <a:cubicBezTo>
                    <a:pt x="1982686" y="2290408"/>
                    <a:pt x="1964030" y="2294911"/>
                    <a:pt x="1998772" y="2277540"/>
                  </a:cubicBezTo>
                  <a:cubicBezTo>
                    <a:pt x="2040499" y="2256676"/>
                    <a:pt x="2009137" y="2284489"/>
                    <a:pt x="2049572" y="2252140"/>
                  </a:cubicBezTo>
                  <a:cubicBezTo>
                    <a:pt x="2075825" y="2231137"/>
                    <a:pt x="2057154" y="2235649"/>
                    <a:pt x="2091905" y="2218273"/>
                  </a:cubicBezTo>
                  <a:cubicBezTo>
                    <a:pt x="2115551" y="2206450"/>
                    <a:pt x="2154725" y="2204461"/>
                    <a:pt x="2176572" y="2201340"/>
                  </a:cubicBezTo>
                  <a:cubicBezTo>
                    <a:pt x="2227513" y="2184359"/>
                    <a:pt x="2176635" y="2205526"/>
                    <a:pt x="2227372" y="2167473"/>
                  </a:cubicBezTo>
                  <a:cubicBezTo>
                    <a:pt x="2240537" y="2157599"/>
                    <a:pt x="2255750" y="2150795"/>
                    <a:pt x="2269705" y="2142073"/>
                  </a:cubicBezTo>
                  <a:cubicBezTo>
                    <a:pt x="2292871" y="2127594"/>
                    <a:pt x="2302262" y="2121632"/>
                    <a:pt x="2320505" y="2099740"/>
                  </a:cubicBezTo>
                  <a:cubicBezTo>
                    <a:pt x="2327019" y="2091923"/>
                    <a:pt x="2330737" y="2081998"/>
                    <a:pt x="2337438" y="2074340"/>
                  </a:cubicBezTo>
                  <a:cubicBezTo>
                    <a:pt x="2350579" y="2059321"/>
                    <a:pt x="2368702" y="2048611"/>
                    <a:pt x="2379772" y="2032006"/>
                  </a:cubicBezTo>
                  <a:cubicBezTo>
                    <a:pt x="2402349" y="1998139"/>
                    <a:pt x="2388238" y="2012250"/>
                    <a:pt x="2422105" y="1989673"/>
                  </a:cubicBezTo>
                  <a:cubicBezTo>
                    <a:pt x="2436985" y="1945035"/>
                    <a:pt x="2420737" y="1981155"/>
                    <a:pt x="2455972" y="1938873"/>
                  </a:cubicBezTo>
                  <a:cubicBezTo>
                    <a:pt x="2462486" y="1931056"/>
                    <a:pt x="2465710" y="1920668"/>
                    <a:pt x="2472905" y="1913473"/>
                  </a:cubicBezTo>
                  <a:cubicBezTo>
                    <a:pt x="2480100" y="1906278"/>
                    <a:pt x="2490579" y="1903162"/>
                    <a:pt x="2498305" y="1896540"/>
                  </a:cubicBezTo>
                  <a:cubicBezTo>
                    <a:pt x="2510427" y="1886150"/>
                    <a:pt x="2523316" y="1875957"/>
                    <a:pt x="2532172" y="1862673"/>
                  </a:cubicBezTo>
                  <a:cubicBezTo>
                    <a:pt x="2537816" y="1854206"/>
                    <a:pt x="2541910" y="1844468"/>
                    <a:pt x="2549105" y="1837273"/>
                  </a:cubicBezTo>
                  <a:cubicBezTo>
                    <a:pt x="2556300" y="1830078"/>
                    <a:pt x="2566559" y="1826697"/>
                    <a:pt x="2574505" y="1820340"/>
                  </a:cubicBezTo>
                  <a:cubicBezTo>
                    <a:pt x="2607711" y="1793774"/>
                    <a:pt x="2572726" y="1809643"/>
                    <a:pt x="2616838" y="1794940"/>
                  </a:cubicBezTo>
                  <a:cubicBezTo>
                    <a:pt x="2648163" y="1763615"/>
                    <a:pt x="2627128" y="1782436"/>
                    <a:pt x="2684572" y="1744140"/>
                  </a:cubicBezTo>
                  <a:cubicBezTo>
                    <a:pt x="2693039" y="1738495"/>
                    <a:pt x="2700100" y="1729674"/>
                    <a:pt x="2709972" y="1727206"/>
                  </a:cubicBezTo>
                  <a:cubicBezTo>
                    <a:pt x="2720828" y="1724492"/>
                    <a:pt x="2757088" y="1716348"/>
                    <a:pt x="2769238" y="1710273"/>
                  </a:cubicBezTo>
                  <a:cubicBezTo>
                    <a:pt x="2834890" y="1677447"/>
                    <a:pt x="2756194" y="1706155"/>
                    <a:pt x="2820038" y="1684873"/>
                  </a:cubicBezTo>
                  <a:cubicBezTo>
                    <a:pt x="2825683" y="1679229"/>
                    <a:pt x="2829832" y="1671510"/>
                    <a:pt x="2836972" y="1667940"/>
                  </a:cubicBezTo>
                  <a:cubicBezTo>
                    <a:pt x="2847380" y="1662736"/>
                    <a:pt x="2859650" y="1662670"/>
                    <a:pt x="2870838" y="1659473"/>
                  </a:cubicBezTo>
                  <a:cubicBezTo>
                    <a:pt x="2879419" y="1657021"/>
                    <a:pt x="2888256" y="1654997"/>
                    <a:pt x="2896238" y="1651006"/>
                  </a:cubicBezTo>
                  <a:cubicBezTo>
                    <a:pt x="2905339" y="1646455"/>
                    <a:pt x="2912285" y="1638081"/>
                    <a:pt x="2921638" y="1634073"/>
                  </a:cubicBezTo>
                  <a:cubicBezTo>
                    <a:pt x="3004979" y="1598356"/>
                    <a:pt x="2904716" y="1657046"/>
                    <a:pt x="2989372" y="1608673"/>
                  </a:cubicBezTo>
                  <a:cubicBezTo>
                    <a:pt x="2998207" y="1603625"/>
                    <a:pt x="3005937" y="1596789"/>
                    <a:pt x="3014772" y="1591740"/>
                  </a:cubicBezTo>
                  <a:cubicBezTo>
                    <a:pt x="3044071" y="1574997"/>
                    <a:pt x="3045538" y="1575839"/>
                    <a:pt x="3074038" y="1566340"/>
                  </a:cubicBezTo>
                  <a:cubicBezTo>
                    <a:pt x="3085327" y="1557873"/>
                    <a:pt x="3096345" y="1549032"/>
                    <a:pt x="3107905" y="1540940"/>
                  </a:cubicBezTo>
                  <a:cubicBezTo>
                    <a:pt x="3124578" y="1529269"/>
                    <a:pt x="3141772" y="1518362"/>
                    <a:pt x="3158705" y="1507073"/>
                  </a:cubicBezTo>
                  <a:lnTo>
                    <a:pt x="3209505" y="1473206"/>
                  </a:lnTo>
                  <a:lnTo>
                    <a:pt x="3234905" y="1456273"/>
                  </a:lnTo>
                  <a:cubicBezTo>
                    <a:pt x="3243372" y="1450629"/>
                    <a:pt x="3250652" y="1442558"/>
                    <a:pt x="3260305" y="1439340"/>
                  </a:cubicBezTo>
                  <a:cubicBezTo>
                    <a:pt x="3317582" y="1420247"/>
                    <a:pt x="3248060" y="1445462"/>
                    <a:pt x="3328038" y="1405473"/>
                  </a:cubicBezTo>
                  <a:cubicBezTo>
                    <a:pt x="3336020" y="1401482"/>
                    <a:pt x="3345456" y="1400997"/>
                    <a:pt x="3353438" y="1397006"/>
                  </a:cubicBezTo>
                  <a:cubicBezTo>
                    <a:pt x="3408840" y="1369305"/>
                    <a:pt x="3348063" y="1392124"/>
                    <a:pt x="3404238" y="1354673"/>
                  </a:cubicBezTo>
                  <a:cubicBezTo>
                    <a:pt x="3411664" y="1349722"/>
                    <a:pt x="3421171" y="1349028"/>
                    <a:pt x="3429638" y="1346206"/>
                  </a:cubicBezTo>
                  <a:cubicBezTo>
                    <a:pt x="3435283" y="1340562"/>
                    <a:pt x="3439930" y="1333701"/>
                    <a:pt x="3446572" y="1329273"/>
                  </a:cubicBezTo>
                  <a:cubicBezTo>
                    <a:pt x="3472056" y="1312284"/>
                    <a:pt x="3480036" y="1313548"/>
                    <a:pt x="3505838" y="1303873"/>
                  </a:cubicBezTo>
                  <a:cubicBezTo>
                    <a:pt x="3520069" y="1298537"/>
                    <a:pt x="3533754" y="1291746"/>
                    <a:pt x="3548172" y="1286940"/>
                  </a:cubicBezTo>
                  <a:cubicBezTo>
                    <a:pt x="3559211" y="1283260"/>
                    <a:pt x="3570999" y="1282153"/>
                    <a:pt x="3582038" y="1278473"/>
                  </a:cubicBezTo>
                  <a:cubicBezTo>
                    <a:pt x="3596456" y="1273667"/>
                    <a:pt x="3609954" y="1266346"/>
                    <a:pt x="3624372" y="1261540"/>
                  </a:cubicBezTo>
                  <a:cubicBezTo>
                    <a:pt x="3635411" y="1257860"/>
                    <a:pt x="3647343" y="1257159"/>
                    <a:pt x="3658238" y="1253073"/>
                  </a:cubicBezTo>
                  <a:cubicBezTo>
                    <a:pt x="3670056" y="1248641"/>
                    <a:pt x="3680386" y="1240827"/>
                    <a:pt x="3692105" y="1236140"/>
                  </a:cubicBezTo>
                  <a:cubicBezTo>
                    <a:pt x="3726469" y="1222394"/>
                    <a:pt x="3743500" y="1219057"/>
                    <a:pt x="3776772" y="1210740"/>
                  </a:cubicBezTo>
                  <a:cubicBezTo>
                    <a:pt x="3838939" y="1179655"/>
                    <a:pt x="3783782" y="1202538"/>
                    <a:pt x="3878372" y="1185340"/>
                  </a:cubicBezTo>
                  <a:cubicBezTo>
                    <a:pt x="3887153" y="1183744"/>
                    <a:pt x="3895191" y="1179325"/>
                    <a:pt x="3903772" y="1176873"/>
                  </a:cubicBezTo>
                  <a:cubicBezTo>
                    <a:pt x="3914960" y="1173676"/>
                    <a:pt x="3926279" y="1170930"/>
                    <a:pt x="3937638" y="1168406"/>
                  </a:cubicBezTo>
                  <a:cubicBezTo>
                    <a:pt x="3968735" y="1161496"/>
                    <a:pt x="3984323" y="1160327"/>
                    <a:pt x="4013838" y="1151473"/>
                  </a:cubicBezTo>
                  <a:cubicBezTo>
                    <a:pt x="4033602" y="1145544"/>
                    <a:pt x="4086769" y="1127707"/>
                    <a:pt x="4106972" y="1117606"/>
                  </a:cubicBezTo>
                  <a:cubicBezTo>
                    <a:pt x="4116073" y="1113055"/>
                    <a:pt x="4123019" y="1104681"/>
                    <a:pt x="4132372" y="1100673"/>
                  </a:cubicBezTo>
                  <a:cubicBezTo>
                    <a:pt x="4142840" y="1096187"/>
                    <a:pt x="4201031" y="1085248"/>
                    <a:pt x="4208572" y="1083740"/>
                  </a:cubicBezTo>
                  <a:cubicBezTo>
                    <a:pt x="4257012" y="1064363"/>
                    <a:pt x="4270624" y="1061818"/>
                    <a:pt x="4318638" y="1024473"/>
                  </a:cubicBezTo>
                  <a:cubicBezTo>
                    <a:pt x="4344038" y="1004717"/>
                    <a:pt x="4366057" y="979596"/>
                    <a:pt x="4394838" y="965206"/>
                  </a:cubicBezTo>
                  <a:cubicBezTo>
                    <a:pt x="4418964" y="953143"/>
                    <a:pt x="4449773" y="938822"/>
                    <a:pt x="4471038" y="922873"/>
                  </a:cubicBezTo>
                  <a:cubicBezTo>
                    <a:pt x="4480617" y="915689"/>
                    <a:pt x="4486475" y="904115"/>
                    <a:pt x="4496438" y="897473"/>
                  </a:cubicBezTo>
                  <a:cubicBezTo>
                    <a:pt x="4512190" y="886971"/>
                    <a:pt x="4531184" y="882107"/>
                    <a:pt x="4547238" y="872073"/>
                  </a:cubicBezTo>
                  <a:cubicBezTo>
                    <a:pt x="4554007" y="867842"/>
                    <a:pt x="4558040" y="860250"/>
                    <a:pt x="4564172" y="855140"/>
                  </a:cubicBezTo>
                  <a:cubicBezTo>
                    <a:pt x="4598345" y="826663"/>
                    <a:pt x="4588973" y="832762"/>
                    <a:pt x="4623438" y="821273"/>
                  </a:cubicBezTo>
                  <a:cubicBezTo>
                    <a:pt x="4683190" y="776459"/>
                    <a:pt x="4629419" y="812201"/>
                    <a:pt x="4699638" y="778940"/>
                  </a:cubicBezTo>
                  <a:cubicBezTo>
                    <a:pt x="4738611" y="760479"/>
                    <a:pt x="4843509" y="704117"/>
                    <a:pt x="4894372" y="685806"/>
                  </a:cubicBezTo>
                  <a:cubicBezTo>
                    <a:pt x="4938884" y="669782"/>
                    <a:pt x="4985132" y="658948"/>
                    <a:pt x="5029838" y="643473"/>
                  </a:cubicBezTo>
                  <a:cubicBezTo>
                    <a:pt x="5105038" y="617442"/>
                    <a:pt x="5104572" y="607502"/>
                    <a:pt x="5173772" y="592673"/>
                  </a:cubicBezTo>
                  <a:cubicBezTo>
                    <a:pt x="5199803" y="587095"/>
                    <a:pt x="5288166" y="578081"/>
                    <a:pt x="5309238" y="575740"/>
                  </a:cubicBezTo>
                  <a:cubicBezTo>
                    <a:pt x="5393626" y="554642"/>
                    <a:pt x="5354016" y="562632"/>
                    <a:pt x="5427772" y="550340"/>
                  </a:cubicBezTo>
                  <a:cubicBezTo>
                    <a:pt x="5450350" y="541873"/>
                    <a:pt x="5473247" y="534214"/>
                    <a:pt x="5495505" y="524940"/>
                  </a:cubicBezTo>
                  <a:cubicBezTo>
                    <a:pt x="5507156" y="520085"/>
                    <a:pt x="5517195" y="511327"/>
                    <a:pt x="5529372" y="508006"/>
                  </a:cubicBezTo>
                  <a:cubicBezTo>
                    <a:pt x="5548625" y="502755"/>
                    <a:pt x="5568883" y="502362"/>
                    <a:pt x="5588638" y="499540"/>
                  </a:cubicBezTo>
                  <a:cubicBezTo>
                    <a:pt x="5595805" y="496980"/>
                    <a:pt x="5713743" y="456528"/>
                    <a:pt x="5749505" y="440273"/>
                  </a:cubicBezTo>
                  <a:cubicBezTo>
                    <a:pt x="5766740" y="432439"/>
                    <a:pt x="5782635" y="421669"/>
                    <a:pt x="5800305" y="414873"/>
                  </a:cubicBezTo>
                  <a:cubicBezTo>
                    <a:pt x="5819482" y="407497"/>
                    <a:pt x="5839934" y="403982"/>
                    <a:pt x="5859572" y="397940"/>
                  </a:cubicBezTo>
                  <a:cubicBezTo>
                    <a:pt x="5876632" y="392691"/>
                    <a:pt x="5893659" y="387273"/>
                    <a:pt x="5910372" y="381006"/>
                  </a:cubicBezTo>
                  <a:cubicBezTo>
                    <a:pt x="5938833" y="370333"/>
                    <a:pt x="5966668" y="358052"/>
                    <a:pt x="5995038" y="347140"/>
                  </a:cubicBezTo>
                  <a:cubicBezTo>
                    <a:pt x="6003368" y="343936"/>
                    <a:pt x="6012152" y="341988"/>
                    <a:pt x="6020438" y="338673"/>
                  </a:cubicBezTo>
                  <a:cubicBezTo>
                    <a:pt x="6040394" y="330690"/>
                    <a:pt x="6059749" y="321256"/>
                    <a:pt x="6079705" y="313273"/>
                  </a:cubicBezTo>
                  <a:cubicBezTo>
                    <a:pt x="6105089" y="303119"/>
                    <a:pt x="6110861" y="304371"/>
                    <a:pt x="6138972" y="296340"/>
                  </a:cubicBezTo>
                  <a:cubicBezTo>
                    <a:pt x="6147553" y="293888"/>
                    <a:pt x="6155791" y="290325"/>
                    <a:pt x="6164372" y="287873"/>
                  </a:cubicBezTo>
                  <a:cubicBezTo>
                    <a:pt x="6192279" y="279899"/>
                    <a:pt x="6211463" y="276761"/>
                    <a:pt x="6240572" y="270940"/>
                  </a:cubicBezTo>
                  <a:cubicBezTo>
                    <a:pt x="6295255" y="243597"/>
                    <a:pt x="6262191" y="257068"/>
                    <a:pt x="6342172" y="237073"/>
                  </a:cubicBezTo>
                  <a:cubicBezTo>
                    <a:pt x="6384715" y="226437"/>
                    <a:pt x="6424970" y="214436"/>
                    <a:pt x="6469172" y="211673"/>
                  </a:cubicBezTo>
                  <a:cubicBezTo>
                    <a:pt x="6539646" y="207268"/>
                    <a:pt x="6610283" y="206028"/>
                    <a:pt x="6680838" y="203206"/>
                  </a:cubicBezTo>
                  <a:cubicBezTo>
                    <a:pt x="6700946" y="200334"/>
                    <a:pt x="6759047" y="193153"/>
                    <a:pt x="6782438" y="186273"/>
                  </a:cubicBezTo>
                  <a:cubicBezTo>
                    <a:pt x="6816686" y="176200"/>
                    <a:pt x="6849033" y="159407"/>
                    <a:pt x="6884038" y="152406"/>
                  </a:cubicBezTo>
                  <a:cubicBezTo>
                    <a:pt x="6912260" y="146762"/>
                    <a:pt x="6941401" y="144575"/>
                    <a:pt x="6968705" y="135473"/>
                  </a:cubicBezTo>
                  <a:cubicBezTo>
                    <a:pt x="6996997" y="126042"/>
                    <a:pt x="6996070" y="125629"/>
                    <a:pt x="7027972" y="118540"/>
                  </a:cubicBezTo>
                  <a:cubicBezTo>
                    <a:pt x="7145201" y="92490"/>
                    <a:pt x="6972127" y="134618"/>
                    <a:pt x="7138038" y="93140"/>
                  </a:cubicBezTo>
                  <a:cubicBezTo>
                    <a:pt x="7148890" y="90427"/>
                    <a:pt x="7185158" y="82280"/>
                    <a:pt x="7197305" y="76206"/>
                  </a:cubicBezTo>
                  <a:cubicBezTo>
                    <a:pt x="7206406" y="71655"/>
                    <a:pt x="7213604" y="63824"/>
                    <a:pt x="7222705" y="59273"/>
                  </a:cubicBezTo>
                  <a:cubicBezTo>
                    <a:pt x="7230687" y="55282"/>
                    <a:pt x="7240303" y="55140"/>
                    <a:pt x="7248105" y="50806"/>
                  </a:cubicBezTo>
                  <a:cubicBezTo>
                    <a:pt x="7265895" y="40923"/>
                    <a:pt x="7281972" y="28229"/>
                    <a:pt x="7298905" y="16940"/>
                  </a:cubicBezTo>
                  <a:cubicBezTo>
                    <a:pt x="7307372" y="11295"/>
                    <a:pt x="7334476" y="-302"/>
                    <a:pt x="7324305" y="6"/>
                  </a:cubicBezTo>
                  <a:lnTo>
                    <a:pt x="7044905" y="8473"/>
                  </a:lnTo>
                  <a:lnTo>
                    <a:pt x="6706238" y="16940"/>
                  </a:lnTo>
                  <a:cubicBezTo>
                    <a:pt x="6646936" y="18884"/>
                    <a:pt x="6587705" y="22584"/>
                    <a:pt x="6528438" y="25406"/>
                  </a:cubicBezTo>
                  <a:lnTo>
                    <a:pt x="5283838" y="16940"/>
                  </a:lnTo>
                  <a:cubicBezTo>
                    <a:pt x="4412426" y="9768"/>
                    <a:pt x="4744151" y="-12537"/>
                    <a:pt x="4360972" y="16940"/>
                  </a:cubicBezTo>
                  <a:cubicBezTo>
                    <a:pt x="4268350" y="47812"/>
                    <a:pt x="4408637" y="-1423"/>
                    <a:pt x="4310172" y="42340"/>
                  </a:cubicBezTo>
                  <a:cubicBezTo>
                    <a:pt x="4293861" y="49589"/>
                    <a:pt x="4276305" y="53629"/>
                    <a:pt x="4259372" y="59273"/>
                  </a:cubicBezTo>
                  <a:cubicBezTo>
                    <a:pt x="4250905" y="62095"/>
                    <a:pt x="4242775" y="66273"/>
                    <a:pt x="4233972" y="67740"/>
                  </a:cubicBezTo>
                  <a:cubicBezTo>
                    <a:pt x="4217039" y="70562"/>
                    <a:pt x="4200006" y="72839"/>
                    <a:pt x="4183172" y="76206"/>
                  </a:cubicBezTo>
                  <a:cubicBezTo>
                    <a:pt x="4171762" y="78488"/>
                    <a:pt x="4160754" y="82591"/>
                    <a:pt x="4149305" y="84673"/>
                  </a:cubicBezTo>
                  <a:cubicBezTo>
                    <a:pt x="4097800" y="94038"/>
                    <a:pt x="4049585" y="96817"/>
                    <a:pt x="3996905" y="101606"/>
                  </a:cubicBezTo>
                  <a:lnTo>
                    <a:pt x="3895305" y="135473"/>
                  </a:lnTo>
                  <a:lnTo>
                    <a:pt x="3844505" y="152406"/>
                  </a:lnTo>
                  <a:cubicBezTo>
                    <a:pt x="3723126" y="169746"/>
                    <a:pt x="3788195" y="162468"/>
                    <a:pt x="3582038" y="169340"/>
                  </a:cubicBezTo>
                  <a:lnTo>
                    <a:pt x="3277238" y="177806"/>
                  </a:lnTo>
                  <a:cubicBezTo>
                    <a:pt x="3265949" y="180628"/>
                    <a:pt x="3254517" y="182929"/>
                    <a:pt x="3243372" y="186273"/>
                  </a:cubicBezTo>
                  <a:cubicBezTo>
                    <a:pt x="3226276" y="191402"/>
                    <a:pt x="3209505" y="197562"/>
                    <a:pt x="3192572" y="203206"/>
                  </a:cubicBezTo>
                  <a:cubicBezTo>
                    <a:pt x="3184105" y="206028"/>
                    <a:pt x="3175830" y="209509"/>
                    <a:pt x="3167172" y="211673"/>
                  </a:cubicBezTo>
                  <a:lnTo>
                    <a:pt x="3099438" y="228606"/>
                  </a:lnTo>
                  <a:cubicBezTo>
                    <a:pt x="3031700" y="273766"/>
                    <a:pt x="3113553" y="214492"/>
                    <a:pt x="3057105" y="270940"/>
                  </a:cubicBezTo>
                  <a:cubicBezTo>
                    <a:pt x="3049910" y="278135"/>
                    <a:pt x="3040172" y="282229"/>
                    <a:pt x="3031705" y="287873"/>
                  </a:cubicBezTo>
                  <a:cubicBezTo>
                    <a:pt x="3028883" y="296340"/>
                    <a:pt x="3028813" y="306304"/>
                    <a:pt x="3023238" y="313273"/>
                  </a:cubicBezTo>
                  <a:cubicBezTo>
                    <a:pt x="3008602" y="331568"/>
                    <a:pt x="2962559" y="341966"/>
                    <a:pt x="2947038" y="347140"/>
                  </a:cubicBezTo>
                  <a:cubicBezTo>
                    <a:pt x="2889867" y="366197"/>
                    <a:pt x="2960227" y="344208"/>
                    <a:pt x="2870838" y="364073"/>
                  </a:cubicBezTo>
                  <a:cubicBezTo>
                    <a:pt x="2862126" y="366009"/>
                    <a:pt x="2854241" y="371073"/>
                    <a:pt x="2845438" y="372540"/>
                  </a:cubicBezTo>
                  <a:cubicBezTo>
                    <a:pt x="2820229" y="376741"/>
                    <a:pt x="2794537" y="377392"/>
                    <a:pt x="2769238" y="381006"/>
                  </a:cubicBezTo>
                  <a:cubicBezTo>
                    <a:pt x="2735249" y="385862"/>
                    <a:pt x="2700210" y="387083"/>
                    <a:pt x="2667638" y="397940"/>
                  </a:cubicBezTo>
                  <a:cubicBezTo>
                    <a:pt x="2622248" y="413069"/>
                    <a:pt x="2661209" y="401249"/>
                    <a:pt x="2599905" y="414873"/>
                  </a:cubicBezTo>
                  <a:cubicBezTo>
                    <a:pt x="2540364" y="428105"/>
                    <a:pt x="2590127" y="417666"/>
                    <a:pt x="2540638" y="431806"/>
                  </a:cubicBezTo>
                  <a:cubicBezTo>
                    <a:pt x="2529450" y="435003"/>
                    <a:pt x="2517917" y="436929"/>
                    <a:pt x="2506772" y="440273"/>
                  </a:cubicBezTo>
                  <a:cubicBezTo>
                    <a:pt x="2489676" y="445402"/>
                    <a:pt x="2455972" y="457206"/>
                    <a:pt x="2455972" y="457206"/>
                  </a:cubicBezTo>
                  <a:cubicBezTo>
                    <a:pt x="2440221" y="472957"/>
                    <a:pt x="2435000" y="480392"/>
                    <a:pt x="2413638" y="491073"/>
                  </a:cubicBezTo>
                  <a:cubicBezTo>
                    <a:pt x="2405656" y="495064"/>
                    <a:pt x="2396705" y="496718"/>
                    <a:pt x="2388238" y="499540"/>
                  </a:cubicBezTo>
                  <a:cubicBezTo>
                    <a:pt x="2379771" y="508007"/>
                    <a:pt x="2372289" y="517589"/>
                    <a:pt x="2362838" y="524940"/>
                  </a:cubicBezTo>
                  <a:cubicBezTo>
                    <a:pt x="2346774" y="537434"/>
                    <a:pt x="2326428" y="544415"/>
                    <a:pt x="2312038" y="558806"/>
                  </a:cubicBezTo>
                  <a:cubicBezTo>
                    <a:pt x="2287910" y="582935"/>
                    <a:pt x="2301747" y="571312"/>
                    <a:pt x="2269705" y="592673"/>
                  </a:cubicBezTo>
                  <a:cubicBezTo>
                    <a:pt x="2264061" y="601140"/>
                    <a:pt x="2256905" y="608774"/>
                    <a:pt x="2252772" y="618073"/>
                  </a:cubicBezTo>
                  <a:cubicBezTo>
                    <a:pt x="2245523" y="634384"/>
                    <a:pt x="2248459" y="656252"/>
                    <a:pt x="2235838" y="668873"/>
                  </a:cubicBezTo>
                  <a:cubicBezTo>
                    <a:pt x="2161631" y="743080"/>
                    <a:pt x="2252442" y="648947"/>
                    <a:pt x="2193505" y="719673"/>
                  </a:cubicBezTo>
                  <a:cubicBezTo>
                    <a:pt x="2185840" y="728871"/>
                    <a:pt x="2175770" y="735875"/>
                    <a:pt x="2168105" y="745073"/>
                  </a:cubicBezTo>
                  <a:cubicBezTo>
                    <a:pt x="2161591" y="752890"/>
                    <a:pt x="2157794" y="762747"/>
                    <a:pt x="2151172" y="770473"/>
                  </a:cubicBezTo>
                  <a:cubicBezTo>
                    <a:pt x="2123797" y="802410"/>
                    <a:pt x="2121865" y="801300"/>
                    <a:pt x="2091905" y="821273"/>
                  </a:cubicBezTo>
                  <a:cubicBezTo>
                    <a:pt x="2081727" y="836541"/>
                    <a:pt x="2070209" y="822684"/>
                    <a:pt x="2058038" y="828681"/>
                  </a:cubicBezTo>
                  <a:cubicBezTo>
                    <a:pt x="2045867" y="834678"/>
                    <a:pt x="2028758" y="852317"/>
                    <a:pt x="2018880" y="857256"/>
                  </a:cubicBezTo>
                  <a:cubicBezTo>
                    <a:pt x="2009002" y="862195"/>
                    <a:pt x="2006357" y="854258"/>
                    <a:pt x="1998772" y="858315"/>
                  </a:cubicBezTo>
                  <a:cubicBezTo>
                    <a:pt x="1991187" y="862372"/>
                    <a:pt x="1982544" y="877012"/>
                    <a:pt x="1973372" y="881598"/>
                  </a:cubicBezTo>
                  <a:cubicBezTo>
                    <a:pt x="1964200" y="886184"/>
                    <a:pt x="1956085" y="880187"/>
                    <a:pt x="1943738" y="885831"/>
                  </a:cubicBezTo>
                  <a:cubicBezTo>
                    <a:pt x="1931391" y="891475"/>
                    <a:pt x="1911459" y="909115"/>
                    <a:pt x="1899288" y="915465"/>
                  </a:cubicBezTo>
                  <a:cubicBezTo>
                    <a:pt x="1887117" y="921815"/>
                    <a:pt x="1884824" y="916523"/>
                    <a:pt x="1870713" y="923931"/>
                  </a:cubicBezTo>
                  <a:cubicBezTo>
                    <a:pt x="1856602" y="931339"/>
                    <a:pt x="1838434" y="945980"/>
                    <a:pt x="1814622" y="959915"/>
                  </a:cubicBezTo>
                  <a:cubicBezTo>
                    <a:pt x="1790810" y="973850"/>
                    <a:pt x="1747946" y="998191"/>
                    <a:pt x="1727838" y="1007540"/>
                  </a:cubicBezTo>
                  <a:cubicBezTo>
                    <a:pt x="1707730" y="1016889"/>
                    <a:pt x="1705160" y="1012809"/>
                    <a:pt x="1693972" y="1016006"/>
                  </a:cubicBezTo>
                  <a:cubicBezTo>
                    <a:pt x="1685391" y="1018458"/>
                    <a:pt x="1677153" y="1022021"/>
                    <a:pt x="1668572" y="1024473"/>
                  </a:cubicBezTo>
                  <a:cubicBezTo>
                    <a:pt x="1657383" y="1027670"/>
                    <a:pt x="1645851" y="1029596"/>
                    <a:pt x="1634705" y="1032940"/>
                  </a:cubicBezTo>
                  <a:cubicBezTo>
                    <a:pt x="1617608" y="1038069"/>
                    <a:pt x="1598757" y="1039972"/>
                    <a:pt x="1583905" y="1049873"/>
                  </a:cubicBezTo>
                  <a:cubicBezTo>
                    <a:pt x="1575438" y="1055517"/>
                    <a:pt x="1567858" y="1062798"/>
                    <a:pt x="1558505" y="1066806"/>
                  </a:cubicBezTo>
                  <a:cubicBezTo>
                    <a:pt x="1542429" y="1073696"/>
                    <a:pt x="1485299" y="1081830"/>
                    <a:pt x="1473838" y="1083740"/>
                  </a:cubicBezTo>
                  <a:cubicBezTo>
                    <a:pt x="1433586" y="1110574"/>
                    <a:pt x="1458093" y="1097454"/>
                    <a:pt x="1397638" y="1117606"/>
                  </a:cubicBezTo>
                  <a:cubicBezTo>
                    <a:pt x="1389171" y="1120428"/>
                    <a:pt x="1379664" y="1121123"/>
                    <a:pt x="1372238" y="1126073"/>
                  </a:cubicBezTo>
                  <a:cubicBezTo>
                    <a:pt x="1294060" y="1178191"/>
                    <a:pt x="1390226" y="1111683"/>
                    <a:pt x="1329905" y="1159940"/>
                  </a:cubicBezTo>
                  <a:cubicBezTo>
                    <a:pt x="1321959" y="1166297"/>
                    <a:pt x="1312972" y="1171229"/>
                    <a:pt x="1304505" y="1176873"/>
                  </a:cubicBezTo>
                  <a:cubicBezTo>
                    <a:pt x="1284372" y="1237271"/>
                    <a:pt x="1312921" y="1164248"/>
                    <a:pt x="1270638" y="1227673"/>
                  </a:cubicBezTo>
                  <a:cubicBezTo>
                    <a:pt x="1265688" y="1235099"/>
                    <a:pt x="1267359" y="1245811"/>
                    <a:pt x="1262172" y="1253073"/>
                  </a:cubicBezTo>
                  <a:cubicBezTo>
                    <a:pt x="1252893" y="1266064"/>
                    <a:pt x="1228305" y="1286940"/>
                    <a:pt x="1228305" y="1286940"/>
                  </a:cubicBezTo>
                  <a:cubicBezTo>
                    <a:pt x="1225483" y="1301051"/>
                    <a:pt x="1222960" y="1315225"/>
                    <a:pt x="1219838" y="1329273"/>
                  </a:cubicBezTo>
                  <a:cubicBezTo>
                    <a:pt x="1217314" y="1340632"/>
                    <a:pt x="1213654" y="1351730"/>
                    <a:pt x="1211372" y="1363140"/>
                  </a:cubicBezTo>
                  <a:cubicBezTo>
                    <a:pt x="1208005" y="1379974"/>
                    <a:pt x="1205727" y="1397007"/>
                    <a:pt x="1202905" y="1413940"/>
                  </a:cubicBezTo>
                  <a:cubicBezTo>
                    <a:pt x="1200083" y="1464740"/>
                    <a:pt x="1198845" y="1515653"/>
                    <a:pt x="1194438" y="1566340"/>
                  </a:cubicBezTo>
                  <a:cubicBezTo>
                    <a:pt x="1192162" y="1592509"/>
                    <a:pt x="1185795" y="1618551"/>
                    <a:pt x="1177505" y="1642540"/>
                  </a:cubicBezTo>
                  <a:cubicBezTo>
                    <a:pt x="1169215" y="1666529"/>
                    <a:pt x="1148586" y="1699902"/>
                    <a:pt x="1144697" y="1710273"/>
                  </a:cubicBezTo>
                  <a:cubicBezTo>
                    <a:pt x="1133811" y="1739302"/>
                    <a:pt x="1125470" y="1763895"/>
                    <a:pt x="1118238" y="1778006"/>
                  </a:cubicBezTo>
                  <a:cubicBezTo>
                    <a:pt x="1111006" y="1792117"/>
                    <a:pt x="1106949" y="1789295"/>
                    <a:pt x="1101305" y="1794940"/>
                  </a:cubicBezTo>
                  <a:cubicBezTo>
                    <a:pt x="1080023" y="1858784"/>
                    <a:pt x="1108731" y="1780088"/>
                    <a:pt x="1075905" y="1845740"/>
                  </a:cubicBezTo>
                  <a:cubicBezTo>
                    <a:pt x="1071914" y="1853722"/>
                    <a:pt x="1073749" y="1864829"/>
                    <a:pt x="1067438" y="1871140"/>
                  </a:cubicBezTo>
                  <a:cubicBezTo>
                    <a:pt x="1061127" y="1877451"/>
                    <a:pt x="1050505" y="1876784"/>
                    <a:pt x="1042038" y="1879606"/>
                  </a:cubicBezTo>
                  <a:cubicBezTo>
                    <a:pt x="979479" y="1942169"/>
                    <a:pt x="1076633" y="1850058"/>
                    <a:pt x="999705" y="1905006"/>
                  </a:cubicBezTo>
                  <a:cubicBezTo>
                    <a:pt x="986714" y="1914285"/>
                    <a:pt x="973599" y="1934111"/>
                    <a:pt x="965838" y="1938873"/>
                  </a:cubicBezTo>
                  <a:cubicBezTo>
                    <a:pt x="958077" y="1943635"/>
                    <a:pt x="957371" y="1935345"/>
                    <a:pt x="953138" y="1933581"/>
                  </a:cubicBezTo>
                  <a:cubicBezTo>
                    <a:pt x="947494" y="1942048"/>
                    <a:pt x="935147" y="1952807"/>
                    <a:pt x="923505" y="1962156"/>
                  </a:cubicBezTo>
                  <a:cubicBezTo>
                    <a:pt x="911863" y="1971505"/>
                    <a:pt x="897575" y="1979619"/>
                    <a:pt x="883288" y="1989673"/>
                  </a:cubicBezTo>
                  <a:cubicBezTo>
                    <a:pt x="869001" y="1999727"/>
                    <a:pt x="850833" y="2014896"/>
                    <a:pt x="837780" y="2022481"/>
                  </a:cubicBezTo>
                  <a:cubicBezTo>
                    <a:pt x="824727" y="2030066"/>
                    <a:pt x="849084" y="2020478"/>
                    <a:pt x="804972" y="2035181"/>
                  </a:cubicBezTo>
                  <a:cubicBezTo>
                    <a:pt x="799327" y="2040826"/>
                    <a:pt x="770752" y="2064815"/>
                    <a:pt x="759463" y="2074340"/>
                  </a:cubicBezTo>
                  <a:cubicBezTo>
                    <a:pt x="748174" y="2083865"/>
                    <a:pt x="745881" y="2084394"/>
                    <a:pt x="737238" y="2092331"/>
                  </a:cubicBezTo>
                  <a:cubicBezTo>
                    <a:pt x="728595" y="2100269"/>
                    <a:pt x="717483" y="2125845"/>
                    <a:pt x="707605" y="2121965"/>
                  </a:cubicBezTo>
                  <a:cubicBezTo>
                    <a:pt x="686322" y="2185811"/>
                    <a:pt x="689260" y="2154950"/>
                    <a:pt x="676913" y="2170648"/>
                  </a:cubicBezTo>
                  <a:cubicBezTo>
                    <a:pt x="664566" y="2186346"/>
                    <a:pt x="706315" y="2167628"/>
                    <a:pt x="633522" y="2216156"/>
                  </a:cubicBezTo>
                  <a:cubicBezTo>
                    <a:pt x="614171" y="2274208"/>
                    <a:pt x="620292" y="2262018"/>
                    <a:pt x="616588" y="2280715"/>
                  </a:cubicBezTo>
                  <a:cubicBezTo>
                    <a:pt x="612884" y="2299412"/>
                    <a:pt x="620822" y="2310525"/>
                    <a:pt x="611297" y="2328340"/>
                  </a:cubicBezTo>
                  <a:cubicBezTo>
                    <a:pt x="601772" y="2346155"/>
                    <a:pt x="577959" y="2366439"/>
                    <a:pt x="559438" y="2387606"/>
                  </a:cubicBezTo>
                  <a:cubicBezTo>
                    <a:pt x="540917" y="2408773"/>
                    <a:pt x="538429" y="2407520"/>
                    <a:pt x="500172" y="2455340"/>
                  </a:cubicBezTo>
                  <a:cubicBezTo>
                    <a:pt x="482001" y="2478053"/>
                    <a:pt x="482284" y="2469648"/>
                    <a:pt x="457838" y="2489206"/>
                  </a:cubicBezTo>
                  <a:cubicBezTo>
                    <a:pt x="397517" y="2537463"/>
                    <a:pt x="493683" y="2470955"/>
                    <a:pt x="415505" y="2523073"/>
                  </a:cubicBezTo>
                  <a:cubicBezTo>
                    <a:pt x="412683" y="2545651"/>
                    <a:pt x="386048" y="2544769"/>
                    <a:pt x="378463" y="2562231"/>
                  </a:cubicBezTo>
                  <a:cubicBezTo>
                    <a:pt x="370878" y="2579693"/>
                    <a:pt x="372290" y="2602624"/>
                    <a:pt x="369997" y="2627848"/>
                  </a:cubicBezTo>
                  <a:cubicBezTo>
                    <a:pt x="367704" y="2653072"/>
                    <a:pt x="364176" y="2685880"/>
                    <a:pt x="364705" y="2713573"/>
                  </a:cubicBezTo>
                  <a:cubicBezTo>
                    <a:pt x="365234" y="2741266"/>
                    <a:pt x="373172" y="2762256"/>
                    <a:pt x="373172" y="2794006"/>
                  </a:cubicBezTo>
                  <a:cubicBezTo>
                    <a:pt x="373172" y="2825756"/>
                    <a:pt x="368367" y="2867458"/>
                    <a:pt x="364705" y="2904073"/>
                  </a:cubicBezTo>
                  <a:cubicBezTo>
                    <a:pt x="362719" y="2923930"/>
                    <a:pt x="360725" y="2943895"/>
                    <a:pt x="356238" y="2963340"/>
                  </a:cubicBezTo>
                  <a:cubicBezTo>
                    <a:pt x="352224" y="2980732"/>
                    <a:pt x="346713" y="2983801"/>
                    <a:pt x="339305" y="3014140"/>
                  </a:cubicBezTo>
                  <a:cubicBezTo>
                    <a:pt x="331897" y="3044479"/>
                    <a:pt x="322548" y="3112035"/>
                    <a:pt x="311788" y="3145373"/>
                  </a:cubicBezTo>
                  <a:cubicBezTo>
                    <a:pt x="301028" y="3178711"/>
                    <a:pt x="282155" y="3197232"/>
                    <a:pt x="274747" y="3214165"/>
                  </a:cubicBezTo>
                  <a:cubicBezTo>
                    <a:pt x="267339" y="3231098"/>
                    <a:pt x="273335" y="3237448"/>
                    <a:pt x="267338" y="3246973"/>
                  </a:cubicBezTo>
                  <a:cubicBezTo>
                    <a:pt x="261341" y="3256498"/>
                    <a:pt x="246348" y="3263554"/>
                    <a:pt x="238763" y="3271315"/>
                  </a:cubicBezTo>
                  <a:cubicBezTo>
                    <a:pt x="231178" y="3279076"/>
                    <a:pt x="226769" y="3286485"/>
                    <a:pt x="221830" y="3293540"/>
                  </a:cubicBezTo>
                  <a:cubicBezTo>
                    <a:pt x="216891" y="3300595"/>
                    <a:pt x="217597" y="3308004"/>
                    <a:pt x="209130" y="3313648"/>
                  </a:cubicBezTo>
                  <a:cubicBezTo>
                    <a:pt x="198899" y="3337990"/>
                    <a:pt x="186376" y="3370269"/>
                    <a:pt x="178438" y="3386673"/>
                  </a:cubicBezTo>
                  <a:cubicBezTo>
                    <a:pt x="170501" y="3403077"/>
                    <a:pt x="169972" y="3406429"/>
                    <a:pt x="161505" y="3412073"/>
                  </a:cubicBezTo>
                  <a:cubicBezTo>
                    <a:pt x="88713" y="3460600"/>
                    <a:pt x="180812" y="3402420"/>
                    <a:pt x="110705" y="3437473"/>
                  </a:cubicBezTo>
                  <a:cubicBezTo>
                    <a:pt x="45053" y="3470299"/>
                    <a:pt x="123749" y="3441591"/>
                    <a:pt x="59905" y="3462873"/>
                  </a:cubicBezTo>
                  <a:cubicBezTo>
                    <a:pt x="48616" y="3471340"/>
                    <a:pt x="36752" y="3479090"/>
                    <a:pt x="26038" y="3488273"/>
                  </a:cubicBezTo>
                  <a:cubicBezTo>
                    <a:pt x="16947" y="3496065"/>
                    <a:pt x="7280" y="3503710"/>
                    <a:pt x="638" y="3513673"/>
                  </a:cubicBezTo>
                  <a:cubicBezTo>
                    <a:pt x="-4312" y="3521099"/>
                    <a:pt x="21193" y="3542860"/>
                    <a:pt x="20747" y="3551773"/>
                  </a:cubicBezTo>
                  <a:cubicBezTo>
                    <a:pt x="18351" y="3599691"/>
                    <a:pt x="12457" y="3661135"/>
                    <a:pt x="17572" y="367454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0" name="ZoneTexte 9"/>
            <p:cNvSpPr txBox="1"/>
            <p:nvPr/>
          </p:nvSpPr>
          <p:spPr>
            <a:xfrm>
              <a:off x="3747440" y="1765053"/>
              <a:ext cx="1923967" cy="653646"/>
            </a:xfrm>
            <a:prstGeom prst="rect">
              <a:avLst/>
            </a:prstGeom>
            <a:noFill/>
          </p:spPr>
          <p:txBody>
            <a:bodyPr wrap="none" rtlCol="0">
              <a:spAutoFit/>
            </a:bodyPr>
            <a:lstStyle/>
            <a:p>
              <a:pPr algn="ctr"/>
              <a:r>
                <a:rPr lang="fr-FR" sz="1400" dirty="0" smtClean="0">
                  <a:solidFill>
                    <a:schemeClr val="accent2"/>
                  </a:solidFill>
                  <a:latin typeface="Segoe UI" panose="020B0502040204020203" pitchFamily="34" charset="0"/>
                  <a:cs typeface="Segoe UI" panose="020B0502040204020203" pitchFamily="34" charset="0"/>
                </a:rPr>
                <a:t>(6) </a:t>
              </a:r>
              <a:r>
                <a:rPr lang="fr-FR" sz="1400" b="1" dirty="0" smtClean="0">
                  <a:solidFill>
                    <a:schemeClr val="accent2"/>
                  </a:solidFill>
                  <a:latin typeface="Segoe UI" panose="020B0502040204020203" pitchFamily="34" charset="0"/>
                  <a:cs typeface="Segoe UI" panose="020B0502040204020203" pitchFamily="34" charset="0"/>
                </a:rPr>
                <a:t>Robustesse</a:t>
              </a:r>
            </a:p>
            <a:p>
              <a:pPr algn="ctr"/>
              <a:r>
                <a:rPr lang="fr-FR" sz="1400" dirty="0" smtClean="0">
                  <a:solidFill>
                    <a:schemeClr val="accent2"/>
                  </a:solidFill>
                  <a:latin typeface="Segoe UI" panose="020B0502040204020203" pitchFamily="34" charset="0"/>
                  <a:cs typeface="Segoe UI" panose="020B0502040204020203" pitchFamily="34" charset="0"/>
                </a:rPr>
                <a:t>(erreurs simulées)</a:t>
              </a:r>
              <a:endParaRPr lang="fr-FR" sz="1400" dirty="0">
                <a:solidFill>
                  <a:schemeClr val="accent2"/>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475631" y="1939843"/>
            <a:ext cx="1341906" cy="4034341"/>
            <a:chOff x="-159057" y="806399"/>
            <a:chExt cx="1632664" cy="5040000"/>
          </a:xfrm>
        </p:grpSpPr>
        <p:cxnSp>
          <p:nvCxnSpPr>
            <p:cNvPr id="12" name="Connecteur droit avec flèche 11"/>
            <p:cNvCxnSpPr/>
            <p:nvPr/>
          </p:nvCxnSpPr>
          <p:spPr>
            <a:xfrm flipV="1">
              <a:off x="1454729" y="806399"/>
              <a:ext cx="0" cy="5040000"/>
            </a:xfrm>
            <a:prstGeom prst="straightConnector1">
              <a:avLst/>
            </a:prstGeom>
            <a:ln w="38100">
              <a:solidFill>
                <a:srgbClr val="00B050"/>
              </a:solidFill>
              <a:prstDash val="solid"/>
              <a:tailEnd type="triangle"/>
            </a:ln>
          </p:spPr>
          <p:style>
            <a:lnRef idx="3">
              <a:schemeClr val="dk1"/>
            </a:lnRef>
            <a:fillRef idx="0">
              <a:schemeClr val="dk1"/>
            </a:fillRef>
            <a:effectRef idx="2">
              <a:schemeClr val="dk1"/>
            </a:effectRef>
            <a:fontRef idx="minor">
              <a:schemeClr val="tx1"/>
            </a:fontRef>
          </p:style>
        </p:cxnSp>
        <p:sp>
          <p:nvSpPr>
            <p:cNvPr id="13" name="ZoneTexte 12"/>
            <p:cNvSpPr txBox="1"/>
            <p:nvPr/>
          </p:nvSpPr>
          <p:spPr>
            <a:xfrm>
              <a:off x="-159057" y="994219"/>
              <a:ext cx="1632664" cy="653645"/>
            </a:xfrm>
            <a:prstGeom prst="rect">
              <a:avLst/>
            </a:prstGeom>
            <a:noFill/>
          </p:spPr>
          <p:txBody>
            <a:bodyPr wrap="none" rtlCol="0">
              <a:spAutoFit/>
            </a:bodyPr>
            <a:lstStyle/>
            <a:p>
              <a:pPr algn="ctr"/>
              <a:r>
                <a:rPr lang="fr-FR" sz="1400" dirty="0">
                  <a:solidFill>
                    <a:srgbClr val="00B050"/>
                  </a:solidFill>
                  <a:latin typeface="Segoe UI" panose="020B0502040204020203" pitchFamily="34" charset="0"/>
                  <a:cs typeface="Segoe UI" panose="020B0502040204020203" pitchFamily="34" charset="0"/>
                </a:rPr>
                <a:t>(4) </a:t>
              </a:r>
              <a:r>
                <a:rPr lang="fr-FR" sz="1400" b="1" dirty="0">
                  <a:solidFill>
                    <a:srgbClr val="00B050"/>
                  </a:solidFill>
                  <a:latin typeface="Segoe UI" panose="020B0502040204020203" pitchFamily="34" charset="0"/>
                  <a:cs typeface="Segoe UI" panose="020B0502040204020203" pitchFamily="34" charset="0"/>
                </a:rPr>
                <a:t>Pertinence</a:t>
              </a:r>
            </a:p>
            <a:p>
              <a:pPr algn="ctr"/>
              <a:r>
                <a:rPr lang="fr-FR" sz="1400" dirty="0">
                  <a:solidFill>
                    <a:srgbClr val="00B050"/>
                  </a:solidFill>
                  <a:latin typeface="Segoe UI" panose="020B0502040204020203" pitchFamily="34" charset="0"/>
                  <a:cs typeface="Segoe UI" panose="020B0502040204020203" pitchFamily="34" charset="0"/>
                </a:rPr>
                <a:t>(valeur métier)</a:t>
              </a:r>
            </a:p>
          </p:txBody>
        </p:sp>
      </p:grpSp>
      <p:grpSp>
        <p:nvGrpSpPr>
          <p:cNvPr id="14" name="Groupe 13"/>
          <p:cNvGrpSpPr/>
          <p:nvPr/>
        </p:nvGrpSpPr>
        <p:grpSpPr>
          <a:xfrm>
            <a:off x="1863510" y="6018718"/>
            <a:ext cx="7165522" cy="523221"/>
            <a:chOff x="1529542" y="5902034"/>
            <a:chExt cx="8718116" cy="653647"/>
          </a:xfrm>
        </p:grpSpPr>
        <p:cxnSp>
          <p:nvCxnSpPr>
            <p:cNvPr id="15" name="Connecteur droit avec flèche 14"/>
            <p:cNvCxnSpPr/>
            <p:nvPr/>
          </p:nvCxnSpPr>
          <p:spPr>
            <a:xfrm>
              <a:off x="1529542" y="5902034"/>
              <a:ext cx="8640000" cy="0"/>
            </a:xfrm>
            <a:prstGeom prst="straightConnector1">
              <a:avLst/>
            </a:prstGeom>
            <a:ln w="38100">
              <a:solidFill>
                <a:srgbClr val="FF0000"/>
              </a:solidFill>
              <a:prstDash val="solid"/>
              <a:tailEnd type="triangle"/>
            </a:ln>
          </p:spPr>
          <p:style>
            <a:lnRef idx="3">
              <a:schemeClr val="dk1"/>
            </a:lnRef>
            <a:fillRef idx="0">
              <a:schemeClr val="dk1"/>
            </a:fillRef>
            <a:effectRef idx="2">
              <a:schemeClr val="dk1"/>
            </a:effectRef>
            <a:fontRef idx="minor">
              <a:schemeClr val="tx1"/>
            </a:fontRef>
          </p:style>
        </p:cxnSp>
        <p:sp>
          <p:nvSpPr>
            <p:cNvPr id="16" name="ZoneTexte 15"/>
            <p:cNvSpPr txBox="1"/>
            <p:nvPr/>
          </p:nvSpPr>
          <p:spPr>
            <a:xfrm>
              <a:off x="8239124" y="5902035"/>
              <a:ext cx="2008534" cy="653646"/>
            </a:xfrm>
            <a:prstGeom prst="rect">
              <a:avLst/>
            </a:prstGeom>
            <a:noFill/>
          </p:spPr>
          <p:txBody>
            <a:bodyPr wrap="none" rtlCol="0">
              <a:spAutoFit/>
            </a:bodyPr>
            <a:lstStyle/>
            <a:p>
              <a:pPr algn="ctr"/>
              <a:r>
                <a:rPr lang="fr-FR" sz="1400" dirty="0" smtClean="0">
                  <a:solidFill>
                    <a:srgbClr val="FF0000"/>
                  </a:solidFill>
                  <a:latin typeface="Segoe UI" panose="020B0502040204020203" pitchFamily="34" charset="0"/>
                  <a:cs typeface="Segoe UI" panose="020B0502040204020203" pitchFamily="34" charset="0"/>
                </a:rPr>
                <a:t>(3) </a:t>
              </a:r>
              <a:r>
                <a:rPr lang="fr-FR" sz="1400" b="1" dirty="0" smtClean="0">
                  <a:solidFill>
                    <a:srgbClr val="FF0000"/>
                  </a:solidFill>
                  <a:latin typeface="Segoe UI" panose="020B0502040204020203" pitchFamily="34" charset="0"/>
                  <a:cs typeface="Segoe UI" panose="020B0502040204020203" pitchFamily="34" charset="0"/>
                </a:rPr>
                <a:t>Coûts</a:t>
              </a:r>
            </a:p>
            <a:p>
              <a:pPr algn="ctr"/>
              <a:r>
                <a:rPr lang="fr-FR" sz="1400" dirty="0" smtClean="0">
                  <a:solidFill>
                    <a:srgbClr val="FF0000"/>
                  </a:solidFill>
                  <a:latin typeface="Segoe UI" panose="020B0502040204020203" pitchFamily="34" charset="0"/>
                  <a:cs typeface="Segoe UI" panose="020B0502040204020203" pitchFamily="34" charset="0"/>
                </a:rPr>
                <a:t>(temps nécessaire)</a:t>
              </a:r>
              <a:endParaRPr lang="fr-FR" sz="1400" dirty="0">
                <a:solidFill>
                  <a:srgbClr val="FF0000"/>
                </a:solidFill>
                <a:latin typeface="Segoe UI" panose="020B0502040204020203" pitchFamily="34" charset="0"/>
                <a:cs typeface="Segoe UI" panose="020B0502040204020203" pitchFamily="34" charset="0"/>
              </a:endParaRPr>
            </a:p>
          </p:txBody>
        </p:sp>
      </p:grpSp>
      <p:sp>
        <p:nvSpPr>
          <p:cNvPr id="17" name="Rectangle 16"/>
          <p:cNvSpPr/>
          <p:nvPr/>
        </p:nvSpPr>
        <p:spPr>
          <a:xfrm>
            <a:off x="1573916" y="1951056"/>
            <a:ext cx="591776" cy="576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8" name="Groupe 17"/>
          <p:cNvGrpSpPr/>
          <p:nvPr/>
        </p:nvGrpSpPr>
        <p:grpSpPr>
          <a:xfrm>
            <a:off x="1310062" y="1488332"/>
            <a:ext cx="9008642" cy="4775026"/>
            <a:chOff x="856175" y="242338"/>
            <a:chExt cx="10960595" cy="5965319"/>
          </a:xfrm>
        </p:grpSpPr>
        <p:grpSp>
          <p:nvGrpSpPr>
            <p:cNvPr id="19" name="Groupe 18"/>
            <p:cNvGrpSpPr/>
            <p:nvPr/>
          </p:nvGrpSpPr>
          <p:grpSpPr>
            <a:xfrm>
              <a:off x="1523782" y="806399"/>
              <a:ext cx="8640000" cy="384498"/>
              <a:chOff x="1523782" y="806399"/>
              <a:chExt cx="8640000" cy="384498"/>
            </a:xfrm>
          </p:grpSpPr>
          <p:cxnSp>
            <p:nvCxnSpPr>
              <p:cNvPr id="27" name="Connecteur droit 26"/>
              <p:cNvCxnSpPr/>
              <p:nvPr/>
            </p:nvCxnSpPr>
            <p:spPr>
              <a:xfrm>
                <a:off x="1523782" y="1180407"/>
                <a:ext cx="8640000" cy="0"/>
              </a:xfrm>
              <a:prstGeom prst="line">
                <a:avLst/>
              </a:prstGeom>
              <a:ln w="38100">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8340547" y="806399"/>
                <a:ext cx="1437474" cy="384498"/>
              </a:xfrm>
              <a:prstGeom prst="rect">
                <a:avLst/>
              </a:prstGeom>
              <a:noFill/>
            </p:spPr>
            <p:txBody>
              <a:bodyPr wrap="none" rtlCol="0">
                <a:spAutoFit/>
              </a:bodyPr>
              <a:lstStyle/>
              <a:p>
                <a:pPr algn="ctr"/>
                <a:r>
                  <a:rPr lang="fr-FR" sz="1400" i="1" dirty="0">
                    <a:solidFill>
                      <a:srgbClr val="7F7F7F"/>
                    </a:solidFill>
                    <a:latin typeface="Segoe UI" panose="020B0502040204020203" pitchFamily="34" charset="0"/>
                    <a:cs typeface="Segoe UI" panose="020B0502040204020203" pitchFamily="34" charset="0"/>
                  </a:rPr>
                  <a:t>v</a:t>
                </a:r>
                <a:r>
                  <a:rPr lang="fr-FR" sz="1400" i="1" dirty="0" smtClean="0">
                    <a:solidFill>
                      <a:srgbClr val="7F7F7F"/>
                    </a:solidFill>
                    <a:latin typeface="Segoe UI" panose="020B0502040204020203" pitchFamily="34" charset="0"/>
                    <a:cs typeface="Segoe UI" panose="020B0502040204020203" pitchFamily="34" charset="0"/>
                  </a:rPr>
                  <a:t>érité terrain</a:t>
                </a:r>
                <a:endParaRPr lang="fr-FR" sz="1400" i="1" dirty="0">
                  <a:solidFill>
                    <a:srgbClr val="7F7F7F"/>
                  </a:solidFill>
                  <a:latin typeface="Segoe UI" panose="020B0502040204020203" pitchFamily="34" charset="0"/>
                  <a:cs typeface="Segoe UI" panose="020B0502040204020203" pitchFamily="34" charset="0"/>
                </a:endParaRPr>
              </a:p>
            </p:txBody>
          </p:sp>
        </p:grpSp>
        <p:grpSp>
          <p:nvGrpSpPr>
            <p:cNvPr id="20" name="Groupe 19"/>
            <p:cNvGrpSpPr/>
            <p:nvPr/>
          </p:nvGrpSpPr>
          <p:grpSpPr>
            <a:xfrm>
              <a:off x="856175" y="242338"/>
              <a:ext cx="10960595" cy="5965319"/>
              <a:chOff x="856175" y="242338"/>
              <a:chExt cx="10960595" cy="5965319"/>
            </a:xfrm>
          </p:grpSpPr>
          <p:grpSp>
            <p:nvGrpSpPr>
              <p:cNvPr id="21" name="Groupe 20"/>
              <p:cNvGrpSpPr/>
              <p:nvPr/>
            </p:nvGrpSpPr>
            <p:grpSpPr>
              <a:xfrm>
                <a:off x="1163782" y="806399"/>
                <a:ext cx="9000000" cy="5400000"/>
                <a:chOff x="2485506" y="-191128"/>
                <a:chExt cx="9000000" cy="5400000"/>
              </a:xfrm>
            </p:grpSpPr>
            <p:cxnSp>
              <p:nvCxnSpPr>
                <p:cNvPr id="24" name="Connecteur droit avec flèche 23"/>
                <p:cNvCxnSpPr/>
                <p:nvPr/>
              </p:nvCxnSpPr>
              <p:spPr>
                <a:xfrm flipV="1">
                  <a:off x="2845506" y="-191128"/>
                  <a:ext cx="0" cy="540000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p:cNvCxnSpPr/>
                <p:nvPr/>
              </p:nvCxnSpPr>
              <p:spPr>
                <a:xfrm rot="5400000" flipH="1" flipV="1">
                  <a:off x="6985506" y="348872"/>
                  <a:ext cx="0" cy="900000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6" name="Rectangle 25"/>
                <p:cNvSpPr/>
                <p:nvPr/>
              </p:nvSpPr>
              <p:spPr>
                <a:xfrm>
                  <a:off x="2485506" y="4488872"/>
                  <a:ext cx="72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22" name="ZoneTexte 21"/>
              <p:cNvSpPr txBox="1"/>
              <p:nvPr/>
            </p:nvSpPr>
            <p:spPr>
              <a:xfrm>
                <a:off x="856175" y="242338"/>
                <a:ext cx="1422731" cy="653645"/>
              </a:xfrm>
              <a:prstGeom prst="rect">
                <a:avLst/>
              </a:prstGeom>
              <a:noFill/>
            </p:spPr>
            <p:txBody>
              <a:bodyPr wrap="none" rtlCol="0">
                <a:spAutoFit/>
              </a:bodyPr>
              <a:lstStyle/>
              <a:p>
                <a:r>
                  <a:rPr lang="fr-FR" sz="1400" i="1" dirty="0">
                    <a:latin typeface="Segoe UI" panose="020B0502040204020203" pitchFamily="34" charset="0"/>
                    <a:cs typeface="Segoe UI" panose="020B0502040204020203" pitchFamily="34" charset="0"/>
                  </a:rPr>
                  <a:t>p</a:t>
                </a:r>
                <a:r>
                  <a:rPr lang="fr-FR" sz="1400" i="1" dirty="0" smtClean="0">
                    <a:latin typeface="Segoe UI" panose="020B0502040204020203" pitchFamily="34" charset="0"/>
                    <a:cs typeface="Segoe UI" panose="020B0502040204020203" pitchFamily="34" charset="0"/>
                  </a:rPr>
                  <a:t>erformance</a:t>
                </a:r>
              </a:p>
              <a:p>
                <a:pPr algn="ctr"/>
                <a:r>
                  <a:rPr lang="fr-FR" sz="1400" i="1" dirty="0" smtClean="0">
                    <a:latin typeface="Segoe UI" panose="020B0502040204020203" pitchFamily="34" charset="0"/>
                    <a:cs typeface="Segoe UI" panose="020B0502040204020203" pitchFamily="34" charset="0"/>
                  </a:rPr>
                  <a:t>(vmeasure)</a:t>
                </a:r>
                <a:endParaRPr lang="fr-FR" sz="1400" i="1" dirty="0">
                  <a:latin typeface="Segoe UI" panose="020B0502040204020203" pitchFamily="34" charset="0"/>
                  <a:cs typeface="Segoe UI" panose="020B0502040204020203" pitchFamily="34" charset="0"/>
                </a:endParaRPr>
              </a:p>
            </p:txBody>
          </p:sp>
          <p:sp>
            <p:nvSpPr>
              <p:cNvPr id="23" name="ZoneTexte 22"/>
              <p:cNvSpPr txBox="1"/>
              <p:nvPr/>
            </p:nvSpPr>
            <p:spPr>
              <a:xfrm>
                <a:off x="10034866" y="5554012"/>
                <a:ext cx="1781904" cy="653645"/>
              </a:xfrm>
              <a:prstGeom prst="rect">
                <a:avLst/>
              </a:prstGeom>
              <a:noFill/>
            </p:spPr>
            <p:txBody>
              <a:bodyPr wrap="none" rtlCol="0">
                <a:spAutoFit/>
              </a:bodyPr>
              <a:lstStyle/>
              <a:p>
                <a:pPr algn="ctr"/>
                <a:r>
                  <a:rPr lang="fr-FR" sz="1400" i="1" dirty="0" smtClean="0">
                    <a:latin typeface="Segoe UI" panose="020B0502040204020203" pitchFamily="34" charset="0"/>
                    <a:cs typeface="Segoe UI" panose="020B0502040204020203" pitchFamily="34" charset="0"/>
                  </a:rPr>
                  <a:t>itérations</a:t>
                </a:r>
              </a:p>
              <a:p>
                <a:pPr algn="ctr"/>
                <a:r>
                  <a:rPr lang="fr-FR" sz="1400" i="1" dirty="0" smtClean="0">
                    <a:latin typeface="Segoe UI" panose="020B0502040204020203" pitchFamily="34" charset="0"/>
                    <a:cs typeface="Segoe UI" panose="020B0502040204020203" pitchFamily="34" charset="0"/>
                  </a:rPr>
                  <a:t>(nb annotations)</a:t>
                </a:r>
                <a:endParaRPr lang="fr-FR" sz="1400" i="1" dirty="0">
                  <a:latin typeface="Segoe UI" panose="020B0502040204020203" pitchFamily="34" charset="0"/>
                  <a:cs typeface="Segoe UI" panose="020B0502040204020203" pitchFamily="34" charset="0"/>
                </a:endParaRPr>
              </a:p>
            </p:txBody>
          </p:sp>
        </p:grpSp>
      </p:grpSp>
      <p:grpSp>
        <p:nvGrpSpPr>
          <p:cNvPr id="29" name="Groupe 28"/>
          <p:cNvGrpSpPr/>
          <p:nvPr/>
        </p:nvGrpSpPr>
        <p:grpSpPr>
          <a:xfrm>
            <a:off x="1870343" y="2191675"/>
            <a:ext cx="8044865" cy="3028559"/>
            <a:chOff x="1537855" y="1121007"/>
            <a:chExt cx="9787991" cy="3783502"/>
          </a:xfrm>
        </p:grpSpPr>
        <p:grpSp>
          <p:nvGrpSpPr>
            <p:cNvPr id="30" name="Groupe 29"/>
            <p:cNvGrpSpPr/>
            <p:nvPr/>
          </p:nvGrpSpPr>
          <p:grpSpPr>
            <a:xfrm>
              <a:off x="1537855" y="1170184"/>
              <a:ext cx="9787991" cy="3734325"/>
              <a:chOff x="1537855" y="1170184"/>
              <a:chExt cx="9787991" cy="3734325"/>
            </a:xfrm>
          </p:grpSpPr>
          <p:sp>
            <p:nvSpPr>
              <p:cNvPr id="34" name="Forme libre 33"/>
              <p:cNvSpPr/>
              <p:nvPr/>
            </p:nvSpPr>
            <p:spPr>
              <a:xfrm>
                <a:off x="1537855" y="1196735"/>
                <a:ext cx="8287789" cy="3707774"/>
              </a:xfrm>
              <a:custGeom>
                <a:avLst/>
                <a:gdLst>
                  <a:gd name="connsiteX0" fmla="*/ 0 w 8287789"/>
                  <a:gd name="connsiteY0" fmla="*/ 3707774 h 3707774"/>
                  <a:gd name="connsiteX1" fmla="*/ 41563 w 8287789"/>
                  <a:gd name="connsiteY1" fmla="*/ 3691149 h 3707774"/>
                  <a:gd name="connsiteX2" fmla="*/ 49876 w 8287789"/>
                  <a:gd name="connsiteY2" fmla="*/ 3666210 h 3707774"/>
                  <a:gd name="connsiteX3" fmla="*/ 66501 w 8287789"/>
                  <a:gd name="connsiteY3" fmla="*/ 3641272 h 3707774"/>
                  <a:gd name="connsiteX4" fmla="*/ 99752 w 8287789"/>
                  <a:gd name="connsiteY4" fmla="*/ 3608021 h 3707774"/>
                  <a:gd name="connsiteX5" fmla="*/ 116378 w 8287789"/>
                  <a:gd name="connsiteY5" fmla="*/ 3591396 h 3707774"/>
                  <a:gd name="connsiteX6" fmla="*/ 141316 w 8287789"/>
                  <a:gd name="connsiteY6" fmla="*/ 3583083 h 3707774"/>
                  <a:gd name="connsiteX7" fmla="*/ 199505 w 8287789"/>
                  <a:gd name="connsiteY7" fmla="*/ 3524894 h 3707774"/>
                  <a:gd name="connsiteX8" fmla="*/ 266007 w 8287789"/>
                  <a:gd name="connsiteY8" fmla="*/ 3466705 h 3707774"/>
                  <a:gd name="connsiteX9" fmla="*/ 290945 w 8287789"/>
                  <a:gd name="connsiteY9" fmla="*/ 3458392 h 3707774"/>
                  <a:gd name="connsiteX10" fmla="*/ 315883 w 8287789"/>
                  <a:gd name="connsiteY10" fmla="*/ 3433454 h 3707774"/>
                  <a:gd name="connsiteX11" fmla="*/ 365760 w 8287789"/>
                  <a:gd name="connsiteY11" fmla="*/ 3400203 h 3707774"/>
                  <a:gd name="connsiteX12" fmla="*/ 415636 w 8287789"/>
                  <a:gd name="connsiteY12" fmla="*/ 3358640 h 3707774"/>
                  <a:gd name="connsiteX13" fmla="*/ 465512 w 8287789"/>
                  <a:gd name="connsiteY13" fmla="*/ 3300450 h 3707774"/>
                  <a:gd name="connsiteX14" fmla="*/ 482138 w 8287789"/>
                  <a:gd name="connsiteY14" fmla="*/ 3283825 h 3707774"/>
                  <a:gd name="connsiteX15" fmla="*/ 532014 w 8287789"/>
                  <a:gd name="connsiteY15" fmla="*/ 3267200 h 3707774"/>
                  <a:gd name="connsiteX16" fmla="*/ 598516 w 8287789"/>
                  <a:gd name="connsiteY16" fmla="*/ 3250574 h 3707774"/>
                  <a:gd name="connsiteX17" fmla="*/ 623454 w 8287789"/>
                  <a:gd name="connsiteY17" fmla="*/ 3233949 h 3707774"/>
                  <a:gd name="connsiteX18" fmla="*/ 673330 w 8287789"/>
                  <a:gd name="connsiteY18" fmla="*/ 3225636 h 3707774"/>
                  <a:gd name="connsiteX19" fmla="*/ 706581 w 8287789"/>
                  <a:gd name="connsiteY19" fmla="*/ 3217323 h 3707774"/>
                  <a:gd name="connsiteX20" fmla="*/ 764770 w 8287789"/>
                  <a:gd name="connsiteY20" fmla="*/ 3209010 h 3707774"/>
                  <a:gd name="connsiteX21" fmla="*/ 806334 w 8287789"/>
                  <a:gd name="connsiteY21" fmla="*/ 3200698 h 3707774"/>
                  <a:gd name="connsiteX22" fmla="*/ 864523 w 8287789"/>
                  <a:gd name="connsiteY22" fmla="*/ 3192385 h 3707774"/>
                  <a:gd name="connsiteX23" fmla="*/ 897774 w 8287789"/>
                  <a:gd name="connsiteY23" fmla="*/ 3184072 h 3707774"/>
                  <a:gd name="connsiteX24" fmla="*/ 939338 w 8287789"/>
                  <a:gd name="connsiteY24" fmla="*/ 3175760 h 3707774"/>
                  <a:gd name="connsiteX25" fmla="*/ 1005840 w 8287789"/>
                  <a:gd name="connsiteY25" fmla="*/ 3150821 h 3707774"/>
                  <a:gd name="connsiteX26" fmla="*/ 1072341 w 8287789"/>
                  <a:gd name="connsiteY26" fmla="*/ 3134196 h 3707774"/>
                  <a:gd name="connsiteX27" fmla="*/ 1097280 w 8287789"/>
                  <a:gd name="connsiteY27" fmla="*/ 3125883 h 3707774"/>
                  <a:gd name="connsiteX28" fmla="*/ 1122218 w 8287789"/>
                  <a:gd name="connsiteY28" fmla="*/ 3109258 h 3707774"/>
                  <a:gd name="connsiteX29" fmla="*/ 1180407 w 8287789"/>
                  <a:gd name="connsiteY29" fmla="*/ 3092632 h 3707774"/>
                  <a:gd name="connsiteX30" fmla="*/ 1205345 w 8287789"/>
                  <a:gd name="connsiteY30" fmla="*/ 3076007 h 3707774"/>
                  <a:gd name="connsiteX31" fmla="*/ 1255221 w 8287789"/>
                  <a:gd name="connsiteY31" fmla="*/ 3034443 h 3707774"/>
                  <a:gd name="connsiteX32" fmla="*/ 1321723 w 8287789"/>
                  <a:gd name="connsiteY32" fmla="*/ 3009505 h 3707774"/>
                  <a:gd name="connsiteX33" fmla="*/ 1363287 w 8287789"/>
                  <a:gd name="connsiteY33" fmla="*/ 2984567 h 3707774"/>
                  <a:gd name="connsiteX34" fmla="*/ 1379912 w 8287789"/>
                  <a:gd name="connsiteY34" fmla="*/ 2967941 h 3707774"/>
                  <a:gd name="connsiteX35" fmla="*/ 1429789 w 8287789"/>
                  <a:gd name="connsiteY35" fmla="*/ 2934690 h 3707774"/>
                  <a:gd name="connsiteX36" fmla="*/ 1479665 w 8287789"/>
                  <a:gd name="connsiteY36" fmla="*/ 2901440 h 3707774"/>
                  <a:gd name="connsiteX37" fmla="*/ 1504603 w 8287789"/>
                  <a:gd name="connsiteY37" fmla="*/ 2884814 h 3707774"/>
                  <a:gd name="connsiteX38" fmla="*/ 1537854 w 8287789"/>
                  <a:gd name="connsiteY38" fmla="*/ 2851563 h 3707774"/>
                  <a:gd name="connsiteX39" fmla="*/ 1562792 w 8287789"/>
                  <a:gd name="connsiteY39" fmla="*/ 2834938 h 3707774"/>
                  <a:gd name="connsiteX40" fmla="*/ 1604356 w 8287789"/>
                  <a:gd name="connsiteY40" fmla="*/ 2793374 h 3707774"/>
                  <a:gd name="connsiteX41" fmla="*/ 1654232 w 8287789"/>
                  <a:gd name="connsiteY41" fmla="*/ 2760123 h 3707774"/>
                  <a:gd name="connsiteX42" fmla="*/ 1712421 w 8287789"/>
                  <a:gd name="connsiteY42" fmla="*/ 2710247 h 3707774"/>
                  <a:gd name="connsiteX43" fmla="*/ 1729047 w 8287789"/>
                  <a:gd name="connsiteY43" fmla="*/ 2693621 h 3707774"/>
                  <a:gd name="connsiteX44" fmla="*/ 1753985 w 8287789"/>
                  <a:gd name="connsiteY44" fmla="*/ 2685309 h 3707774"/>
                  <a:gd name="connsiteX45" fmla="*/ 1787236 w 8287789"/>
                  <a:gd name="connsiteY45" fmla="*/ 2643745 h 3707774"/>
                  <a:gd name="connsiteX46" fmla="*/ 1837112 w 8287789"/>
                  <a:gd name="connsiteY46" fmla="*/ 2610494 h 3707774"/>
                  <a:gd name="connsiteX47" fmla="*/ 1862050 w 8287789"/>
                  <a:gd name="connsiteY47" fmla="*/ 2593869 h 3707774"/>
                  <a:gd name="connsiteX48" fmla="*/ 1903614 w 8287789"/>
                  <a:gd name="connsiteY48" fmla="*/ 2552305 h 3707774"/>
                  <a:gd name="connsiteX49" fmla="*/ 1986741 w 8287789"/>
                  <a:gd name="connsiteY49" fmla="*/ 2519054 h 3707774"/>
                  <a:gd name="connsiteX50" fmla="*/ 2011680 w 8287789"/>
                  <a:gd name="connsiteY50" fmla="*/ 2502429 h 3707774"/>
                  <a:gd name="connsiteX51" fmla="*/ 2061556 w 8287789"/>
                  <a:gd name="connsiteY51" fmla="*/ 2485803 h 3707774"/>
                  <a:gd name="connsiteX52" fmla="*/ 2086494 w 8287789"/>
                  <a:gd name="connsiteY52" fmla="*/ 2469178 h 3707774"/>
                  <a:gd name="connsiteX53" fmla="*/ 2169621 w 8287789"/>
                  <a:gd name="connsiteY53" fmla="*/ 2444240 h 3707774"/>
                  <a:gd name="connsiteX54" fmla="*/ 2194560 w 8287789"/>
                  <a:gd name="connsiteY54" fmla="*/ 2435927 h 3707774"/>
                  <a:gd name="connsiteX55" fmla="*/ 2219498 w 8287789"/>
                  <a:gd name="connsiteY55" fmla="*/ 2419301 h 3707774"/>
                  <a:gd name="connsiteX56" fmla="*/ 2261061 w 8287789"/>
                  <a:gd name="connsiteY56" fmla="*/ 2410989 h 3707774"/>
                  <a:gd name="connsiteX57" fmla="*/ 2286000 w 8287789"/>
                  <a:gd name="connsiteY57" fmla="*/ 2402676 h 3707774"/>
                  <a:gd name="connsiteX58" fmla="*/ 2327563 w 8287789"/>
                  <a:gd name="connsiteY58" fmla="*/ 2386050 h 3707774"/>
                  <a:gd name="connsiteX59" fmla="*/ 2377440 w 8287789"/>
                  <a:gd name="connsiteY59" fmla="*/ 2369425 h 3707774"/>
                  <a:gd name="connsiteX60" fmla="*/ 2452254 w 8287789"/>
                  <a:gd name="connsiteY60" fmla="*/ 2344487 h 3707774"/>
                  <a:gd name="connsiteX61" fmla="*/ 2502130 w 8287789"/>
                  <a:gd name="connsiteY61" fmla="*/ 2327861 h 3707774"/>
                  <a:gd name="connsiteX62" fmla="*/ 2527069 w 8287789"/>
                  <a:gd name="connsiteY62" fmla="*/ 2319549 h 3707774"/>
                  <a:gd name="connsiteX63" fmla="*/ 2560320 w 8287789"/>
                  <a:gd name="connsiteY63" fmla="*/ 2311236 h 3707774"/>
                  <a:gd name="connsiteX64" fmla="*/ 2626821 w 8287789"/>
                  <a:gd name="connsiteY64" fmla="*/ 2286298 h 3707774"/>
                  <a:gd name="connsiteX65" fmla="*/ 2660072 w 8287789"/>
                  <a:gd name="connsiteY65" fmla="*/ 2269672 h 3707774"/>
                  <a:gd name="connsiteX66" fmla="*/ 2718261 w 8287789"/>
                  <a:gd name="connsiteY66" fmla="*/ 2244734 h 3707774"/>
                  <a:gd name="connsiteX67" fmla="*/ 2759825 w 8287789"/>
                  <a:gd name="connsiteY67" fmla="*/ 2211483 h 3707774"/>
                  <a:gd name="connsiteX68" fmla="*/ 2776450 w 8287789"/>
                  <a:gd name="connsiteY68" fmla="*/ 2186545 h 3707774"/>
                  <a:gd name="connsiteX69" fmla="*/ 2801389 w 8287789"/>
                  <a:gd name="connsiteY69" fmla="*/ 2169920 h 3707774"/>
                  <a:gd name="connsiteX70" fmla="*/ 2834640 w 8287789"/>
                  <a:gd name="connsiteY70" fmla="*/ 2136669 h 3707774"/>
                  <a:gd name="connsiteX71" fmla="*/ 2892829 w 8287789"/>
                  <a:gd name="connsiteY71" fmla="*/ 2078480 h 3707774"/>
                  <a:gd name="connsiteX72" fmla="*/ 2909454 w 8287789"/>
                  <a:gd name="connsiteY72" fmla="*/ 2061854 h 3707774"/>
                  <a:gd name="connsiteX73" fmla="*/ 2934392 w 8287789"/>
                  <a:gd name="connsiteY73" fmla="*/ 2053541 h 3707774"/>
                  <a:gd name="connsiteX74" fmla="*/ 2975956 w 8287789"/>
                  <a:gd name="connsiteY74" fmla="*/ 2028603 h 3707774"/>
                  <a:gd name="connsiteX75" fmla="*/ 3034145 w 8287789"/>
                  <a:gd name="connsiteY75" fmla="*/ 1987040 h 3707774"/>
                  <a:gd name="connsiteX76" fmla="*/ 3067396 w 8287789"/>
                  <a:gd name="connsiteY76" fmla="*/ 1978727 h 3707774"/>
                  <a:gd name="connsiteX77" fmla="*/ 3084021 w 8287789"/>
                  <a:gd name="connsiteY77" fmla="*/ 1962101 h 3707774"/>
                  <a:gd name="connsiteX78" fmla="*/ 3108960 w 8287789"/>
                  <a:gd name="connsiteY78" fmla="*/ 1953789 h 3707774"/>
                  <a:gd name="connsiteX79" fmla="*/ 3175461 w 8287789"/>
                  <a:gd name="connsiteY79" fmla="*/ 1937163 h 3707774"/>
                  <a:gd name="connsiteX80" fmla="*/ 3200400 w 8287789"/>
                  <a:gd name="connsiteY80" fmla="*/ 1928850 h 3707774"/>
                  <a:gd name="connsiteX81" fmla="*/ 3258589 w 8287789"/>
                  <a:gd name="connsiteY81" fmla="*/ 1912225 h 3707774"/>
                  <a:gd name="connsiteX82" fmla="*/ 3308465 w 8287789"/>
                  <a:gd name="connsiteY82" fmla="*/ 1878974 h 3707774"/>
                  <a:gd name="connsiteX83" fmla="*/ 3333403 w 8287789"/>
                  <a:gd name="connsiteY83" fmla="*/ 1862349 h 3707774"/>
                  <a:gd name="connsiteX84" fmla="*/ 3350029 w 8287789"/>
                  <a:gd name="connsiteY84" fmla="*/ 1845723 h 3707774"/>
                  <a:gd name="connsiteX85" fmla="*/ 3374967 w 8287789"/>
                  <a:gd name="connsiteY85" fmla="*/ 1837410 h 3707774"/>
                  <a:gd name="connsiteX86" fmla="*/ 3441469 w 8287789"/>
                  <a:gd name="connsiteY86" fmla="*/ 1770909 h 3707774"/>
                  <a:gd name="connsiteX87" fmla="*/ 3458094 w 8287789"/>
                  <a:gd name="connsiteY87" fmla="*/ 1754283 h 3707774"/>
                  <a:gd name="connsiteX88" fmla="*/ 3499658 w 8287789"/>
                  <a:gd name="connsiteY88" fmla="*/ 1721032 h 3707774"/>
                  <a:gd name="connsiteX89" fmla="*/ 3524596 w 8287789"/>
                  <a:gd name="connsiteY89" fmla="*/ 1704407 h 3707774"/>
                  <a:gd name="connsiteX90" fmla="*/ 3557847 w 8287789"/>
                  <a:gd name="connsiteY90" fmla="*/ 1671156 h 3707774"/>
                  <a:gd name="connsiteX91" fmla="*/ 3607723 w 8287789"/>
                  <a:gd name="connsiteY91" fmla="*/ 1637905 h 3707774"/>
                  <a:gd name="connsiteX92" fmla="*/ 3674225 w 8287789"/>
                  <a:gd name="connsiteY92" fmla="*/ 1588029 h 3707774"/>
                  <a:gd name="connsiteX93" fmla="*/ 3699163 w 8287789"/>
                  <a:gd name="connsiteY93" fmla="*/ 1579716 h 3707774"/>
                  <a:gd name="connsiteX94" fmla="*/ 3740727 w 8287789"/>
                  <a:gd name="connsiteY94" fmla="*/ 1554778 h 3707774"/>
                  <a:gd name="connsiteX95" fmla="*/ 3757352 w 8287789"/>
                  <a:gd name="connsiteY95" fmla="*/ 1538152 h 3707774"/>
                  <a:gd name="connsiteX96" fmla="*/ 3815541 w 8287789"/>
                  <a:gd name="connsiteY96" fmla="*/ 1521527 h 3707774"/>
                  <a:gd name="connsiteX97" fmla="*/ 3931920 w 8287789"/>
                  <a:gd name="connsiteY97" fmla="*/ 1488276 h 3707774"/>
                  <a:gd name="connsiteX98" fmla="*/ 3965170 w 8287789"/>
                  <a:gd name="connsiteY98" fmla="*/ 1479963 h 3707774"/>
                  <a:gd name="connsiteX99" fmla="*/ 3998421 w 8287789"/>
                  <a:gd name="connsiteY99" fmla="*/ 1471650 h 3707774"/>
                  <a:gd name="connsiteX100" fmla="*/ 4031672 w 8287789"/>
                  <a:gd name="connsiteY100" fmla="*/ 1455025 h 3707774"/>
                  <a:gd name="connsiteX101" fmla="*/ 4098174 w 8287789"/>
                  <a:gd name="connsiteY101" fmla="*/ 1430087 h 3707774"/>
                  <a:gd name="connsiteX102" fmla="*/ 4131425 w 8287789"/>
                  <a:gd name="connsiteY102" fmla="*/ 1421774 h 3707774"/>
                  <a:gd name="connsiteX103" fmla="*/ 4156363 w 8287789"/>
                  <a:gd name="connsiteY103" fmla="*/ 1405149 h 3707774"/>
                  <a:gd name="connsiteX104" fmla="*/ 4181301 w 8287789"/>
                  <a:gd name="connsiteY104" fmla="*/ 1396836 h 3707774"/>
                  <a:gd name="connsiteX105" fmla="*/ 4197927 w 8287789"/>
                  <a:gd name="connsiteY105" fmla="*/ 1380210 h 3707774"/>
                  <a:gd name="connsiteX106" fmla="*/ 4264429 w 8287789"/>
                  <a:gd name="connsiteY106" fmla="*/ 1355272 h 3707774"/>
                  <a:gd name="connsiteX107" fmla="*/ 4281054 w 8287789"/>
                  <a:gd name="connsiteY107" fmla="*/ 1330334 h 3707774"/>
                  <a:gd name="connsiteX108" fmla="*/ 4330930 w 8287789"/>
                  <a:gd name="connsiteY108" fmla="*/ 1313709 h 3707774"/>
                  <a:gd name="connsiteX109" fmla="*/ 4397432 w 8287789"/>
                  <a:gd name="connsiteY109" fmla="*/ 1263832 h 3707774"/>
                  <a:gd name="connsiteX110" fmla="*/ 4422370 w 8287789"/>
                  <a:gd name="connsiteY110" fmla="*/ 1255520 h 3707774"/>
                  <a:gd name="connsiteX111" fmla="*/ 4438996 w 8287789"/>
                  <a:gd name="connsiteY111" fmla="*/ 1238894 h 3707774"/>
                  <a:gd name="connsiteX112" fmla="*/ 4463934 w 8287789"/>
                  <a:gd name="connsiteY112" fmla="*/ 1230581 h 3707774"/>
                  <a:gd name="connsiteX113" fmla="*/ 4497185 w 8287789"/>
                  <a:gd name="connsiteY113" fmla="*/ 1213956 h 3707774"/>
                  <a:gd name="connsiteX114" fmla="*/ 4547061 w 8287789"/>
                  <a:gd name="connsiteY114" fmla="*/ 1189018 h 3707774"/>
                  <a:gd name="connsiteX115" fmla="*/ 4563687 w 8287789"/>
                  <a:gd name="connsiteY115" fmla="*/ 1164080 h 3707774"/>
                  <a:gd name="connsiteX116" fmla="*/ 4613563 w 8287789"/>
                  <a:gd name="connsiteY116" fmla="*/ 1130829 h 3707774"/>
                  <a:gd name="connsiteX117" fmla="*/ 4638501 w 8287789"/>
                  <a:gd name="connsiteY117" fmla="*/ 1114203 h 3707774"/>
                  <a:gd name="connsiteX118" fmla="*/ 4663440 w 8287789"/>
                  <a:gd name="connsiteY118" fmla="*/ 1105890 h 3707774"/>
                  <a:gd name="connsiteX119" fmla="*/ 4688378 w 8287789"/>
                  <a:gd name="connsiteY119" fmla="*/ 1089265 h 3707774"/>
                  <a:gd name="connsiteX120" fmla="*/ 4721629 w 8287789"/>
                  <a:gd name="connsiteY120" fmla="*/ 1080952 h 3707774"/>
                  <a:gd name="connsiteX121" fmla="*/ 4804756 w 8287789"/>
                  <a:gd name="connsiteY121" fmla="*/ 1064327 h 3707774"/>
                  <a:gd name="connsiteX122" fmla="*/ 4896196 w 8287789"/>
                  <a:gd name="connsiteY122" fmla="*/ 1047701 h 3707774"/>
                  <a:gd name="connsiteX123" fmla="*/ 4921134 w 8287789"/>
                  <a:gd name="connsiteY123" fmla="*/ 1039389 h 3707774"/>
                  <a:gd name="connsiteX124" fmla="*/ 5004261 w 8287789"/>
                  <a:gd name="connsiteY124" fmla="*/ 1022763 h 3707774"/>
                  <a:gd name="connsiteX125" fmla="*/ 5029200 w 8287789"/>
                  <a:gd name="connsiteY125" fmla="*/ 1014450 h 3707774"/>
                  <a:gd name="connsiteX126" fmla="*/ 5104014 w 8287789"/>
                  <a:gd name="connsiteY126" fmla="*/ 997825 h 3707774"/>
                  <a:gd name="connsiteX127" fmla="*/ 5153890 w 8287789"/>
                  <a:gd name="connsiteY127" fmla="*/ 981200 h 3707774"/>
                  <a:gd name="connsiteX128" fmla="*/ 5178829 w 8287789"/>
                  <a:gd name="connsiteY128" fmla="*/ 972887 h 3707774"/>
                  <a:gd name="connsiteX129" fmla="*/ 5228705 w 8287789"/>
                  <a:gd name="connsiteY129" fmla="*/ 947949 h 3707774"/>
                  <a:gd name="connsiteX130" fmla="*/ 5261956 w 8287789"/>
                  <a:gd name="connsiteY130" fmla="*/ 931323 h 3707774"/>
                  <a:gd name="connsiteX131" fmla="*/ 5311832 w 8287789"/>
                  <a:gd name="connsiteY131" fmla="*/ 914698 h 3707774"/>
                  <a:gd name="connsiteX132" fmla="*/ 5378334 w 8287789"/>
                  <a:gd name="connsiteY132" fmla="*/ 881447 h 3707774"/>
                  <a:gd name="connsiteX133" fmla="*/ 5378334 w 8287789"/>
                  <a:gd name="connsiteY133" fmla="*/ 881447 h 3707774"/>
                  <a:gd name="connsiteX134" fmla="*/ 5403272 w 8287789"/>
                  <a:gd name="connsiteY134" fmla="*/ 864821 h 3707774"/>
                  <a:gd name="connsiteX135" fmla="*/ 5453149 w 8287789"/>
                  <a:gd name="connsiteY135" fmla="*/ 848196 h 3707774"/>
                  <a:gd name="connsiteX136" fmla="*/ 5478087 w 8287789"/>
                  <a:gd name="connsiteY136" fmla="*/ 831570 h 3707774"/>
                  <a:gd name="connsiteX137" fmla="*/ 5527963 w 8287789"/>
                  <a:gd name="connsiteY137" fmla="*/ 814945 h 3707774"/>
                  <a:gd name="connsiteX138" fmla="*/ 5544589 w 8287789"/>
                  <a:gd name="connsiteY138" fmla="*/ 798320 h 3707774"/>
                  <a:gd name="connsiteX139" fmla="*/ 5602778 w 8287789"/>
                  <a:gd name="connsiteY139" fmla="*/ 765069 h 3707774"/>
                  <a:gd name="connsiteX140" fmla="*/ 5619403 w 8287789"/>
                  <a:gd name="connsiteY140" fmla="*/ 748443 h 3707774"/>
                  <a:gd name="connsiteX141" fmla="*/ 5669280 w 8287789"/>
                  <a:gd name="connsiteY141" fmla="*/ 715192 h 3707774"/>
                  <a:gd name="connsiteX142" fmla="*/ 5694218 w 8287789"/>
                  <a:gd name="connsiteY142" fmla="*/ 698567 h 3707774"/>
                  <a:gd name="connsiteX143" fmla="*/ 5719156 w 8287789"/>
                  <a:gd name="connsiteY143" fmla="*/ 690254 h 3707774"/>
                  <a:gd name="connsiteX144" fmla="*/ 5744094 w 8287789"/>
                  <a:gd name="connsiteY144" fmla="*/ 665316 h 3707774"/>
                  <a:gd name="connsiteX145" fmla="*/ 5769032 w 8287789"/>
                  <a:gd name="connsiteY145" fmla="*/ 657003 h 3707774"/>
                  <a:gd name="connsiteX146" fmla="*/ 5827221 w 8287789"/>
                  <a:gd name="connsiteY146" fmla="*/ 632065 h 3707774"/>
                  <a:gd name="connsiteX147" fmla="*/ 5935287 w 8287789"/>
                  <a:gd name="connsiteY147" fmla="*/ 607127 h 3707774"/>
                  <a:gd name="connsiteX148" fmla="*/ 6043352 w 8287789"/>
                  <a:gd name="connsiteY148" fmla="*/ 573876 h 3707774"/>
                  <a:gd name="connsiteX149" fmla="*/ 6076603 w 8287789"/>
                  <a:gd name="connsiteY149" fmla="*/ 557250 h 3707774"/>
                  <a:gd name="connsiteX150" fmla="*/ 6126480 w 8287789"/>
                  <a:gd name="connsiteY150" fmla="*/ 548938 h 3707774"/>
                  <a:gd name="connsiteX151" fmla="*/ 6292734 w 8287789"/>
                  <a:gd name="connsiteY151" fmla="*/ 524000 h 3707774"/>
                  <a:gd name="connsiteX152" fmla="*/ 6400800 w 8287789"/>
                  <a:gd name="connsiteY152" fmla="*/ 507374 h 3707774"/>
                  <a:gd name="connsiteX153" fmla="*/ 6450676 w 8287789"/>
                  <a:gd name="connsiteY153" fmla="*/ 499061 h 3707774"/>
                  <a:gd name="connsiteX154" fmla="*/ 6542116 w 8287789"/>
                  <a:gd name="connsiteY154" fmla="*/ 474123 h 3707774"/>
                  <a:gd name="connsiteX155" fmla="*/ 6641869 w 8287789"/>
                  <a:gd name="connsiteY155" fmla="*/ 457498 h 3707774"/>
                  <a:gd name="connsiteX156" fmla="*/ 6666807 w 8287789"/>
                  <a:gd name="connsiteY156" fmla="*/ 449185 h 3707774"/>
                  <a:gd name="connsiteX157" fmla="*/ 6716683 w 8287789"/>
                  <a:gd name="connsiteY157" fmla="*/ 440872 h 3707774"/>
                  <a:gd name="connsiteX158" fmla="*/ 6741621 w 8287789"/>
                  <a:gd name="connsiteY158" fmla="*/ 432560 h 3707774"/>
                  <a:gd name="connsiteX159" fmla="*/ 6791498 w 8287789"/>
                  <a:gd name="connsiteY159" fmla="*/ 424247 h 3707774"/>
                  <a:gd name="connsiteX160" fmla="*/ 6824749 w 8287789"/>
                  <a:gd name="connsiteY160" fmla="*/ 415934 h 3707774"/>
                  <a:gd name="connsiteX161" fmla="*/ 6957752 w 8287789"/>
                  <a:gd name="connsiteY161" fmla="*/ 407621 h 3707774"/>
                  <a:gd name="connsiteX162" fmla="*/ 6991003 w 8287789"/>
                  <a:gd name="connsiteY162" fmla="*/ 399309 h 3707774"/>
                  <a:gd name="connsiteX163" fmla="*/ 7132320 w 8287789"/>
                  <a:gd name="connsiteY163" fmla="*/ 382683 h 3707774"/>
                  <a:gd name="connsiteX164" fmla="*/ 7207134 w 8287789"/>
                  <a:gd name="connsiteY164" fmla="*/ 366058 h 3707774"/>
                  <a:gd name="connsiteX165" fmla="*/ 7298574 w 8287789"/>
                  <a:gd name="connsiteY165" fmla="*/ 349432 h 3707774"/>
                  <a:gd name="connsiteX166" fmla="*/ 7323512 w 8287789"/>
                  <a:gd name="connsiteY166" fmla="*/ 341120 h 3707774"/>
                  <a:gd name="connsiteX167" fmla="*/ 7356763 w 8287789"/>
                  <a:gd name="connsiteY167" fmla="*/ 332807 h 3707774"/>
                  <a:gd name="connsiteX168" fmla="*/ 7406640 w 8287789"/>
                  <a:gd name="connsiteY168" fmla="*/ 307869 h 3707774"/>
                  <a:gd name="connsiteX169" fmla="*/ 7439890 w 8287789"/>
                  <a:gd name="connsiteY169" fmla="*/ 291243 h 3707774"/>
                  <a:gd name="connsiteX170" fmla="*/ 7481454 w 8287789"/>
                  <a:gd name="connsiteY170" fmla="*/ 274618 h 3707774"/>
                  <a:gd name="connsiteX171" fmla="*/ 7506392 w 8287789"/>
                  <a:gd name="connsiteY171" fmla="*/ 257992 h 3707774"/>
                  <a:gd name="connsiteX172" fmla="*/ 7556269 w 8287789"/>
                  <a:gd name="connsiteY172" fmla="*/ 241367 h 3707774"/>
                  <a:gd name="connsiteX173" fmla="*/ 7581207 w 8287789"/>
                  <a:gd name="connsiteY173" fmla="*/ 233054 h 3707774"/>
                  <a:gd name="connsiteX174" fmla="*/ 7614458 w 8287789"/>
                  <a:gd name="connsiteY174" fmla="*/ 224741 h 3707774"/>
                  <a:gd name="connsiteX175" fmla="*/ 7664334 w 8287789"/>
                  <a:gd name="connsiteY175" fmla="*/ 208116 h 3707774"/>
                  <a:gd name="connsiteX176" fmla="*/ 7705898 w 8287789"/>
                  <a:gd name="connsiteY176" fmla="*/ 199803 h 3707774"/>
                  <a:gd name="connsiteX177" fmla="*/ 7747461 w 8287789"/>
                  <a:gd name="connsiteY177" fmla="*/ 183178 h 3707774"/>
                  <a:gd name="connsiteX178" fmla="*/ 7863840 w 8287789"/>
                  <a:gd name="connsiteY178" fmla="*/ 149927 h 3707774"/>
                  <a:gd name="connsiteX179" fmla="*/ 7905403 w 8287789"/>
                  <a:gd name="connsiteY179" fmla="*/ 141614 h 3707774"/>
                  <a:gd name="connsiteX180" fmla="*/ 7996843 w 8287789"/>
                  <a:gd name="connsiteY180" fmla="*/ 124989 h 3707774"/>
                  <a:gd name="connsiteX181" fmla="*/ 8055032 w 8287789"/>
                  <a:gd name="connsiteY181" fmla="*/ 108363 h 3707774"/>
                  <a:gd name="connsiteX182" fmla="*/ 8079970 w 8287789"/>
                  <a:gd name="connsiteY182" fmla="*/ 91738 h 3707774"/>
                  <a:gd name="connsiteX183" fmla="*/ 8129847 w 8287789"/>
                  <a:gd name="connsiteY183" fmla="*/ 75112 h 3707774"/>
                  <a:gd name="connsiteX184" fmla="*/ 8179723 w 8287789"/>
                  <a:gd name="connsiteY184" fmla="*/ 50174 h 3707774"/>
                  <a:gd name="connsiteX185" fmla="*/ 8204661 w 8287789"/>
                  <a:gd name="connsiteY185" fmla="*/ 41861 h 3707774"/>
                  <a:gd name="connsiteX186" fmla="*/ 8279476 w 8287789"/>
                  <a:gd name="connsiteY186" fmla="*/ 298 h 3707774"/>
                  <a:gd name="connsiteX187" fmla="*/ 8287789 w 8287789"/>
                  <a:gd name="connsiteY187" fmla="*/ 298 h 370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8287789" h="3707774">
                    <a:moveTo>
                      <a:pt x="0" y="3707774"/>
                    </a:moveTo>
                    <a:cubicBezTo>
                      <a:pt x="13854" y="3702232"/>
                      <a:pt x="30100" y="3700702"/>
                      <a:pt x="41563" y="3691149"/>
                    </a:cubicBezTo>
                    <a:cubicBezTo>
                      <a:pt x="48295" y="3685539"/>
                      <a:pt x="45957" y="3674048"/>
                      <a:pt x="49876" y="3666210"/>
                    </a:cubicBezTo>
                    <a:cubicBezTo>
                      <a:pt x="54344" y="3657274"/>
                      <a:pt x="59999" y="3648857"/>
                      <a:pt x="66501" y="3641272"/>
                    </a:cubicBezTo>
                    <a:cubicBezTo>
                      <a:pt x="76702" y="3629371"/>
                      <a:pt x="88668" y="3619105"/>
                      <a:pt x="99752" y="3608021"/>
                    </a:cubicBezTo>
                    <a:cubicBezTo>
                      <a:pt x="105294" y="3602479"/>
                      <a:pt x="108943" y="3593874"/>
                      <a:pt x="116378" y="3591396"/>
                    </a:cubicBezTo>
                    <a:lnTo>
                      <a:pt x="141316" y="3583083"/>
                    </a:lnTo>
                    <a:cubicBezTo>
                      <a:pt x="160126" y="3526655"/>
                      <a:pt x="132810" y="3591589"/>
                      <a:pt x="199505" y="3524894"/>
                    </a:cubicBezTo>
                    <a:cubicBezTo>
                      <a:pt x="221175" y="3503224"/>
                      <a:pt x="238512" y="3480452"/>
                      <a:pt x="266007" y="3466705"/>
                    </a:cubicBezTo>
                    <a:cubicBezTo>
                      <a:pt x="273844" y="3462786"/>
                      <a:pt x="282632" y="3461163"/>
                      <a:pt x="290945" y="3458392"/>
                    </a:cubicBezTo>
                    <a:cubicBezTo>
                      <a:pt x="299258" y="3450079"/>
                      <a:pt x="306603" y="3440671"/>
                      <a:pt x="315883" y="3433454"/>
                    </a:cubicBezTo>
                    <a:cubicBezTo>
                      <a:pt x="331655" y="3421187"/>
                      <a:pt x="351631" y="3414332"/>
                      <a:pt x="365760" y="3400203"/>
                    </a:cubicBezTo>
                    <a:cubicBezTo>
                      <a:pt x="397762" y="3368201"/>
                      <a:pt x="380916" y="3381786"/>
                      <a:pt x="415636" y="3358640"/>
                    </a:cubicBezTo>
                    <a:cubicBezTo>
                      <a:pt x="440954" y="3320660"/>
                      <a:pt x="425198" y="3340763"/>
                      <a:pt x="465512" y="3300450"/>
                    </a:cubicBezTo>
                    <a:cubicBezTo>
                      <a:pt x="471054" y="3294908"/>
                      <a:pt x="474703" y="3286303"/>
                      <a:pt x="482138" y="3283825"/>
                    </a:cubicBezTo>
                    <a:cubicBezTo>
                      <a:pt x="498763" y="3278283"/>
                      <a:pt x="515013" y="3271450"/>
                      <a:pt x="532014" y="3267200"/>
                    </a:cubicBezTo>
                    <a:lnTo>
                      <a:pt x="598516" y="3250574"/>
                    </a:lnTo>
                    <a:cubicBezTo>
                      <a:pt x="606829" y="3245032"/>
                      <a:pt x="613976" y="3237108"/>
                      <a:pt x="623454" y="3233949"/>
                    </a:cubicBezTo>
                    <a:cubicBezTo>
                      <a:pt x="639444" y="3228619"/>
                      <a:pt x="656803" y="3228942"/>
                      <a:pt x="673330" y="3225636"/>
                    </a:cubicBezTo>
                    <a:cubicBezTo>
                      <a:pt x="684533" y="3223395"/>
                      <a:pt x="695340" y="3219367"/>
                      <a:pt x="706581" y="3217323"/>
                    </a:cubicBezTo>
                    <a:cubicBezTo>
                      <a:pt x="725858" y="3213818"/>
                      <a:pt x="745443" y="3212231"/>
                      <a:pt x="764770" y="3209010"/>
                    </a:cubicBezTo>
                    <a:cubicBezTo>
                      <a:pt x="778707" y="3206687"/>
                      <a:pt x="792397" y="3203021"/>
                      <a:pt x="806334" y="3200698"/>
                    </a:cubicBezTo>
                    <a:cubicBezTo>
                      <a:pt x="825661" y="3197477"/>
                      <a:pt x="845246" y="3195890"/>
                      <a:pt x="864523" y="3192385"/>
                    </a:cubicBezTo>
                    <a:cubicBezTo>
                      <a:pt x="875764" y="3190341"/>
                      <a:pt x="886621" y="3186550"/>
                      <a:pt x="897774" y="3184072"/>
                    </a:cubicBezTo>
                    <a:cubicBezTo>
                      <a:pt x="911567" y="3181007"/>
                      <a:pt x="925483" y="3178531"/>
                      <a:pt x="939338" y="3175760"/>
                    </a:cubicBezTo>
                    <a:cubicBezTo>
                      <a:pt x="957339" y="3168559"/>
                      <a:pt x="985359" y="3156407"/>
                      <a:pt x="1005840" y="3150821"/>
                    </a:cubicBezTo>
                    <a:cubicBezTo>
                      <a:pt x="1027884" y="3144809"/>
                      <a:pt x="1050664" y="3141422"/>
                      <a:pt x="1072341" y="3134196"/>
                    </a:cubicBezTo>
                    <a:cubicBezTo>
                      <a:pt x="1080654" y="3131425"/>
                      <a:pt x="1089442" y="3129802"/>
                      <a:pt x="1097280" y="3125883"/>
                    </a:cubicBezTo>
                    <a:cubicBezTo>
                      <a:pt x="1106216" y="3121415"/>
                      <a:pt x="1113282" y="3113726"/>
                      <a:pt x="1122218" y="3109258"/>
                    </a:cubicBezTo>
                    <a:cubicBezTo>
                      <a:pt x="1134145" y="3103295"/>
                      <a:pt x="1169752" y="3095296"/>
                      <a:pt x="1180407" y="3092632"/>
                    </a:cubicBezTo>
                    <a:cubicBezTo>
                      <a:pt x="1188720" y="3087090"/>
                      <a:pt x="1197544" y="3082248"/>
                      <a:pt x="1205345" y="3076007"/>
                    </a:cubicBezTo>
                    <a:cubicBezTo>
                      <a:pt x="1235604" y="3051799"/>
                      <a:pt x="1208915" y="3060168"/>
                      <a:pt x="1255221" y="3034443"/>
                    </a:cubicBezTo>
                    <a:cubicBezTo>
                      <a:pt x="1270126" y="3026162"/>
                      <a:pt x="1303061" y="3015726"/>
                      <a:pt x="1321723" y="3009505"/>
                    </a:cubicBezTo>
                    <a:cubicBezTo>
                      <a:pt x="1363854" y="2967376"/>
                      <a:pt x="1309326" y="3016945"/>
                      <a:pt x="1363287" y="2984567"/>
                    </a:cubicBezTo>
                    <a:cubicBezTo>
                      <a:pt x="1370007" y="2980535"/>
                      <a:pt x="1373642" y="2972643"/>
                      <a:pt x="1379912" y="2967941"/>
                    </a:cubicBezTo>
                    <a:cubicBezTo>
                      <a:pt x="1395897" y="2955952"/>
                      <a:pt x="1415660" y="2948819"/>
                      <a:pt x="1429789" y="2934690"/>
                    </a:cubicBezTo>
                    <a:cubicBezTo>
                      <a:pt x="1460923" y="2903556"/>
                      <a:pt x="1443574" y="2913469"/>
                      <a:pt x="1479665" y="2901440"/>
                    </a:cubicBezTo>
                    <a:cubicBezTo>
                      <a:pt x="1487978" y="2895898"/>
                      <a:pt x="1497018" y="2891316"/>
                      <a:pt x="1504603" y="2884814"/>
                    </a:cubicBezTo>
                    <a:cubicBezTo>
                      <a:pt x="1516504" y="2874613"/>
                      <a:pt x="1524812" y="2860258"/>
                      <a:pt x="1537854" y="2851563"/>
                    </a:cubicBezTo>
                    <a:cubicBezTo>
                      <a:pt x="1546167" y="2846021"/>
                      <a:pt x="1555273" y="2841517"/>
                      <a:pt x="1562792" y="2834938"/>
                    </a:cubicBezTo>
                    <a:cubicBezTo>
                      <a:pt x="1577538" y="2822036"/>
                      <a:pt x="1588053" y="2804243"/>
                      <a:pt x="1604356" y="2793374"/>
                    </a:cubicBezTo>
                    <a:cubicBezTo>
                      <a:pt x="1620981" y="2782290"/>
                      <a:pt x="1640103" y="2774252"/>
                      <a:pt x="1654232" y="2760123"/>
                    </a:cubicBezTo>
                    <a:cubicBezTo>
                      <a:pt x="1734275" y="2680080"/>
                      <a:pt x="1649120" y="2760888"/>
                      <a:pt x="1712421" y="2710247"/>
                    </a:cubicBezTo>
                    <a:cubicBezTo>
                      <a:pt x="1718541" y="2705351"/>
                      <a:pt x="1722326" y="2697653"/>
                      <a:pt x="1729047" y="2693621"/>
                    </a:cubicBezTo>
                    <a:cubicBezTo>
                      <a:pt x="1736561" y="2689113"/>
                      <a:pt x="1745672" y="2688080"/>
                      <a:pt x="1753985" y="2685309"/>
                    </a:cubicBezTo>
                    <a:cubicBezTo>
                      <a:pt x="1764894" y="2668945"/>
                      <a:pt x="1771439" y="2655592"/>
                      <a:pt x="1787236" y="2643745"/>
                    </a:cubicBezTo>
                    <a:cubicBezTo>
                      <a:pt x="1803221" y="2631756"/>
                      <a:pt x="1820487" y="2621578"/>
                      <a:pt x="1837112" y="2610494"/>
                    </a:cubicBezTo>
                    <a:cubicBezTo>
                      <a:pt x="1845425" y="2604952"/>
                      <a:pt x="1854986" y="2600933"/>
                      <a:pt x="1862050" y="2593869"/>
                    </a:cubicBezTo>
                    <a:cubicBezTo>
                      <a:pt x="1875905" y="2580014"/>
                      <a:pt x="1885026" y="2558501"/>
                      <a:pt x="1903614" y="2552305"/>
                    </a:cubicBezTo>
                    <a:cubicBezTo>
                      <a:pt x="1944496" y="2538678"/>
                      <a:pt x="1952489" y="2538627"/>
                      <a:pt x="1986741" y="2519054"/>
                    </a:cubicBezTo>
                    <a:cubicBezTo>
                      <a:pt x="1995415" y="2514097"/>
                      <a:pt x="2002550" y="2506487"/>
                      <a:pt x="2011680" y="2502429"/>
                    </a:cubicBezTo>
                    <a:cubicBezTo>
                      <a:pt x="2027694" y="2495312"/>
                      <a:pt x="2046974" y="2495524"/>
                      <a:pt x="2061556" y="2485803"/>
                    </a:cubicBezTo>
                    <a:cubicBezTo>
                      <a:pt x="2069869" y="2480261"/>
                      <a:pt x="2077365" y="2473236"/>
                      <a:pt x="2086494" y="2469178"/>
                    </a:cubicBezTo>
                    <a:cubicBezTo>
                      <a:pt x="2122063" y="2453369"/>
                      <a:pt x="2135761" y="2453914"/>
                      <a:pt x="2169621" y="2444240"/>
                    </a:cubicBezTo>
                    <a:cubicBezTo>
                      <a:pt x="2178047" y="2441833"/>
                      <a:pt x="2186247" y="2438698"/>
                      <a:pt x="2194560" y="2435927"/>
                    </a:cubicBezTo>
                    <a:cubicBezTo>
                      <a:pt x="2202873" y="2430385"/>
                      <a:pt x="2210143" y="2422809"/>
                      <a:pt x="2219498" y="2419301"/>
                    </a:cubicBezTo>
                    <a:cubicBezTo>
                      <a:pt x="2232727" y="2414340"/>
                      <a:pt x="2247354" y="2414416"/>
                      <a:pt x="2261061" y="2410989"/>
                    </a:cubicBezTo>
                    <a:cubicBezTo>
                      <a:pt x="2269562" y="2408864"/>
                      <a:pt x="2277795" y="2405753"/>
                      <a:pt x="2286000" y="2402676"/>
                    </a:cubicBezTo>
                    <a:cubicBezTo>
                      <a:pt x="2299972" y="2397437"/>
                      <a:pt x="2313540" y="2391149"/>
                      <a:pt x="2327563" y="2386050"/>
                    </a:cubicBezTo>
                    <a:cubicBezTo>
                      <a:pt x="2344033" y="2380061"/>
                      <a:pt x="2360814" y="2374967"/>
                      <a:pt x="2377440" y="2369425"/>
                    </a:cubicBezTo>
                    <a:lnTo>
                      <a:pt x="2452254" y="2344487"/>
                    </a:lnTo>
                    <a:lnTo>
                      <a:pt x="2502130" y="2327861"/>
                    </a:lnTo>
                    <a:cubicBezTo>
                      <a:pt x="2510443" y="2325090"/>
                      <a:pt x="2518568" y="2321674"/>
                      <a:pt x="2527069" y="2319549"/>
                    </a:cubicBezTo>
                    <a:cubicBezTo>
                      <a:pt x="2538153" y="2316778"/>
                      <a:pt x="2549335" y="2314375"/>
                      <a:pt x="2560320" y="2311236"/>
                    </a:cubicBezTo>
                    <a:cubicBezTo>
                      <a:pt x="2579511" y="2305753"/>
                      <a:pt x="2611016" y="2293323"/>
                      <a:pt x="2626821" y="2286298"/>
                    </a:cubicBezTo>
                    <a:cubicBezTo>
                      <a:pt x="2638145" y="2281265"/>
                      <a:pt x="2648682" y="2274553"/>
                      <a:pt x="2660072" y="2269672"/>
                    </a:cubicBezTo>
                    <a:cubicBezTo>
                      <a:pt x="2706714" y="2249683"/>
                      <a:pt x="2663105" y="2276251"/>
                      <a:pt x="2718261" y="2244734"/>
                    </a:cubicBezTo>
                    <a:cubicBezTo>
                      <a:pt x="2734183" y="2235636"/>
                      <a:pt x="2748324" y="2225859"/>
                      <a:pt x="2759825" y="2211483"/>
                    </a:cubicBezTo>
                    <a:cubicBezTo>
                      <a:pt x="2766066" y="2203682"/>
                      <a:pt x="2769386" y="2193609"/>
                      <a:pt x="2776450" y="2186545"/>
                    </a:cubicBezTo>
                    <a:cubicBezTo>
                      <a:pt x="2783515" y="2179481"/>
                      <a:pt x="2793803" y="2176422"/>
                      <a:pt x="2801389" y="2169920"/>
                    </a:cubicBezTo>
                    <a:cubicBezTo>
                      <a:pt x="2813290" y="2159719"/>
                      <a:pt x="2823556" y="2147753"/>
                      <a:pt x="2834640" y="2136669"/>
                    </a:cubicBezTo>
                    <a:lnTo>
                      <a:pt x="2892829" y="2078480"/>
                    </a:lnTo>
                    <a:cubicBezTo>
                      <a:pt x="2898371" y="2072938"/>
                      <a:pt x="2902019" y="2064332"/>
                      <a:pt x="2909454" y="2061854"/>
                    </a:cubicBezTo>
                    <a:lnTo>
                      <a:pt x="2934392" y="2053541"/>
                    </a:lnTo>
                    <a:cubicBezTo>
                      <a:pt x="2973302" y="2014633"/>
                      <a:pt x="2925596" y="2057380"/>
                      <a:pt x="2975956" y="2028603"/>
                    </a:cubicBezTo>
                    <a:cubicBezTo>
                      <a:pt x="2984473" y="2023736"/>
                      <a:pt x="3021278" y="1992554"/>
                      <a:pt x="3034145" y="1987040"/>
                    </a:cubicBezTo>
                    <a:cubicBezTo>
                      <a:pt x="3044646" y="1982540"/>
                      <a:pt x="3056312" y="1981498"/>
                      <a:pt x="3067396" y="1978727"/>
                    </a:cubicBezTo>
                    <a:cubicBezTo>
                      <a:pt x="3072938" y="1973185"/>
                      <a:pt x="3077301" y="1966133"/>
                      <a:pt x="3084021" y="1962101"/>
                    </a:cubicBezTo>
                    <a:cubicBezTo>
                      <a:pt x="3091535" y="1957593"/>
                      <a:pt x="3100506" y="1956095"/>
                      <a:pt x="3108960" y="1953789"/>
                    </a:cubicBezTo>
                    <a:cubicBezTo>
                      <a:pt x="3131004" y="1947777"/>
                      <a:pt x="3153784" y="1944389"/>
                      <a:pt x="3175461" y="1937163"/>
                    </a:cubicBezTo>
                    <a:cubicBezTo>
                      <a:pt x="3183774" y="1934392"/>
                      <a:pt x="3191974" y="1931257"/>
                      <a:pt x="3200400" y="1928850"/>
                    </a:cubicBezTo>
                    <a:cubicBezTo>
                      <a:pt x="3209266" y="1926317"/>
                      <a:pt x="3248035" y="1918088"/>
                      <a:pt x="3258589" y="1912225"/>
                    </a:cubicBezTo>
                    <a:cubicBezTo>
                      <a:pt x="3276056" y="1902521"/>
                      <a:pt x="3291840" y="1890058"/>
                      <a:pt x="3308465" y="1878974"/>
                    </a:cubicBezTo>
                    <a:cubicBezTo>
                      <a:pt x="3316778" y="1873432"/>
                      <a:pt x="3326339" y="1869413"/>
                      <a:pt x="3333403" y="1862349"/>
                    </a:cubicBezTo>
                    <a:cubicBezTo>
                      <a:pt x="3338945" y="1856807"/>
                      <a:pt x="3343308" y="1849755"/>
                      <a:pt x="3350029" y="1845723"/>
                    </a:cubicBezTo>
                    <a:cubicBezTo>
                      <a:pt x="3357543" y="1841215"/>
                      <a:pt x="3366654" y="1840181"/>
                      <a:pt x="3374967" y="1837410"/>
                    </a:cubicBezTo>
                    <a:lnTo>
                      <a:pt x="3441469" y="1770909"/>
                    </a:lnTo>
                    <a:cubicBezTo>
                      <a:pt x="3447011" y="1765367"/>
                      <a:pt x="3451573" y="1758630"/>
                      <a:pt x="3458094" y="1754283"/>
                    </a:cubicBezTo>
                    <a:cubicBezTo>
                      <a:pt x="3534848" y="1703114"/>
                      <a:pt x="3440434" y="1768411"/>
                      <a:pt x="3499658" y="1721032"/>
                    </a:cubicBezTo>
                    <a:cubicBezTo>
                      <a:pt x="3507459" y="1714791"/>
                      <a:pt x="3517011" y="1710909"/>
                      <a:pt x="3524596" y="1704407"/>
                    </a:cubicBezTo>
                    <a:cubicBezTo>
                      <a:pt x="3536497" y="1694206"/>
                      <a:pt x="3544805" y="1679851"/>
                      <a:pt x="3557847" y="1671156"/>
                    </a:cubicBezTo>
                    <a:cubicBezTo>
                      <a:pt x="3574472" y="1660072"/>
                      <a:pt x="3593594" y="1652033"/>
                      <a:pt x="3607723" y="1637905"/>
                    </a:cubicBezTo>
                    <a:cubicBezTo>
                      <a:pt x="3627417" y="1618212"/>
                      <a:pt x="3646029" y="1597428"/>
                      <a:pt x="3674225" y="1588029"/>
                    </a:cubicBezTo>
                    <a:lnTo>
                      <a:pt x="3699163" y="1579716"/>
                    </a:lnTo>
                    <a:cubicBezTo>
                      <a:pt x="3741292" y="1537587"/>
                      <a:pt x="3686768" y="1587153"/>
                      <a:pt x="3740727" y="1554778"/>
                    </a:cubicBezTo>
                    <a:cubicBezTo>
                      <a:pt x="3747447" y="1550746"/>
                      <a:pt x="3750632" y="1542184"/>
                      <a:pt x="3757352" y="1538152"/>
                    </a:cubicBezTo>
                    <a:cubicBezTo>
                      <a:pt x="3766660" y="1532567"/>
                      <a:pt x="3808301" y="1523699"/>
                      <a:pt x="3815541" y="1521527"/>
                    </a:cubicBezTo>
                    <a:cubicBezTo>
                      <a:pt x="3934800" y="1485749"/>
                      <a:pt x="3786218" y="1524702"/>
                      <a:pt x="3931920" y="1488276"/>
                    </a:cubicBezTo>
                    <a:lnTo>
                      <a:pt x="3965170" y="1479963"/>
                    </a:lnTo>
                    <a:cubicBezTo>
                      <a:pt x="3976254" y="1477192"/>
                      <a:pt x="3988202" y="1476759"/>
                      <a:pt x="3998421" y="1471650"/>
                    </a:cubicBezTo>
                    <a:cubicBezTo>
                      <a:pt x="4009505" y="1466108"/>
                      <a:pt x="4020348" y="1460058"/>
                      <a:pt x="4031672" y="1455025"/>
                    </a:cubicBezTo>
                    <a:cubicBezTo>
                      <a:pt x="4047477" y="1448001"/>
                      <a:pt x="4078984" y="1435570"/>
                      <a:pt x="4098174" y="1430087"/>
                    </a:cubicBezTo>
                    <a:cubicBezTo>
                      <a:pt x="4109159" y="1426948"/>
                      <a:pt x="4120341" y="1424545"/>
                      <a:pt x="4131425" y="1421774"/>
                    </a:cubicBezTo>
                    <a:cubicBezTo>
                      <a:pt x="4139738" y="1416232"/>
                      <a:pt x="4147427" y="1409617"/>
                      <a:pt x="4156363" y="1405149"/>
                    </a:cubicBezTo>
                    <a:cubicBezTo>
                      <a:pt x="4164200" y="1401230"/>
                      <a:pt x="4173787" y="1401344"/>
                      <a:pt x="4181301" y="1396836"/>
                    </a:cubicBezTo>
                    <a:cubicBezTo>
                      <a:pt x="4188022" y="1392804"/>
                      <a:pt x="4191406" y="1384557"/>
                      <a:pt x="4197927" y="1380210"/>
                    </a:cubicBezTo>
                    <a:cubicBezTo>
                      <a:pt x="4224007" y="1362823"/>
                      <a:pt x="4235188" y="1362582"/>
                      <a:pt x="4264429" y="1355272"/>
                    </a:cubicBezTo>
                    <a:cubicBezTo>
                      <a:pt x="4269971" y="1346959"/>
                      <a:pt x="4272582" y="1335629"/>
                      <a:pt x="4281054" y="1330334"/>
                    </a:cubicBezTo>
                    <a:cubicBezTo>
                      <a:pt x="4295915" y="1321046"/>
                      <a:pt x="4330930" y="1313709"/>
                      <a:pt x="4330930" y="1313709"/>
                    </a:cubicBezTo>
                    <a:cubicBezTo>
                      <a:pt x="4350623" y="1294016"/>
                      <a:pt x="4369235" y="1273230"/>
                      <a:pt x="4397432" y="1263832"/>
                    </a:cubicBezTo>
                    <a:lnTo>
                      <a:pt x="4422370" y="1255520"/>
                    </a:lnTo>
                    <a:cubicBezTo>
                      <a:pt x="4427912" y="1249978"/>
                      <a:pt x="4432275" y="1242926"/>
                      <a:pt x="4438996" y="1238894"/>
                    </a:cubicBezTo>
                    <a:cubicBezTo>
                      <a:pt x="4446510" y="1234386"/>
                      <a:pt x="4455880" y="1234033"/>
                      <a:pt x="4463934" y="1230581"/>
                    </a:cubicBezTo>
                    <a:cubicBezTo>
                      <a:pt x="4475324" y="1225700"/>
                      <a:pt x="4486101" y="1219498"/>
                      <a:pt x="4497185" y="1213956"/>
                    </a:cubicBezTo>
                    <a:cubicBezTo>
                      <a:pt x="4556911" y="1154226"/>
                      <a:pt x="4455152" y="1250288"/>
                      <a:pt x="4547061" y="1189018"/>
                    </a:cubicBezTo>
                    <a:cubicBezTo>
                      <a:pt x="4555374" y="1183476"/>
                      <a:pt x="4556168" y="1170659"/>
                      <a:pt x="4563687" y="1164080"/>
                    </a:cubicBezTo>
                    <a:cubicBezTo>
                      <a:pt x="4578724" y="1150922"/>
                      <a:pt x="4596938" y="1141913"/>
                      <a:pt x="4613563" y="1130829"/>
                    </a:cubicBezTo>
                    <a:cubicBezTo>
                      <a:pt x="4621876" y="1125287"/>
                      <a:pt x="4629023" y="1117362"/>
                      <a:pt x="4638501" y="1114203"/>
                    </a:cubicBezTo>
                    <a:cubicBezTo>
                      <a:pt x="4646814" y="1111432"/>
                      <a:pt x="4655602" y="1109809"/>
                      <a:pt x="4663440" y="1105890"/>
                    </a:cubicBezTo>
                    <a:cubicBezTo>
                      <a:pt x="4672376" y="1101422"/>
                      <a:pt x="4679195" y="1093200"/>
                      <a:pt x="4688378" y="1089265"/>
                    </a:cubicBezTo>
                    <a:cubicBezTo>
                      <a:pt x="4698879" y="1084765"/>
                      <a:pt x="4710644" y="1084091"/>
                      <a:pt x="4721629" y="1080952"/>
                    </a:cubicBezTo>
                    <a:cubicBezTo>
                      <a:pt x="4783360" y="1063315"/>
                      <a:pt x="4697184" y="1080877"/>
                      <a:pt x="4804756" y="1064327"/>
                    </a:cubicBezTo>
                    <a:cubicBezTo>
                      <a:pt x="4824028" y="1061362"/>
                      <a:pt x="4875443" y="1052889"/>
                      <a:pt x="4896196" y="1047701"/>
                    </a:cubicBezTo>
                    <a:cubicBezTo>
                      <a:pt x="4904697" y="1045576"/>
                      <a:pt x="4912596" y="1041359"/>
                      <a:pt x="4921134" y="1039389"/>
                    </a:cubicBezTo>
                    <a:cubicBezTo>
                      <a:pt x="4948668" y="1033035"/>
                      <a:pt x="4977453" y="1031699"/>
                      <a:pt x="5004261" y="1022763"/>
                    </a:cubicBezTo>
                    <a:cubicBezTo>
                      <a:pt x="5012574" y="1019992"/>
                      <a:pt x="5020699" y="1016575"/>
                      <a:pt x="5029200" y="1014450"/>
                    </a:cubicBezTo>
                    <a:cubicBezTo>
                      <a:pt x="5076679" y="1002581"/>
                      <a:pt x="5061331" y="1010630"/>
                      <a:pt x="5104014" y="997825"/>
                    </a:cubicBezTo>
                    <a:cubicBezTo>
                      <a:pt x="5120800" y="992789"/>
                      <a:pt x="5137265" y="986742"/>
                      <a:pt x="5153890" y="981200"/>
                    </a:cubicBezTo>
                    <a:lnTo>
                      <a:pt x="5178829" y="972887"/>
                    </a:lnTo>
                    <a:cubicBezTo>
                      <a:pt x="5226756" y="940934"/>
                      <a:pt x="5180521" y="968599"/>
                      <a:pt x="5228705" y="947949"/>
                    </a:cubicBezTo>
                    <a:cubicBezTo>
                      <a:pt x="5240095" y="943068"/>
                      <a:pt x="5250450" y="935925"/>
                      <a:pt x="5261956" y="931323"/>
                    </a:cubicBezTo>
                    <a:cubicBezTo>
                      <a:pt x="5278227" y="924814"/>
                      <a:pt x="5311832" y="914698"/>
                      <a:pt x="5311832" y="914698"/>
                    </a:cubicBezTo>
                    <a:cubicBezTo>
                      <a:pt x="5340850" y="885680"/>
                      <a:pt x="5321023" y="900550"/>
                      <a:pt x="5378334" y="881447"/>
                    </a:cubicBezTo>
                    <a:lnTo>
                      <a:pt x="5378334" y="881447"/>
                    </a:lnTo>
                    <a:cubicBezTo>
                      <a:pt x="5386647" y="875905"/>
                      <a:pt x="5394142" y="868879"/>
                      <a:pt x="5403272" y="864821"/>
                    </a:cubicBezTo>
                    <a:cubicBezTo>
                      <a:pt x="5419286" y="857703"/>
                      <a:pt x="5453149" y="848196"/>
                      <a:pt x="5453149" y="848196"/>
                    </a:cubicBezTo>
                    <a:cubicBezTo>
                      <a:pt x="5461462" y="842654"/>
                      <a:pt x="5468957" y="835628"/>
                      <a:pt x="5478087" y="831570"/>
                    </a:cubicBezTo>
                    <a:cubicBezTo>
                      <a:pt x="5494101" y="824453"/>
                      <a:pt x="5527963" y="814945"/>
                      <a:pt x="5527963" y="814945"/>
                    </a:cubicBezTo>
                    <a:cubicBezTo>
                      <a:pt x="5533505" y="809403"/>
                      <a:pt x="5538068" y="802667"/>
                      <a:pt x="5544589" y="798320"/>
                    </a:cubicBezTo>
                    <a:cubicBezTo>
                      <a:pt x="5595770" y="764200"/>
                      <a:pt x="5560278" y="799070"/>
                      <a:pt x="5602778" y="765069"/>
                    </a:cubicBezTo>
                    <a:cubicBezTo>
                      <a:pt x="5608898" y="760173"/>
                      <a:pt x="5613133" y="753145"/>
                      <a:pt x="5619403" y="748443"/>
                    </a:cubicBezTo>
                    <a:cubicBezTo>
                      <a:pt x="5635388" y="736454"/>
                      <a:pt x="5652654" y="726276"/>
                      <a:pt x="5669280" y="715192"/>
                    </a:cubicBezTo>
                    <a:cubicBezTo>
                      <a:pt x="5677593" y="709650"/>
                      <a:pt x="5684740" y="701726"/>
                      <a:pt x="5694218" y="698567"/>
                    </a:cubicBezTo>
                    <a:lnTo>
                      <a:pt x="5719156" y="690254"/>
                    </a:lnTo>
                    <a:cubicBezTo>
                      <a:pt x="5727469" y="681941"/>
                      <a:pt x="5734313" y="671837"/>
                      <a:pt x="5744094" y="665316"/>
                    </a:cubicBezTo>
                    <a:cubicBezTo>
                      <a:pt x="5751385" y="660455"/>
                      <a:pt x="5760896" y="660257"/>
                      <a:pt x="5769032" y="657003"/>
                    </a:cubicBezTo>
                    <a:cubicBezTo>
                      <a:pt x="5788625" y="649166"/>
                      <a:pt x="5807201" y="638738"/>
                      <a:pt x="5827221" y="632065"/>
                    </a:cubicBezTo>
                    <a:cubicBezTo>
                      <a:pt x="5889291" y="611375"/>
                      <a:pt x="5882534" y="620316"/>
                      <a:pt x="5935287" y="607127"/>
                    </a:cubicBezTo>
                    <a:cubicBezTo>
                      <a:pt x="5946640" y="604289"/>
                      <a:pt x="6029665" y="580720"/>
                      <a:pt x="6043352" y="573876"/>
                    </a:cubicBezTo>
                    <a:cubicBezTo>
                      <a:pt x="6054436" y="568334"/>
                      <a:pt x="6064734" y="560811"/>
                      <a:pt x="6076603" y="557250"/>
                    </a:cubicBezTo>
                    <a:cubicBezTo>
                      <a:pt x="6092747" y="552407"/>
                      <a:pt x="6109854" y="551709"/>
                      <a:pt x="6126480" y="548938"/>
                    </a:cubicBezTo>
                    <a:cubicBezTo>
                      <a:pt x="6213252" y="520013"/>
                      <a:pt x="6158876" y="533560"/>
                      <a:pt x="6292734" y="524000"/>
                    </a:cubicBezTo>
                    <a:cubicBezTo>
                      <a:pt x="6417143" y="503264"/>
                      <a:pt x="6261747" y="528767"/>
                      <a:pt x="6400800" y="507374"/>
                    </a:cubicBezTo>
                    <a:cubicBezTo>
                      <a:pt x="6417459" y="504811"/>
                      <a:pt x="6434223" y="502717"/>
                      <a:pt x="6450676" y="499061"/>
                    </a:cubicBezTo>
                    <a:cubicBezTo>
                      <a:pt x="6523713" y="482831"/>
                      <a:pt x="6398211" y="494682"/>
                      <a:pt x="6542116" y="474123"/>
                    </a:cubicBezTo>
                    <a:cubicBezTo>
                      <a:pt x="6574947" y="469433"/>
                      <a:pt x="6609465" y="465599"/>
                      <a:pt x="6641869" y="457498"/>
                    </a:cubicBezTo>
                    <a:cubicBezTo>
                      <a:pt x="6650370" y="455373"/>
                      <a:pt x="6658253" y="451086"/>
                      <a:pt x="6666807" y="449185"/>
                    </a:cubicBezTo>
                    <a:cubicBezTo>
                      <a:pt x="6683260" y="445529"/>
                      <a:pt x="6700230" y="444528"/>
                      <a:pt x="6716683" y="440872"/>
                    </a:cubicBezTo>
                    <a:cubicBezTo>
                      <a:pt x="6725237" y="438971"/>
                      <a:pt x="6733067" y="434461"/>
                      <a:pt x="6741621" y="432560"/>
                    </a:cubicBezTo>
                    <a:cubicBezTo>
                      <a:pt x="6758075" y="428904"/>
                      <a:pt x="6774970" y="427553"/>
                      <a:pt x="6791498" y="424247"/>
                    </a:cubicBezTo>
                    <a:cubicBezTo>
                      <a:pt x="6802701" y="422006"/>
                      <a:pt x="6813381" y="417071"/>
                      <a:pt x="6824749" y="415934"/>
                    </a:cubicBezTo>
                    <a:cubicBezTo>
                      <a:pt x="6868949" y="411514"/>
                      <a:pt x="6913418" y="410392"/>
                      <a:pt x="6957752" y="407621"/>
                    </a:cubicBezTo>
                    <a:cubicBezTo>
                      <a:pt x="6968836" y="404850"/>
                      <a:pt x="6979693" y="400925"/>
                      <a:pt x="6991003" y="399309"/>
                    </a:cubicBezTo>
                    <a:cubicBezTo>
                      <a:pt x="7156399" y="375682"/>
                      <a:pt x="7002395" y="404338"/>
                      <a:pt x="7132320" y="382683"/>
                    </a:cubicBezTo>
                    <a:cubicBezTo>
                      <a:pt x="7219400" y="368169"/>
                      <a:pt x="7132429" y="380999"/>
                      <a:pt x="7207134" y="366058"/>
                    </a:cubicBezTo>
                    <a:cubicBezTo>
                      <a:pt x="7244192" y="358647"/>
                      <a:pt x="7262911" y="358348"/>
                      <a:pt x="7298574" y="349432"/>
                    </a:cubicBezTo>
                    <a:cubicBezTo>
                      <a:pt x="7307075" y="347307"/>
                      <a:pt x="7315087" y="343527"/>
                      <a:pt x="7323512" y="341120"/>
                    </a:cubicBezTo>
                    <a:cubicBezTo>
                      <a:pt x="7334497" y="337981"/>
                      <a:pt x="7345679" y="335578"/>
                      <a:pt x="7356763" y="332807"/>
                    </a:cubicBezTo>
                    <a:cubicBezTo>
                      <a:pt x="7387074" y="302496"/>
                      <a:pt x="7357613" y="326254"/>
                      <a:pt x="7406640" y="307869"/>
                    </a:cubicBezTo>
                    <a:cubicBezTo>
                      <a:pt x="7418243" y="303518"/>
                      <a:pt x="7428566" y="296276"/>
                      <a:pt x="7439890" y="291243"/>
                    </a:cubicBezTo>
                    <a:cubicBezTo>
                      <a:pt x="7453526" y="285183"/>
                      <a:pt x="7468107" y="281291"/>
                      <a:pt x="7481454" y="274618"/>
                    </a:cubicBezTo>
                    <a:cubicBezTo>
                      <a:pt x="7490390" y="270150"/>
                      <a:pt x="7497262" y="262050"/>
                      <a:pt x="7506392" y="257992"/>
                    </a:cubicBezTo>
                    <a:cubicBezTo>
                      <a:pt x="7522406" y="250874"/>
                      <a:pt x="7539643" y="246909"/>
                      <a:pt x="7556269" y="241367"/>
                    </a:cubicBezTo>
                    <a:cubicBezTo>
                      <a:pt x="7564582" y="238596"/>
                      <a:pt x="7572706" y="235179"/>
                      <a:pt x="7581207" y="233054"/>
                    </a:cubicBezTo>
                    <a:cubicBezTo>
                      <a:pt x="7592291" y="230283"/>
                      <a:pt x="7603515" y="228024"/>
                      <a:pt x="7614458" y="224741"/>
                    </a:cubicBezTo>
                    <a:cubicBezTo>
                      <a:pt x="7631244" y="219705"/>
                      <a:pt x="7647150" y="211553"/>
                      <a:pt x="7664334" y="208116"/>
                    </a:cubicBezTo>
                    <a:cubicBezTo>
                      <a:pt x="7678189" y="205345"/>
                      <a:pt x="7692365" y="203863"/>
                      <a:pt x="7705898" y="199803"/>
                    </a:cubicBezTo>
                    <a:cubicBezTo>
                      <a:pt x="7720190" y="195515"/>
                      <a:pt x="7733438" y="188277"/>
                      <a:pt x="7747461" y="183178"/>
                    </a:cubicBezTo>
                    <a:cubicBezTo>
                      <a:pt x="7786202" y="169090"/>
                      <a:pt x="7823118" y="158072"/>
                      <a:pt x="7863840" y="149927"/>
                    </a:cubicBezTo>
                    <a:lnTo>
                      <a:pt x="7905403" y="141614"/>
                    </a:lnTo>
                    <a:cubicBezTo>
                      <a:pt x="7955015" y="132593"/>
                      <a:pt x="7950657" y="135252"/>
                      <a:pt x="7996843" y="124989"/>
                    </a:cubicBezTo>
                    <a:cubicBezTo>
                      <a:pt x="8006432" y="122858"/>
                      <a:pt x="8043923" y="113918"/>
                      <a:pt x="8055032" y="108363"/>
                    </a:cubicBezTo>
                    <a:cubicBezTo>
                      <a:pt x="8063968" y="103895"/>
                      <a:pt x="8070841" y="95796"/>
                      <a:pt x="8079970" y="91738"/>
                    </a:cubicBezTo>
                    <a:cubicBezTo>
                      <a:pt x="8095985" y="84620"/>
                      <a:pt x="8114172" y="82949"/>
                      <a:pt x="8129847" y="75112"/>
                    </a:cubicBezTo>
                    <a:cubicBezTo>
                      <a:pt x="8146472" y="66799"/>
                      <a:pt x="8162737" y="57723"/>
                      <a:pt x="8179723" y="50174"/>
                    </a:cubicBezTo>
                    <a:cubicBezTo>
                      <a:pt x="8187730" y="46615"/>
                      <a:pt x="8197001" y="46116"/>
                      <a:pt x="8204661" y="41861"/>
                    </a:cubicBezTo>
                    <a:cubicBezTo>
                      <a:pt x="8255318" y="13718"/>
                      <a:pt x="8238437" y="10557"/>
                      <a:pt x="8279476" y="298"/>
                    </a:cubicBezTo>
                    <a:cubicBezTo>
                      <a:pt x="8282164" y="-374"/>
                      <a:pt x="8285018" y="298"/>
                      <a:pt x="8287789" y="298"/>
                    </a:cubicBezTo>
                  </a:path>
                </a:pathLst>
              </a:custGeom>
              <a:noFill/>
              <a:ln w="381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9740068" y="1170184"/>
                <a:ext cx="1585778" cy="653645"/>
              </a:xfrm>
              <a:prstGeom prst="rect">
                <a:avLst/>
              </a:prstGeom>
              <a:noFill/>
            </p:spPr>
            <p:txBody>
              <a:bodyPr wrap="none" rtlCol="0">
                <a:spAutoFit/>
              </a:bodyPr>
              <a:lstStyle/>
              <a:p>
                <a:pPr algn="ctr"/>
                <a:r>
                  <a:rPr lang="fr-FR" sz="1400" dirty="0" smtClean="0">
                    <a:solidFill>
                      <a:srgbClr val="4472C4"/>
                    </a:solidFill>
                    <a:latin typeface="Segoe UI" panose="020B0502040204020203" pitchFamily="34" charset="0"/>
                    <a:cs typeface="Segoe UI" panose="020B0502040204020203" pitchFamily="34" charset="0"/>
                  </a:rPr>
                  <a:t>(1) </a:t>
                </a:r>
                <a:r>
                  <a:rPr lang="fr-FR" sz="1400" b="1" dirty="0" smtClean="0">
                    <a:solidFill>
                      <a:srgbClr val="4472C4"/>
                    </a:solidFill>
                    <a:latin typeface="Segoe UI" panose="020B0502040204020203" pitchFamily="34" charset="0"/>
                    <a:cs typeface="Segoe UI" panose="020B0502040204020203" pitchFamily="34" charset="0"/>
                  </a:rPr>
                  <a:t>Efficacité</a:t>
                </a:r>
              </a:p>
              <a:p>
                <a:pPr algn="ctr"/>
                <a:r>
                  <a:rPr lang="fr-FR" sz="1400" dirty="0" smtClean="0">
                    <a:solidFill>
                      <a:srgbClr val="4472C4"/>
                    </a:solidFill>
                    <a:latin typeface="Segoe UI" panose="020B0502040204020203" pitchFamily="34" charset="0"/>
                    <a:cs typeface="Segoe UI" panose="020B0502040204020203" pitchFamily="34" charset="0"/>
                  </a:rPr>
                  <a:t>(convergence)</a:t>
                </a:r>
                <a:endParaRPr lang="fr-FR" sz="1400" dirty="0">
                  <a:solidFill>
                    <a:srgbClr val="4472C4"/>
                  </a:solidFill>
                  <a:latin typeface="Segoe UI" panose="020B0502040204020203" pitchFamily="34" charset="0"/>
                  <a:cs typeface="Segoe UI" panose="020B0502040204020203" pitchFamily="34" charset="0"/>
                </a:endParaRPr>
              </a:p>
            </p:txBody>
          </p:sp>
        </p:grpSp>
        <p:grpSp>
          <p:nvGrpSpPr>
            <p:cNvPr id="31" name="Groupe 30"/>
            <p:cNvGrpSpPr/>
            <p:nvPr/>
          </p:nvGrpSpPr>
          <p:grpSpPr>
            <a:xfrm rot="18927019">
              <a:off x="9762089" y="1121007"/>
              <a:ext cx="118800" cy="118800"/>
              <a:chOff x="7747462" y="3840777"/>
              <a:chExt cx="118800" cy="118800"/>
            </a:xfrm>
          </p:grpSpPr>
          <p:cxnSp>
            <p:nvCxnSpPr>
              <p:cNvPr id="32" name="Connecteur droit 31"/>
              <p:cNvCxnSpPr/>
              <p:nvPr/>
            </p:nvCxnSpPr>
            <p:spPr>
              <a:xfrm flipH="1">
                <a:off x="7747462" y="3840777"/>
                <a:ext cx="118800" cy="1188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7747462" y="3840777"/>
                <a:ext cx="118800" cy="1188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36" name="Groupe 35"/>
          <p:cNvGrpSpPr/>
          <p:nvPr/>
        </p:nvGrpSpPr>
        <p:grpSpPr>
          <a:xfrm>
            <a:off x="1856678" y="2191676"/>
            <a:ext cx="4807393" cy="2995288"/>
            <a:chOff x="1521229" y="1121008"/>
            <a:chExt cx="5849038" cy="3741937"/>
          </a:xfrm>
        </p:grpSpPr>
        <p:grpSp>
          <p:nvGrpSpPr>
            <p:cNvPr id="37" name="Groupe 36"/>
            <p:cNvGrpSpPr/>
            <p:nvPr/>
          </p:nvGrpSpPr>
          <p:grpSpPr>
            <a:xfrm>
              <a:off x="1521229" y="1170184"/>
              <a:ext cx="5849038" cy="3692761"/>
              <a:chOff x="1521229" y="1170184"/>
              <a:chExt cx="5849038" cy="3692761"/>
            </a:xfrm>
          </p:grpSpPr>
          <p:sp>
            <p:nvSpPr>
              <p:cNvPr id="41" name="Forme libre 40"/>
              <p:cNvSpPr/>
              <p:nvPr/>
            </p:nvSpPr>
            <p:spPr>
              <a:xfrm>
                <a:off x="1521229" y="1188661"/>
                <a:ext cx="4347556" cy="3674284"/>
              </a:xfrm>
              <a:custGeom>
                <a:avLst/>
                <a:gdLst>
                  <a:gd name="connsiteX0" fmla="*/ 0 w 4347556"/>
                  <a:gd name="connsiteY0" fmla="*/ 3674284 h 3674284"/>
                  <a:gd name="connsiteX1" fmla="*/ 24938 w 4347556"/>
                  <a:gd name="connsiteY1" fmla="*/ 3599470 h 3674284"/>
                  <a:gd name="connsiteX2" fmla="*/ 33251 w 4347556"/>
                  <a:gd name="connsiteY2" fmla="*/ 3549594 h 3674284"/>
                  <a:gd name="connsiteX3" fmla="*/ 41564 w 4347556"/>
                  <a:gd name="connsiteY3" fmla="*/ 3516343 h 3674284"/>
                  <a:gd name="connsiteX4" fmla="*/ 49876 w 4347556"/>
                  <a:gd name="connsiteY4" fmla="*/ 3466466 h 3674284"/>
                  <a:gd name="connsiteX5" fmla="*/ 66502 w 4347556"/>
                  <a:gd name="connsiteY5" fmla="*/ 3449841 h 3674284"/>
                  <a:gd name="connsiteX6" fmla="*/ 116378 w 4347556"/>
                  <a:gd name="connsiteY6" fmla="*/ 3424903 h 3674284"/>
                  <a:gd name="connsiteX7" fmla="*/ 141316 w 4347556"/>
                  <a:gd name="connsiteY7" fmla="*/ 3408277 h 3674284"/>
                  <a:gd name="connsiteX8" fmla="*/ 157942 w 4347556"/>
                  <a:gd name="connsiteY8" fmla="*/ 3391652 h 3674284"/>
                  <a:gd name="connsiteX9" fmla="*/ 182880 w 4347556"/>
                  <a:gd name="connsiteY9" fmla="*/ 3383339 h 3674284"/>
                  <a:gd name="connsiteX10" fmla="*/ 199506 w 4347556"/>
                  <a:gd name="connsiteY10" fmla="*/ 3358401 h 3674284"/>
                  <a:gd name="connsiteX11" fmla="*/ 207818 w 4347556"/>
                  <a:gd name="connsiteY11" fmla="*/ 3333463 h 3674284"/>
                  <a:gd name="connsiteX12" fmla="*/ 241069 w 4347556"/>
                  <a:gd name="connsiteY12" fmla="*/ 3283586 h 3674284"/>
                  <a:gd name="connsiteX13" fmla="*/ 257695 w 4347556"/>
                  <a:gd name="connsiteY13" fmla="*/ 3266961 h 3674284"/>
                  <a:gd name="connsiteX14" fmla="*/ 290946 w 4347556"/>
                  <a:gd name="connsiteY14" fmla="*/ 3217084 h 3674284"/>
                  <a:gd name="connsiteX15" fmla="*/ 307571 w 4347556"/>
                  <a:gd name="connsiteY15" fmla="*/ 3167208 h 3674284"/>
                  <a:gd name="connsiteX16" fmla="*/ 315884 w 4347556"/>
                  <a:gd name="connsiteY16" fmla="*/ 3142270 h 3674284"/>
                  <a:gd name="connsiteX17" fmla="*/ 332509 w 4347556"/>
                  <a:gd name="connsiteY17" fmla="*/ 3117332 h 3674284"/>
                  <a:gd name="connsiteX18" fmla="*/ 340822 w 4347556"/>
                  <a:gd name="connsiteY18" fmla="*/ 3084081 h 3674284"/>
                  <a:gd name="connsiteX19" fmla="*/ 357447 w 4347556"/>
                  <a:gd name="connsiteY19" fmla="*/ 3034204 h 3674284"/>
                  <a:gd name="connsiteX20" fmla="*/ 365760 w 4347556"/>
                  <a:gd name="connsiteY20" fmla="*/ 2976015 h 3674284"/>
                  <a:gd name="connsiteX21" fmla="*/ 374073 w 4347556"/>
                  <a:gd name="connsiteY21" fmla="*/ 2926139 h 3674284"/>
                  <a:gd name="connsiteX22" fmla="*/ 382386 w 4347556"/>
                  <a:gd name="connsiteY22" fmla="*/ 2601943 h 3674284"/>
                  <a:gd name="connsiteX23" fmla="*/ 399011 w 4347556"/>
                  <a:gd name="connsiteY23" fmla="*/ 2552066 h 3674284"/>
                  <a:gd name="connsiteX24" fmla="*/ 423949 w 4347556"/>
                  <a:gd name="connsiteY24" fmla="*/ 2502190 h 3674284"/>
                  <a:gd name="connsiteX25" fmla="*/ 448887 w 4347556"/>
                  <a:gd name="connsiteY25" fmla="*/ 2493877 h 3674284"/>
                  <a:gd name="connsiteX26" fmla="*/ 465513 w 4347556"/>
                  <a:gd name="connsiteY26" fmla="*/ 2477252 h 3674284"/>
                  <a:gd name="connsiteX27" fmla="*/ 482138 w 4347556"/>
                  <a:gd name="connsiteY27" fmla="*/ 2452314 h 3674284"/>
                  <a:gd name="connsiteX28" fmla="*/ 507076 w 4347556"/>
                  <a:gd name="connsiteY28" fmla="*/ 2435688 h 3674284"/>
                  <a:gd name="connsiteX29" fmla="*/ 523702 w 4347556"/>
                  <a:gd name="connsiteY29" fmla="*/ 2419063 h 3674284"/>
                  <a:gd name="connsiteX30" fmla="*/ 548640 w 4347556"/>
                  <a:gd name="connsiteY30" fmla="*/ 2402437 h 3674284"/>
                  <a:gd name="connsiteX31" fmla="*/ 581891 w 4347556"/>
                  <a:gd name="connsiteY31" fmla="*/ 2369186 h 3674284"/>
                  <a:gd name="connsiteX32" fmla="*/ 615142 w 4347556"/>
                  <a:gd name="connsiteY32" fmla="*/ 2327623 h 3674284"/>
                  <a:gd name="connsiteX33" fmla="*/ 640080 w 4347556"/>
                  <a:gd name="connsiteY33" fmla="*/ 2244495 h 3674284"/>
                  <a:gd name="connsiteX34" fmla="*/ 656706 w 4347556"/>
                  <a:gd name="connsiteY34" fmla="*/ 2227870 h 3674284"/>
                  <a:gd name="connsiteX35" fmla="*/ 673331 w 4347556"/>
                  <a:gd name="connsiteY35" fmla="*/ 2186306 h 3674284"/>
                  <a:gd name="connsiteX36" fmla="*/ 706582 w 4347556"/>
                  <a:gd name="connsiteY36" fmla="*/ 2153055 h 3674284"/>
                  <a:gd name="connsiteX37" fmla="*/ 723207 w 4347556"/>
                  <a:gd name="connsiteY37" fmla="*/ 2128117 h 3674284"/>
                  <a:gd name="connsiteX38" fmla="*/ 739833 w 4347556"/>
                  <a:gd name="connsiteY38" fmla="*/ 2111492 h 3674284"/>
                  <a:gd name="connsiteX39" fmla="*/ 773084 w 4347556"/>
                  <a:gd name="connsiteY39" fmla="*/ 2061615 h 3674284"/>
                  <a:gd name="connsiteX40" fmla="*/ 798022 w 4347556"/>
                  <a:gd name="connsiteY40" fmla="*/ 2044990 h 3674284"/>
                  <a:gd name="connsiteX41" fmla="*/ 814647 w 4347556"/>
                  <a:gd name="connsiteY41" fmla="*/ 2028364 h 3674284"/>
                  <a:gd name="connsiteX42" fmla="*/ 839586 w 4347556"/>
                  <a:gd name="connsiteY42" fmla="*/ 2020052 h 3674284"/>
                  <a:gd name="connsiteX43" fmla="*/ 889462 w 4347556"/>
                  <a:gd name="connsiteY43" fmla="*/ 1986801 h 3674284"/>
                  <a:gd name="connsiteX44" fmla="*/ 914400 w 4347556"/>
                  <a:gd name="connsiteY44" fmla="*/ 1970175 h 3674284"/>
                  <a:gd name="connsiteX45" fmla="*/ 955964 w 4347556"/>
                  <a:gd name="connsiteY45" fmla="*/ 1945237 h 3674284"/>
                  <a:gd name="connsiteX46" fmla="*/ 972589 w 4347556"/>
                  <a:gd name="connsiteY46" fmla="*/ 1920299 h 3674284"/>
                  <a:gd name="connsiteX47" fmla="*/ 1039091 w 4347556"/>
                  <a:gd name="connsiteY47" fmla="*/ 1878735 h 3674284"/>
                  <a:gd name="connsiteX48" fmla="*/ 1097280 w 4347556"/>
                  <a:gd name="connsiteY48" fmla="*/ 1820546 h 3674284"/>
                  <a:gd name="connsiteX49" fmla="*/ 1113906 w 4347556"/>
                  <a:gd name="connsiteY49" fmla="*/ 1803921 h 3674284"/>
                  <a:gd name="connsiteX50" fmla="*/ 1130531 w 4347556"/>
                  <a:gd name="connsiteY50" fmla="*/ 1778983 h 3674284"/>
                  <a:gd name="connsiteX51" fmla="*/ 1163782 w 4347556"/>
                  <a:gd name="connsiteY51" fmla="*/ 1712481 h 3674284"/>
                  <a:gd name="connsiteX52" fmla="*/ 1188720 w 4347556"/>
                  <a:gd name="connsiteY52" fmla="*/ 1637666 h 3674284"/>
                  <a:gd name="connsiteX53" fmla="*/ 1197033 w 4347556"/>
                  <a:gd name="connsiteY53" fmla="*/ 1612728 h 3674284"/>
                  <a:gd name="connsiteX54" fmla="*/ 1205346 w 4347556"/>
                  <a:gd name="connsiteY54" fmla="*/ 1587790 h 3674284"/>
                  <a:gd name="connsiteX55" fmla="*/ 1221971 w 4347556"/>
                  <a:gd name="connsiteY55" fmla="*/ 1571164 h 3674284"/>
                  <a:gd name="connsiteX56" fmla="*/ 1230284 w 4347556"/>
                  <a:gd name="connsiteY56" fmla="*/ 1529601 h 3674284"/>
                  <a:gd name="connsiteX57" fmla="*/ 1238596 w 4347556"/>
                  <a:gd name="connsiteY57" fmla="*/ 1355034 h 3674284"/>
                  <a:gd name="connsiteX58" fmla="*/ 1255222 w 4347556"/>
                  <a:gd name="connsiteY58" fmla="*/ 1305157 h 3674284"/>
                  <a:gd name="connsiteX59" fmla="*/ 1263535 w 4347556"/>
                  <a:gd name="connsiteY59" fmla="*/ 1280219 h 3674284"/>
                  <a:gd name="connsiteX60" fmla="*/ 1296786 w 4347556"/>
                  <a:gd name="connsiteY60" fmla="*/ 1230343 h 3674284"/>
                  <a:gd name="connsiteX61" fmla="*/ 1338349 w 4347556"/>
                  <a:gd name="connsiteY61" fmla="*/ 1188779 h 3674284"/>
                  <a:gd name="connsiteX62" fmla="*/ 1363287 w 4347556"/>
                  <a:gd name="connsiteY62" fmla="*/ 1172154 h 3674284"/>
                  <a:gd name="connsiteX63" fmla="*/ 1379913 w 4347556"/>
                  <a:gd name="connsiteY63" fmla="*/ 1155528 h 3674284"/>
                  <a:gd name="connsiteX64" fmla="*/ 1429789 w 4347556"/>
                  <a:gd name="connsiteY64" fmla="*/ 1122277 h 3674284"/>
                  <a:gd name="connsiteX65" fmla="*/ 1504604 w 4347556"/>
                  <a:gd name="connsiteY65" fmla="*/ 1072401 h 3674284"/>
                  <a:gd name="connsiteX66" fmla="*/ 1529542 w 4347556"/>
                  <a:gd name="connsiteY66" fmla="*/ 1055775 h 3674284"/>
                  <a:gd name="connsiteX67" fmla="*/ 1579418 w 4347556"/>
                  <a:gd name="connsiteY67" fmla="*/ 1039150 h 3674284"/>
                  <a:gd name="connsiteX68" fmla="*/ 1604356 w 4347556"/>
                  <a:gd name="connsiteY68" fmla="*/ 1022524 h 3674284"/>
                  <a:gd name="connsiteX69" fmla="*/ 1637607 w 4347556"/>
                  <a:gd name="connsiteY69" fmla="*/ 1014212 h 3674284"/>
                  <a:gd name="connsiteX70" fmla="*/ 1662546 w 4347556"/>
                  <a:gd name="connsiteY70" fmla="*/ 1005899 h 3674284"/>
                  <a:gd name="connsiteX71" fmla="*/ 1695796 w 4347556"/>
                  <a:gd name="connsiteY71" fmla="*/ 989274 h 3674284"/>
                  <a:gd name="connsiteX72" fmla="*/ 1737360 w 4347556"/>
                  <a:gd name="connsiteY72" fmla="*/ 980961 h 3674284"/>
                  <a:gd name="connsiteX73" fmla="*/ 1820487 w 4347556"/>
                  <a:gd name="connsiteY73" fmla="*/ 947710 h 3674284"/>
                  <a:gd name="connsiteX74" fmla="*/ 1853738 w 4347556"/>
                  <a:gd name="connsiteY74" fmla="*/ 939397 h 3674284"/>
                  <a:gd name="connsiteX75" fmla="*/ 1920240 w 4347556"/>
                  <a:gd name="connsiteY75" fmla="*/ 914459 h 3674284"/>
                  <a:gd name="connsiteX76" fmla="*/ 1936866 w 4347556"/>
                  <a:gd name="connsiteY76" fmla="*/ 897834 h 3674284"/>
                  <a:gd name="connsiteX77" fmla="*/ 1995055 w 4347556"/>
                  <a:gd name="connsiteY77" fmla="*/ 881208 h 3674284"/>
                  <a:gd name="connsiteX78" fmla="*/ 2019993 w 4347556"/>
                  <a:gd name="connsiteY78" fmla="*/ 864583 h 3674284"/>
                  <a:gd name="connsiteX79" fmla="*/ 2036618 w 4347556"/>
                  <a:gd name="connsiteY79" fmla="*/ 847957 h 3674284"/>
                  <a:gd name="connsiteX80" fmla="*/ 2069869 w 4347556"/>
                  <a:gd name="connsiteY80" fmla="*/ 831332 h 3674284"/>
                  <a:gd name="connsiteX81" fmla="*/ 2111433 w 4347556"/>
                  <a:gd name="connsiteY81" fmla="*/ 798081 h 3674284"/>
                  <a:gd name="connsiteX82" fmla="*/ 2152996 w 4347556"/>
                  <a:gd name="connsiteY82" fmla="*/ 756517 h 3674284"/>
                  <a:gd name="connsiteX83" fmla="*/ 2169622 w 4347556"/>
                  <a:gd name="connsiteY83" fmla="*/ 739892 h 3674284"/>
                  <a:gd name="connsiteX84" fmla="*/ 2211186 w 4347556"/>
                  <a:gd name="connsiteY84" fmla="*/ 681703 h 3674284"/>
                  <a:gd name="connsiteX85" fmla="*/ 2227811 w 4347556"/>
                  <a:gd name="connsiteY85" fmla="*/ 656764 h 3674284"/>
                  <a:gd name="connsiteX86" fmla="*/ 2269375 w 4347556"/>
                  <a:gd name="connsiteY86" fmla="*/ 615201 h 3674284"/>
                  <a:gd name="connsiteX87" fmla="*/ 2294313 w 4347556"/>
                  <a:gd name="connsiteY87" fmla="*/ 590263 h 3674284"/>
                  <a:gd name="connsiteX88" fmla="*/ 2310938 w 4347556"/>
                  <a:gd name="connsiteY88" fmla="*/ 573637 h 3674284"/>
                  <a:gd name="connsiteX89" fmla="*/ 2369127 w 4347556"/>
                  <a:gd name="connsiteY89" fmla="*/ 507135 h 3674284"/>
                  <a:gd name="connsiteX90" fmla="*/ 2402378 w 4347556"/>
                  <a:gd name="connsiteY90" fmla="*/ 490510 h 3674284"/>
                  <a:gd name="connsiteX91" fmla="*/ 2468880 w 4347556"/>
                  <a:gd name="connsiteY91" fmla="*/ 448946 h 3674284"/>
                  <a:gd name="connsiteX92" fmla="*/ 2493818 w 4347556"/>
                  <a:gd name="connsiteY92" fmla="*/ 440634 h 3674284"/>
                  <a:gd name="connsiteX93" fmla="*/ 2552007 w 4347556"/>
                  <a:gd name="connsiteY93" fmla="*/ 424008 h 3674284"/>
                  <a:gd name="connsiteX94" fmla="*/ 2576946 w 4347556"/>
                  <a:gd name="connsiteY94" fmla="*/ 407383 h 3674284"/>
                  <a:gd name="connsiteX95" fmla="*/ 2668386 w 4347556"/>
                  <a:gd name="connsiteY95" fmla="*/ 390757 h 3674284"/>
                  <a:gd name="connsiteX96" fmla="*/ 2826327 w 4347556"/>
                  <a:gd name="connsiteY96" fmla="*/ 374132 h 3674284"/>
                  <a:gd name="connsiteX97" fmla="*/ 2917767 w 4347556"/>
                  <a:gd name="connsiteY97" fmla="*/ 357506 h 3674284"/>
                  <a:gd name="connsiteX98" fmla="*/ 2942706 w 4347556"/>
                  <a:gd name="connsiteY98" fmla="*/ 349194 h 3674284"/>
                  <a:gd name="connsiteX99" fmla="*/ 2984269 w 4347556"/>
                  <a:gd name="connsiteY99" fmla="*/ 340881 h 3674284"/>
                  <a:gd name="connsiteX100" fmla="*/ 3025833 w 4347556"/>
                  <a:gd name="connsiteY100" fmla="*/ 299317 h 3674284"/>
                  <a:gd name="connsiteX101" fmla="*/ 3075709 w 4347556"/>
                  <a:gd name="connsiteY101" fmla="*/ 241128 h 3674284"/>
                  <a:gd name="connsiteX102" fmla="*/ 3092335 w 4347556"/>
                  <a:gd name="connsiteY102" fmla="*/ 224503 h 3674284"/>
                  <a:gd name="connsiteX103" fmla="*/ 3158836 w 4347556"/>
                  <a:gd name="connsiteY103" fmla="*/ 191252 h 3674284"/>
                  <a:gd name="connsiteX104" fmla="*/ 3192087 w 4347556"/>
                  <a:gd name="connsiteY104" fmla="*/ 182939 h 3674284"/>
                  <a:gd name="connsiteX105" fmla="*/ 3333404 w 4347556"/>
                  <a:gd name="connsiteY105" fmla="*/ 166314 h 3674284"/>
                  <a:gd name="connsiteX106" fmla="*/ 3374967 w 4347556"/>
                  <a:gd name="connsiteY106" fmla="*/ 158001 h 3674284"/>
                  <a:gd name="connsiteX107" fmla="*/ 3873731 w 4347556"/>
                  <a:gd name="connsiteY107" fmla="*/ 149688 h 3674284"/>
                  <a:gd name="connsiteX108" fmla="*/ 3965171 w 4347556"/>
                  <a:gd name="connsiteY108" fmla="*/ 133063 h 3674284"/>
                  <a:gd name="connsiteX109" fmla="*/ 4015047 w 4347556"/>
                  <a:gd name="connsiteY109" fmla="*/ 116437 h 3674284"/>
                  <a:gd name="connsiteX110" fmla="*/ 4048298 w 4347556"/>
                  <a:gd name="connsiteY110" fmla="*/ 108124 h 3674284"/>
                  <a:gd name="connsiteX111" fmla="*/ 4106487 w 4347556"/>
                  <a:gd name="connsiteY111" fmla="*/ 83186 h 3674284"/>
                  <a:gd name="connsiteX112" fmla="*/ 4131426 w 4347556"/>
                  <a:gd name="connsiteY112" fmla="*/ 74874 h 3674284"/>
                  <a:gd name="connsiteX113" fmla="*/ 4164676 w 4347556"/>
                  <a:gd name="connsiteY113" fmla="*/ 66561 h 3674284"/>
                  <a:gd name="connsiteX114" fmla="*/ 4214553 w 4347556"/>
                  <a:gd name="connsiteY114" fmla="*/ 49935 h 3674284"/>
                  <a:gd name="connsiteX115" fmla="*/ 4239491 w 4347556"/>
                  <a:gd name="connsiteY115" fmla="*/ 41623 h 3674284"/>
                  <a:gd name="connsiteX116" fmla="*/ 4272742 w 4347556"/>
                  <a:gd name="connsiteY116" fmla="*/ 33310 h 3674284"/>
                  <a:gd name="connsiteX117" fmla="*/ 4322618 w 4347556"/>
                  <a:gd name="connsiteY117" fmla="*/ 16684 h 3674284"/>
                  <a:gd name="connsiteX118" fmla="*/ 4347556 w 4347556"/>
                  <a:gd name="connsiteY118" fmla="*/ 59 h 367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347556" h="3674284">
                    <a:moveTo>
                      <a:pt x="0" y="3674284"/>
                    </a:moveTo>
                    <a:cubicBezTo>
                      <a:pt x="8313" y="3649346"/>
                      <a:pt x="20616" y="3625399"/>
                      <a:pt x="24938" y="3599470"/>
                    </a:cubicBezTo>
                    <a:cubicBezTo>
                      <a:pt x="27709" y="3582845"/>
                      <a:pt x="29945" y="3566121"/>
                      <a:pt x="33251" y="3549594"/>
                    </a:cubicBezTo>
                    <a:cubicBezTo>
                      <a:pt x="35492" y="3538391"/>
                      <a:pt x="39323" y="3527546"/>
                      <a:pt x="41564" y="3516343"/>
                    </a:cubicBezTo>
                    <a:cubicBezTo>
                      <a:pt x="44869" y="3499815"/>
                      <a:pt x="43958" y="3482248"/>
                      <a:pt x="49876" y="3466466"/>
                    </a:cubicBezTo>
                    <a:cubicBezTo>
                      <a:pt x="52628" y="3459128"/>
                      <a:pt x="60382" y="3454737"/>
                      <a:pt x="66502" y="3449841"/>
                    </a:cubicBezTo>
                    <a:cubicBezTo>
                      <a:pt x="89525" y="3431423"/>
                      <a:pt x="90036" y="3433683"/>
                      <a:pt x="116378" y="3424903"/>
                    </a:cubicBezTo>
                    <a:cubicBezTo>
                      <a:pt x="124691" y="3419361"/>
                      <a:pt x="133515" y="3414518"/>
                      <a:pt x="141316" y="3408277"/>
                    </a:cubicBezTo>
                    <a:cubicBezTo>
                      <a:pt x="147436" y="3403381"/>
                      <a:pt x="151222" y="3395684"/>
                      <a:pt x="157942" y="3391652"/>
                    </a:cubicBezTo>
                    <a:cubicBezTo>
                      <a:pt x="165456" y="3387144"/>
                      <a:pt x="174567" y="3386110"/>
                      <a:pt x="182880" y="3383339"/>
                    </a:cubicBezTo>
                    <a:cubicBezTo>
                      <a:pt x="188422" y="3375026"/>
                      <a:pt x="195038" y="3367337"/>
                      <a:pt x="199506" y="3358401"/>
                    </a:cubicBezTo>
                    <a:cubicBezTo>
                      <a:pt x="203425" y="3350564"/>
                      <a:pt x="203563" y="3341123"/>
                      <a:pt x="207818" y="3333463"/>
                    </a:cubicBezTo>
                    <a:cubicBezTo>
                      <a:pt x="217522" y="3315996"/>
                      <a:pt x="226940" y="3297715"/>
                      <a:pt x="241069" y="3283586"/>
                    </a:cubicBezTo>
                    <a:cubicBezTo>
                      <a:pt x="246611" y="3278044"/>
                      <a:pt x="252993" y="3273231"/>
                      <a:pt x="257695" y="3266961"/>
                    </a:cubicBezTo>
                    <a:cubicBezTo>
                      <a:pt x="269684" y="3250976"/>
                      <a:pt x="290946" y="3217084"/>
                      <a:pt x="290946" y="3217084"/>
                    </a:cubicBezTo>
                    <a:lnTo>
                      <a:pt x="307571" y="3167208"/>
                    </a:lnTo>
                    <a:cubicBezTo>
                      <a:pt x="310342" y="3158895"/>
                      <a:pt x="311024" y="3149561"/>
                      <a:pt x="315884" y="3142270"/>
                    </a:cubicBezTo>
                    <a:lnTo>
                      <a:pt x="332509" y="3117332"/>
                    </a:lnTo>
                    <a:cubicBezTo>
                      <a:pt x="335280" y="3106248"/>
                      <a:pt x="337539" y="3095024"/>
                      <a:pt x="340822" y="3084081"/>
                    </a:cubicBezTo>
                    <a:cubicBezTo>
                      <a:pt x="345858" y="3067295"/>
                      <a:pt x="357447" y="3034204"/>
                      <a:pt x="357447" y="3034204"/>
                    </a:cubicBezTo>
                    <a:cubicBezTo>
                      <a:pt x="360218" y="3014808"/>
                      <a:pt x="362781" y="2995380"/>
                      <a:pt x="365760" y="2976015"/>
                    </a:cubicBezTo>
                    <a:cubicBezTo>
                      <a:pt x="368323" y="2959356"/>
                      <a:pt x="373325" y="2942977"/>
                      <a:pt x="374073" y="2926139"/>
                    </a:cubicBezTo>
                    <a:cubicBezTo>
                      <a:pt x="378873" y="2818145"/>
                      <a:pt x="375195" y="2709804"/>
                      <a:pt x="382386" y="2601943"/>
                    </a:cubicBezTo>
                    <a:cubicBezTo>
                      <a:pt x="383552" y="2584457"/>
                      <a:pt x="393469" y="2568692"/>
                      <a:pt x="399011" y="2552066"/>
                    </a:cubicBezTo>
                    <a:cubicBezTo>
                      <a:pt x="404487" y="2535639"/>
                      <a:pt x="409301" y="2513909"/>
                      <a:pt x="423949" y="2502190"/>
                    </a:cubicBezTo>
                    <a:cubicBezTo>
                      <a:pt x="430791" y="2496716"/>
                      <a:pt x="440574" y="2496648"/>
                      <a:pt x="448887" y="2493877"/>
                    </a:cubicBezTo>
                    <a:cubicBezTo>
                      <a:pt x="454429" y="2488335"/>
                      <a:pt x="460617" y="2483372"/>
                      <a:pt x="465513" y="2477252"/>
                    </a:cubicBezTo>
                    <a:cubicBezTo>
                      <a:pt x="471754" y="2469451"/>
                      <a:pt x="475074" y="2459378"/>
                      <a:pt x="482138" y="2452314"/>
                    </a:cubicBezTo>
                    <a:cubicBezTo>
                      <a:pt x="489202" y="2445249"/>
                      <a:pt x="499275" y="2441929"/>
                      <a:pt x="507076" y="2435688"/>
                    </a:cubicBezTo>
                    <a:cubicBezTo>
                      <a:pt x="513196" y="2430792"/>
                      <a:pt x="517582" y="2423959"/>
                      <a:pt x="523702" y="2419063"/>
                    </a:cubicBezTo>
                    <a:cubicBezTo>
                      <a:pt x="531503" y="2412822"/>
                      <a:pt x="541055" y="2408939"/>
                      <a:pt x="548640" y="2402437"/>
                    </a:cubicBezTo>
                    <a:cubicBezTo>
                      <a:pt x="560541" y="2392236"/>
                      <a:pt x="573196" y="2382228"/>
                      <a:pt x="581891" y="2369186"/>
                    </a:cubicBezTo>
                    <a:cubicBezTo>
                      <a:pt x="602863" y="2337727"/>
                      <a:pt x="591451" y="2351312"/>
                      <a:pt x="615142" y="2327623"/>
                    </a:cubicBezTo>
                    <a:cubicBezTo>
                      <a:pt x="618909" y="2312555"/>
                      <a:pt x="633336" y="2251239"/>
                      <a:pt x="640080" y="2244495"/>
                    </a:cubicBezTo>
                    <a:lnTo>
                      <a:pt x="656706" y="2227870"/>
                    </a:lnTo>
                    <a:cubicBezTo>
                      <a:pt x="662248" y="2214015"/>
                      <a:pt x="665054" y="2198722"/>
                      <a:pt x="673331" y="2186306"/>
                    </a:cubicBezTo>
                    <a:cubicBezTo>
                      <a:pt x="682026" y="2173264"/>
                      <a:pt x="696381" y="2164956"/>
                      <a:pt x="706582" y="2153055"/>
                    </a:cubicBezTo>
                    <a:cubicBezTo>
                      <a:pt x="713084" y="2145470"/>
                      <a:pt x="716966" y="2135918"/>
                      <a:pt x="723207" y="2128117"/>
                    </a:cubicBezTo>
                    <a:cubicBezTo>
                      <a:pt x="728103" y="2121997"/>
                      <a:pt x="735131" y="2117762"/>
                      <a:pt x="739833" y="2111492"/>
                    </a:cubicBezTo>
                    <a:cubicBezTo>
                      <a:pt x="751822" y="2095507"/>
                      <a:pt x="756458" y="2072699"/>
                      <a:pt x="773084" y="2061615"/>
                    </a:cubicBezTo>
                    <a:cubicBezTo>
                      <a:pt x="781397" y="2056073"/>
                      <a:pt x="790221" y="2051231"/>
                      <a:pt x="798022" y="2044990"/>
                    </a:cubicBezTo>
                    <a:cubicBezTo>
                      <a:pt x="804142" y="2040094"/>
                      <a:pt x="807927" y="2032396"/>
                      <a:pt x="814647" y="2028364"/>
                    </a:cubicBezTo>
                    <a:cubicBezTo>
                      <a:pt x="822161" y="2023856"/>
                      <a:pt x="831273" y="2022823"/>
                      <a:pt x="839586" y="2020052"/>
                    </a:cubicBezTo>
                    <a:lnTo>
                      <a:pt x="889462" y="1986801"/>
                    </a:lnTo>
                    <a:cubicBezTo>
                      <a:pt x="897775" y="1981259"/>
                      <a:pt x="907335" y="1977239"/>
                      <a:pt x="914400" y="1970175"/>
                    </a:cubicBezTo>
                    <a:cubicBezTo>
                      <a:pt x="937222" y="1947354"/>
                      <a:pt x="923591" y="1956028"/>
                      <a:pt x="955964" y="1945237"/>
                    </a:cubicBezTo>
                    <a:cubicBezTo>
                      <a:pt x="961506" y="1936924"/>
                      <a:pt x="965004" y="1926801"/>
                      <a:pt x="972589" y="1920299"/>
                    </a:cubicBezTo>
                    <a:cubicBezTo>
                      <a:pt x="1020565" y="1879177"/>
                      <a:pt x="1002042" y="1911153"/>
                      <a:pt x="1039091" y="1878735"/>
                    </a:cubicBezTo>
                    <a:cubicBezTo>
                      <a:pt x="1039137" y="1878695"/>
                      <a:pt x="1085625" y="1832201"/>
                      <a:pt x="1097280" y="1820546"/>
                    </a:cubicBezTo>
                    <a:cubicBezTo>
                      <a:pt x="1102822" y="1815004"/>
                      <a:pt x="1109559" y="1810442"/>
                      <a:pt x="1113906" y="1803921"/>
                    </a:cubicBezTo>
                    <a:cubicBezTo>
                      <a:pt x="1119448" y="1795608"/>
                      <a:pt x="1126474" y="1788113"/>
                      <a:pt x="1130531" y="1778983"/>
                    </a:cubicBezTo>
                    <a:cubicBezTo>
                      <a:pt x="1161096" y="1710210"/>
                      <a:pt x="1129638" y="1746623"/>
                      <a:pt x="1163782" y="1712481"/>
                    </a:cubicBezTo>
                    <a:lnTo>
                      <a:pt x="1188720" y="1637666"/>
                    </a:lnTo>
                    <a:lnTo>
                      <a:pt x="1197033" y="1612728"/>
                    </a:lnTo>
                    <a:cubicBezTo>
                      <a:pt x="1199804" y="1604415"/>
                      <a:pt x="1199150" y="1593986"/>
                      <a:pt x="1205346" y="1587790"/>
                    </a:cubicBezTo>
                    <a:lnTo>
                      <a:pt x="1221971" y="1571164"/>
                    </a:lnTo>
                    <a:cubicBezTo>
                      <a:pt x="1224742" y="1557310"/>
                      <a:pt x="1229200" y="1543688"/>
                      <a:pt x="1230284" y="1529601"/>
                    </a:cubicBezTo>
                    <a:cubicBezTo>
                      <a:pt x="1234752" y="1471518"/>
                      <a:pt x="1232163" y="1412933"/>
                      <a:pt x="1238596" y="1355034"/>
                    </a:cubicBezTo>
                    <a:cubicBezTo>
                      <a:pt x="1240531" y="1337616"/>
                      <a:pt x="1249680" y="1321783"/>
                      <a:pt x="1255222" y="1305157"/>
                    </a:cubicBezTo>
                    <a:cubicBezTo>
                      <a:pt x="1257993" y="1296844"/>
                      <a:pt x="1258674" y="1287510"/>
                      <a:pt x="1263535" y="1280219"/>
                    </a:cubicBezTo>
                    <a:cubicBezTo>
                      <a:pt x="1274619" y="1263594"/>
                      <a:pt x="1282657" y="1244472"/>
                      <a:pt x="1296786" y="1230343"/>
                    </a:cubicBezTo>
                    <a:cubicBezTo>
                      <a:pt x="1310640" y="1216488"/>
                      <a:pt x="1322046" y="1199647"/>
                      <a:pt x="1338349" y="1188779"/>
                    </a:cubicBezTo>
                    <a:cubicBezTo>
                      <a:pt x="1346662" y="1183237"/>
                      <a:pt x="1355486" y="1178395"/>
                      <a:pt x="1363287" y="1172154"/>
                    </a:cubicBezTo>
                    <a:cubicBezTo>
                      <a:pt x="1369407" y="1167258"/>
                      <a:pt x="1373643" y="1160231"/>
                      <a:pt x="1379913" y="1155528"/>
                    </a:cubicBezTo>
                    <a:cubicBezTo>
                      <a:pt x="1395898" y="1143539"/>
                      <a:pt x="1413164" y="1133361"/>
                      <a:pt x="1429789" y="1122277"/>
                    </a:cubicBezTo>
                    <a:lnTo>
                      <a:pt x="1504604" y="1072401"/>
                    </a:lnTo>
                    <a:cubicBezTo>
                      <a:pt x="1512917" y="1066859"/>
                      <a:pt x="1520064" y="1058934"/>
                      <a:pt x="1529542" y="1055775"/>
                    </a:cubicBezTo>
                    <a:cubicBezTo>
                      <a:pt x="1546167" y="1050233"/>
                      <a:pt x="1564837" y="1048871"/>
                      <a:pt x="1579418" y="1039150"/>
                    </a:cubicBezTo>
                    <a:cubicBezTo>
                      <a:pt x="1587731" y="1033608"/>
                      <a:pt x="1595173" y="1026460"/>
                      <a:pt x="1604356" y="1022524"/>
                    </a:cubicBezTo>
                    <a:cubicBezTo>
                      <a:pt x="1614857" y="1018024"/>
                      <a:pt x="1626622" y="1017350"/>
                      <a:pt x="1637607" y="1014212"/>
                    </a:cubicBezTo>
                    <a:cubicBezTo>
                      <a:pt x="1646033" y="1011805"/>
                      <a:pt x="1654492" y="1009351"/>
                      <a:pt x="1662546" y="1005899"/>
                    </a:cubicBezTo>
                    <a:cubicBezTo>
                      <a:pt x="1673936" y="1001018"/>
                      <a:pt x="1684040" y="993193"/>
                      <a:pt x="1695796" y="989274"/>
                    </a:cubicBezTo>
                    <a:cubicBezTo>
                      <a:pt x="1709200" y="984806"/>
                      <a:pt x="1723729" y="984679"/>
                      <a:pt x="1737360" y="980961"/>
                    </a:cubicBezTo>
                    <a:cubicBezTo>
                      <a:pt x="1847032" y="951049"/>
                      <a:pt x="1737592" y="978795"/>
                      <a:pt x="1820487" y="947710"/>
                    </a:cubicBezTo>
                    <a:cubicBezTo>
                      <a:pt x="1831184" y="943699"/>
                      <a:pt x="1843041" y="943408"/>
                      <a:pt x="1853738" y="939397"/>
                    </a:cubicBezTo>
                    <a:cubicBezTo>
                      <a:pt x="1940677" y="906795"/>
                      <a:pt x="1834890" y="935797"/>
                      <a:pt x="1920240" y="914459"/>
                    </a:cubicBezTo>
                    <a:cubicBezTo>
                      <a:pt x="1925782" y="908917"/>
                      <a:pt x="1930146" y="901866"/>
                      <a:pt x="1936866" y="897834"/>
                    </a:cubicBezTo>
                    <a:cubicBezTo>
                      <a:pt x="1945385" y="892723"/>
                      <a:pt x="1988843" y="882761"/>
                      <a:pt x="1995055" y="881208"/>
                    </a:cubicBezTo>
                    <a:cubicBezTo>
                      <a:pt x="2003368" y="875666"/>
                      <a:pt x="2012192" y="870824"/>
                      <a:pt x="2019993" y="864583"/>
                    </a:cubicBezTo>
                    <a:cubicBezTo>
                      <a:pt x="2026113" y="859687"/>
                      <a:pt x="2030097" y="852304"/>
                      <a:pt x="2036618" y="847957"/>
                    </a:cubicBezTo>
                    <a:cubicBezTo>
                      <a:pt x="2046929" y="841083"/>
                      <a:pt x="2058785" y="836874"/>
                      <a:pt x="2069869" y="831332"/>
                    </a:cubicBezTo>
                    <a:cubicBezTo>
                      <a:pt x="2134700" y="766501"/>
                      <a:pt x="2027532" y="871495"/>
                      <a:pt x="2111433" y="798081"/>
                    </a:cubicBezTo>
                    <a:cubicBezTo>
                      <a:pt x="2126178" y="785179"/>
                      <a:pt x="2139141" y="770372"/>
                      <a:pt x="2152996" y="756517"/>
                    </a:cubicBezTo>
                    <a:cubicBezTo>
                      <a:pt x="2158538" y="750975"/>
                      <a:pt x="2165275" y="746413"/>
                      <a:pt x="2169622" y="739892"/>
                    </a:cubicBezTo>
                    <a:cubicBezTo>
                      <a:pt x="2208811" y="681108"/>
                      <a:pt x="2159619" y="753897"/>
                      <a:pt x="2211186" y="681703"/>
                    </a:cubicBezTo>
                    <a:cubicBezTo>
                      <a:pt x="2216993" y="673573"/>
                      <a:pt x="2221232" y="664283"/>
                      <a:pt x="2227811" y="656764"/>
                    </a:cubicBezTo>
                    <a:cubicBezTo>
                      <a:pt x="2240713" y="642019"/>
                      <a:pt x="2255520" y="629055"/>
                      <a:pt x="2269375" y="615201"/>
                    </a:cubicBezTo>
                    <a:lnTo>
                      <a:pt x="2294313" y="590263"/>
                    </a:lnTo>
                    <a:cubicBezTo>
                      <a:pt x="2299855" y="584721"/>
                      <a:pt x="2306236" y="579907"/>
                      <a:pt x="2310938" y="573637"/>
                    </a:cubicBezTo>
                    <a:cubicBezTo>
                      <a:pt x="2322451" y="558286"/>
                      <a:pt x="2351908" y="515744"/>
                      <a:pt x="2369127" y="507135"/>
                    </a:cubicBezTo>
                    <a:cubicBezTo>
                      <a:pt x="2380211" y="501593"/>
                      <a:pt x="2391870" y="497078"/>
                      <a:pt x="2402378" y="490510"/>
                    </a:cubicBezTo>
                    <a:cubicBezTo>
                      <a:pt x="2454451" y="457965"/>
                      <a:pt x="2415269" y="471922"/>
                      <a:pt x="2468880" y="448946"/>
                    </a:cubicBezTo>
                    <a:cubicBezTo>
                      <a:pt x="2476934" y="445494"/>
                      <a:pt x="2485425" y="443152"/>
                      <a:pt x="2493818" y="440634"/>
                    </a:cubicBezTo>
                    <a:cubicBezTo>
                      <a:pt x="2513140" y="434837"/>
                      <a:pt x="2532611" y="429550"/>
                      <a:pt x="2552007" y="424008"/>
                    </a:cubicBezTo>
                    <a:cubicBezTo>
                      <a:pt x="2560320" y="418466"/>
                      <a:pt x="2567591" y="410891"/>
                      <a:pt x="2576946" y="407383"/>
                    </a:cubicBezTo>
                    <a:cubicBezTo>
                      <a:pt x="2585595" y="404140"/>
                      <a:pt x="2663555" y="391401"/>
                      <a:pt x="2668386" y="390757"/>
                    </a:cubicBezTo>
                    <a:cubicBezTo>
                      <a:pt x="2702576" y="386198"/>
                      <a:pt x="2794035" y="377361"/>
                      <a:pt x="2826327" y="374132"/>
                    </a:cubicBezTo>
                    <a:cubicBezTo>
                      <a:pt x="2883518" y="355068"/>
                      <a:pt x="2814379" y="376303"/>
                      <a:pt x="2917767" y="357506"/>
                    </a:cubicBezTo>
                    <a:cubicBezTo>
                      <a:pt x="2926388" y="355939"/>
                      <a:pt x="2934205" y="351319"/>
                      <a:pt x="2942706" y="349194"/>
                    </a:cubicBezTo>
                    <a:cubicBezTo>
                      <a:pt x="2956413" y="345767"/>
                      <a:pt x="2970415" y="343652"/>
                      <a:pt x="2984269" y="340881"/>
                    </a:cubicBezTo>
                    <a:cubicBezTo>
                      <a:pt x="2998124" y="327026"/>
                      <a:pt x="3014965" y="315620"/>
                      <a:pt x="3025833" y="299317"/>
                    </a:cubicBezTo>
                    <a:cubicBezTo>
                      <a:pt x="3051152" y="261338"/>
                      <a:pt x="3035395" y="281441"/>
                      <a:pt x="3075709" y="241128"/>
                    </a:cubicBezTo>
                    <a:cubicBezTo>
                      <a:pt x="3081251" y="235586"/>
                      <a:pt x="3085325" y="228008"/>
                      <a:pt x="3092335" y="224503"/>
                    </a:cubicBezTo>
                    <a:cubicBezTo>
                      <a:pt x="3114502" y="213419"/>
                      <a:pt x="3135959" y="200784"/>
                      <a:pt x="3158836" y="191252"/>
                    </a:cubicBezTo>
                    <a:cubicBezTo>
                      <a:pt x="3169382" y="186858"/>
                      <a:pt x="3180777" y="184555"/>
                      <a:pt x="3192087" y="182939"/>
                    </a:cubicBezTo>
                    <a:cubicBezTo>
                      <a:pt x="3239041" y="176231"/>
                      <a:pt x="3286408" y="172722"/>
                      <a:pt x="3333404" y="166314"/>
                    </a:cubicBezTo>
                    <a:cubicBezTo>
                      <a:pt x="3347403" y="164405"/>
                      <a:pt x="3360845" y="158436"/>
                      <a:pt x="3374967" y="158001"/>
                    </a:cubicBezTo>
                    <a:cubicBezTo>
                      <a:pt x="3541166" y="152887"/>
                      <a:pt x="3707476" y="152459"/>
                      <a:pt x="3873731" y="149688"/>
                    </a:cubicBezTo>
                    <a:cubicBezTo>
                      <a:pt x="3890010" y="146975"/>
                      <a:pt x="3946926" y="138039"/>
                      <a:pt x="3965171" y="133063"/>
                    </a:cubicBezTo>
                    <a:cubicBezTo>
                      <a:pt x="3982078" y="128452"/>
                      <a:pt x="3998046" y="120687"/>
                      <a:pt x="4015047" y="116437"/>
                    </a:cubicBezTo>
                    <a:lnTo>
                      <a:pt x="4048298" y="108124"/>
                    </a:lnTo>
                    <a:cubicBezTo>
                      <a:pt x="4076736" y="79688"/>
                      <a:pt x="4053957" y="96318"/>
                      <a:pt x="4106487" y="83186"/>
                    </a:cubicBezTo>
                    <a:cubicBezTo>
                      <a:pt x="4114988" y="81061"/>
                      <a:pt x="4123001" y="77281"/>
                      <a:pt x="4131426" y="74874"/>
                    </a:cubicBezTo>
                    <a:cubicBezTo>
                      <a:pt x="4142411" y="71736"/>
                      <a:pt x="4153733" y="69844"/>
                      <a:pt x="4164676" y="66561"/>
                    </a:cubicBezTo>
                    <a:cubicBezTo>
                      <a:pt x="4181462" y="61525"/>
                      <a:pt x="4197927" y="55477"/>
                      <a:pt x="4214553" y="49935"/>
                    </a:cubicBezTo>
                    <a:cubicBezTo>
                      <a:pt x="4222866" y="47164"/>
                      <a:pt x="4230990" y="43748"/>
                      <a:pt x="4239491" y="41623"/>
                    </a:cubicBezTo>
                    <a:cubicBezTo>
                      <a:pt x="4250575" y="38852"/>
                      <a:pt x="4261799" y="36593"/>
                      <a:pt x="4272742" y="33310"/>
                    </a:cubicBezTo>
                    <a:cubicBezTo>
                      <a:pt x="4289528" y="28274"/>
                      <a:pt x="4322618" y="16684"/>
                      <a:pt x="4322618" y="16684"/>
                    </a:cubicBezTo>
                    <a:cubicBezTo>
                      <a:pt x="4341203" y="-1900"/>
                      <a:pt x="4331407" y="59"/>
                      <a:pt x="4347556" y="59"/>
                    </a:cubicBezTo>
                  </a:path>
                </a:pathLst>
              </a:custGeom>
              <a:noFill/>
              <a:ln w="381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p:cNvSpPr txBox="1"/>
              <p:nvPr/>
            </p:nvSpPr>
            <p:spPr>
              <a:xfrm>
                <a:off x="5805709" y="1170184"/>
                <a:ext cx="1564558" cy="653645"/>
              </a:xfrm>
              <a:prstGeom prst="rect">
                <a:avLst/>
              </a:prstGeom>
              <a:noFill/>
            </p:spPr>
            <p:txBody>
              <a:bodyPr wrap="none" rtlCol="0">
                <a:spAutoFit/>
              </a:bodyPr>
              <a:lstStyle/>
              <a:p>
                <a:pPr algn="ctr"/>
                <a:r>
                  <a:rPr lang="fr-FR" sz="1400" dirty="0" smtClean="0">
                    <a:solidFill>
                      <a:schemeClr val="accent6"/>
                    </a:solidFill>
                    <a:latin typeface="Segoe UI" panose="020B0502040204020203" pitchFamily="34" charset="0"/>
                    <a:cs typeface="Segoe UI" panose="020B0502040204020203" pitchFamily="34" charset="0"/>
                  </a:rPr>
                  <a:t>(2) </a:t>
                </a:r>
                <a:r>
                  <a:rPr lang="fr-FR" sz="1400" b="1" dirty="0" smtClean="0">
                    <a:solidFill>
                      <a:schemeClr val="accent6"/>
                    </a:solidFill>
                    <a:latin typeface="Segoe UI" panose="020B0502040204020203" pitchFamily="34" charset="0"/>
                    <a:cs typeface="Segoe UI" panose="020B0502040204020203" pitchFamily="34" charset="0"/>
                  </a:rPr>
                  <a:t>Efficience</a:t>
                </a:r>
              </a:p>
              <a:p>
                <a:pPr algn="ctr"/>
                <a:r>
                  <a:rPr lang="fr-FR" sz="1400" dirty="0" smtClean="0">
                    <a:solidFill>
                      <a:schemeClr val="accent6"/>
                    </a:solidFill>
                    <a:latin typeface="Segoe UI" panose="020B0502040204020203" pitchFamily="34" charset="0"/>
                    <a:cs typeface="Segoe UI" panose="020B0502040204020203" pitchFamily="34" charset="0"/>
                  </a:rPr>
                  <a:t>(optimisation)</a:t>
                </a:r>
                <a:endParaRPr lang="fr-FR" sz="1400" dirty="0">
                  <a:solidFill>
                    <a:schemeClr val="accent6"/>
                  </a:solidFill>
                  <a:latin typeface="Segoe UI" panose="020B0502040204020203" pitchFamily="34" charset="0"/>
                  <a:cs typeface="Segoe UI" panose="020B0502040204020203" pitchFamily="34" charset="0"/>
                </a:endParaRPr>
              </a:p>
            </p:txBody>
          </p:sp>
        </p:grpSp>
        <p:grpSp>
          <p:nvGrpSpPr>
            <p:cNvPr id="38" name="Groupe 37"/>
            <p:cNvGrpSpPr/>
            <p:nvPr/>
          </p:nvGrpSpPr>
          <p:grpSpPr>
            <a:xfrm rot="18927019">
              <a:off x="5804095" y="1121008"/>
              <a:ext cx="118800" cy="118800"/>
              <a:chOff x="7747462" y="3840777"/>
              <a:chExt cx="118800" cy="118800"/>
            </a:xfrm>
          </p:grpSpPr>
          <p:cxnSp>
            <p:nvCxnSpPr>
              <p:cNvPr id="39" name="Connecteur droit 38"/>
              <p:cNvCxnSpPr/>
              <p:nvPr/>
            </p:nvCxnSpPr>
            <p:spPr>
              <a:xfrm flipH="1">
                <a:off x="7747462" y="3840777"/>
                <a:ext cx="118800" cy="118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7747462" y="3840777"/>
                <a:ext cx="118800" cy="118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43" name="Groupe 42"/>
          <p:cNvGrpSpPr/>
          <p:nvPr/>
        </p:nvGrpSpPr>
        <p:grpSpPr>
          <a:xfrm>
            <a:off x="1863510" y="3250133"/>
            <a:ext cx="2628960" cy="2716890"/>
            <a:chOff x="1529542" y="2443311"/>
            <a:chExt cx="3198591" cy="3394142"/>
          </a:xfrm>
        </p:grpSpPr>
        <p:grpSp>
          <p:nvGrpSpPr>
            <p:cNvPr id="44" name="Groupe 43"/>
            <p:cNvGrpSpPr/>
            <p:nvPr/>
          </p:nvGrpSpPr>
          <p:grpSpPr>
            <a:xfrm>
              <a:off x="1529542" y="2500329"/>
              <a:ext cx="3198591" cy="3337124"/>
              <a:chOff x="1529542" y="2500329"/>
              <a:chExt cx="3198591" cy="3337124"/>
            </a:xfrm>
          </p:grpSpPr>
          <p:cxnSp>
            <p:nvCxnSpPr>
              <p:cNvPr id="51" name="Connecteur droit 50"/>
              <p:cNvCxnSpPr/>
              <p:nvPr/>
            </p:nvCxnSpPr>
            <p:spPr>
              <a:xfrm>
                <a:off x="1537855" y="3121256"/>
                <a:ext cx="936000" cy="0"/>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V="1">
                <a:off x="1529542" y="2500329"/>
                <a:ext cx="1250981" cy="0"/>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flipV="1">
                <a:off x="2473150" y="3124952"/>
                <a:ext cx="0" cy="2712501"/>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2768618" y="2500545"/>
                <a:ext cx="705" cy="3336908"/>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flipH="1" flipV="1">
                <a:off x="2762410" y="2504354"/>
                <a:ext cx="0" cy="63595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H="1" flipV="1">
                <a:off x="2462618" y="3121256"/>
                <a:ext cx="306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2617480" y="2527534"/>
                <a:ext cx="2110653" cy="653646"/>
              </a:xfrm>
              <a:prstGeom prst="rect">
                <a:avLst/>
              </a:prstGeom>
              <a:noFill/>
            </p:spPr>
            <p:txBody>
              <a:bodyPr wrap="none" rtlCol="0">
                <a:spAutoFit/>
              </a:bodyPr>
              <a:lstStyle/>
              <a:p>
                <a:pPr algn="ctr"/>
                <a:r>
                  <a:rPr lang="fr-FR" sz="1400" dirty="0" smtClean="0">
                    <a:solidFill>
                      <a:srgbClr val="7030A0"/>
                    </a:solidFill>
                    <a:latin typeface="Segoe UI" panose="020B0502040204020203" pitchFamily="34" charset="0"/>
                    <a:cs typeface="Segoe UI" panose="020B0502040204020203" pitchFamily="34" charset="0"/>
                  </a:rPr>
                  <a:t>(5) </a:t>
                </a:r>
                <a:r>
                  <a:rPr lang="fr-FR" sz="1400" b="1" dirty="0" smtClean="0">
                    <a:solidFill>
                      <a:srgbClr val="7030A0"/>
                    </a:solidFill>
                    <a:latin typeface="Segoe UI" panose="020B0502040204020203" pitchFamily="34" charset="0"/>
                    <a:cs typeface="Segoe UI" panose="020B0502040204020203" pitchFamily="34" charset="0"/>
                  </a:rPr>
                  <a:t>Rentabilité</a:t>
                </a:r>
              </a:p>
              <a:p>
                <a:pPr algn="ctr"/>
                <a:r>
                  <a:rPr lang="fr-FR" sz="1400" dirty="0" smtClean="0">
                    <a:solidFill>
                      <a:srgbClr val="7030A0"/>
                    </a:solidFill>
                    <a:latin typeface="Segoe UI" panose="020B0502040204020203" pitchFamily="34" charset="0"/>
                    <a:cs typeface="Segoe UI" panose="020B0502040204020203" pitchFamily="34" charset="0"/>
                  </a:rPr>
                  <a:t>(bénéfices vs coûts)</a:t>
                </a:r>
                <a:endParaRPr lang="fr-FR" sz="1400" dirty="0">
                  <a:solidFill>
                    <a:srgbClr val="7030A0"/>
                  </a:solidFill>
                  <a:latin typeface="Segoe UI" panose="020B0502040204020203" pitchFamily="34" charset="0"/>
                  <a:cs typeface="Segoe UI" panose="020B0502040204020203" pitchFamily="34" charset="0"/>
                </a:endParaRPr>
              </a:p>
            </p:txBody>
          </p:sp>
        </p:grpSp>
        <p:grpSp>
          <p:nvGrpSpPr>
            <p:cNvPr id="45" name="Groupe 44"/>
            <p:cNvGrpSpPr/>
            <p:nvPr/>
          </p:nvGrpSpPr>
          <p:grpSpPr>
            <a:xfrm rot="2519872">
              <a:off x="2703010" y="2443311"/>
              <a:ext cx="118800" cy="118800"/>
              <a:chOff x="2646474" y="1954281"/>
              <a:chExt cx="118800" cy="118800"/>
            </a:xfrm>
          </p:grpSpPr>
          <p:cxnSp>
            <p:nvCxnSpPr>
              <p:cNvPr id="49" name="Connecteur droit 48"/>
              <p:cNvCxnSpPr/>
              <p:nvPr/>
            </p:nvCxnSpPr>
            <p:spPr>
              <a:xfrm rot="18927019" flipH="1">
                <a:off x="2646474" y="1954281"/>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rot="18927019">
                <a:off x="2646474" y="1954281"/>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grpSp>
        <p:grpSp>
          <p:nvGrpSpPr>
            <p:cNvPr id="46" name="Groupe 45"/>
            <p:cNvGrpSpPr/>
            <p:nvPr/>
          </p:nvGrpSpPr>
          <p:grpSpPr>
            <a:xfrm rot="2708254">
              <a:off x="2414657" y="3061079"/>
              <a:ext cx="118800" cy="118800"/>
              <a:chOff x="2641712" y="1949519"/>
              <a:chExt cx="118800" cy="118800"/>
            </a:xfrm>
          </p:grpSpPr>
          <p:cxnSp>
            <p:nvCxnSpPr>
              <p:cNvPr id="47" name="Connecteur droit 46"/>
              <p:cNvCxnSpPr/>
              <p:nvPr/>
            </p:nvCxnSpPr>
            <p:spPr>
              <a:xfrm rot="18927019" flipH="1">
                <a:off x="2641712" y="1949519"/>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rot="18927019">
                <a:off x="2641712" y="1949519"/>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grpSp>
      </p:gr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spTree>
    <p:extLst>
      <p:ext uri="{BB962C8B-B14F-4D97-AF65-F5344CB8AC3E}">
        <p14:creationId xmlns:p14="http://schemas.microsoft.com/office/powerpoint/2010/main" val="6349175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a:t>
            </a:fld>
            <a:endParaRPr lang="fr-FR"/>
          </a:p>
        </p:txBody>
      </p:sp>
      <p:sp>
        <p:nvSpPr>
          <p:cNvPr id="6" name="Espace réservé du texte 5"/>
          <p:cNvSpPr>
            <a:spLocks noGrp="1"/>
          </p:cNvSpPr>
          <p:nvPr>
            <p:ph type="body" sz="quarter" idx="14"/>
          </p:nvPr>
        </p:nvSpPr>
        <p:spPr/>
        <p:txBody>
          <a:bodyPr/>
          <a:lstStyle/>
          <a:p>
            <a:r>
              <a:rPr lang="fr-FR" i="1" dirty="0"/>
              <a:t>Fil rouge </a:t>
            </a:r>
            <a:r>
              <a:rPr lang="fr-FR" dirty="0" smtClean="0"/>
              <a:t>: Deux garagistes ont </a:t>
            </a:r>
            <a:r>
              <a:rPr lang="fr-FR" dirty="0"/>
              <a:t>entendu parler des « </a:t>
            </a:r>
            <a:r>
              <a:rPr lang="fr-FR" i="1" dirty="0"/>
              <a:t>chatbots</a:t>
            </a:r>
            <a:r>
              <a:rPr lang="fr-FR" dirty="0"/>
              <a:t> </a:t>
            </a:r>
            <a:r>
              <a:rPr lang="fr-FR" dirty="0" smtClean="0"/>
              <a:t>»</a:t>
            </a:r>
            <a:endParaRPr lang="fr-FR" dirty="0"/>
          </a:p>
        </p:txBody>
      </p:sp>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grpSp>
        <p:nvGrpSpPr>
          <p:cNvPr id="21" name="Groupe 20"/>
          <p:cNvGrpSpPr/>
          <p:nvPr/>
        </p:nvGrpSpPr>
        <p:grpSpPr>
          <a:xfrm>
            <a:off x="4006416" y="1989000"/>
            <a:ext cx="4179168" cy="2986949"/>
            <a:chOff x="4233417" y="1989000"/>
            <a:chExt cx="4179168" cy="2986949"/>
          </a:xfrm>
        </p:grpSpPr>
        <p:pic>
          <p:nvPicPr>
            <p:cNvPr id="8" name="Image 7"/>
            <p:cNvPicPr>
              <a:picLocks noChangeAspect="1"/>
            </p:cNvPicPr>
            <p:nvPr/>
          </p:nvPicPr>
          <p:blipFill>
            <a:blip r:embed="rId4"/>
            <a:stretch>
              <a:fillRect/>
            </a:stretch>
          </p:blipFill>
          <p:spPr>
            <a:xfrm>
              <a:off x="4233417" y="1989000"/>
              <a:ext cx="2556601" cy="2880000"/>
            </a:xfrm>
            <a:prstGeom prst="rect">
              <a:avLst/>
            </a:prstGeom>
          </p:spPr>
        </p:pic>
        <p:grpSp>
          <p:nvGrpSpPr>
            <p:cNvPr id="20" name="Groupe 19"/>
            <p:cNvGrpSpPr/>
            <p:nvPr/>
          </p:nvGrpSpPr>
          <p:grpSpPr>
            <a:xfrm>
              <a:off x="6910739" y="2470874"/>
              <a:ext cx="1501846" cy="2505075"/>
              <a:chOff x="7192098" y="2455069"/>
              <a:chExt cx="1501846" cy="2505075"/>
            </a:xfrm>
          </p:grpSpPr>
          <p:pic>
            <p:nvPicPr>
              <p:cNvPr id="1030" name="Picture 6" descr="Schéma dessin smartphone moderne. Conception élégante de style de ligne .  Vecteur par ©Paykvector 275658444"/>
              <p:cNvPicPr>
                <a:picLocks noChangeAspect="1" noChangeArrowheads="1"/>
              </p:cNvPicPr>
              <p:nvPr/>
            </p:nvPicPr>
            <p:blipFill rotWithShape="1">
              <a:blip r:embed="rId5">
                <a:extLst>
                  <a:ext uri="{28A0092B-C50C-407E-A947-70E740481C1C}">
                    <a14:useLocalDpi xmlns:a14="http://schemas.microsoft.com/office/drawing/2010/main" val="0"/>
                  </a:ext>
                </a:extLst>
              </a:blip>
              <a:srcRect l="26906" t="12117" r="26866" b="10772"/>
              <a:stretch/>
            </p:blipFill>
            <p:spPr bwMode="auto">
              <a:xfrm>
                <a:off x="7192098" y="2455069"/>
                <a:ext cx="1501846" cy="25050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343537" y="273440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0" name="Rectangle 59"/>
              <p:cNvSpPr/>
              <p:nvPr/>
            </p:nvSpPr>
            <p:spPr>
              <a:xfrm>
                <a:off x="7642505" y="302642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smtClean="0">
                    <a:solidFill>
                      <a:schemeClr val="bg1"/>
                    </a:solidFill>
                    <a:latin typeface="Segoe UI" panose="020B0502040204020203" pitchFamily="34" charset="0"/>
                    <a:cs typeface="Segoe UI" panose="020B0502040204020203" pitchFamily="34" charset="0"/>
                  </a:rPr>
                  <a:t> </a:t>
                </a:r>
                <a:endParaRPr lang="fr-FR" sz="1500" dirty="0">
                  <a:solidFill>
                    <a:schemeClr val="bg1"/>
                  </a:solidFill>
                  <a:latin typeface="Segoe UI" panose="020B0502040204020203" pitchFamily="34" charset="0"/>
                  <a:cs typeface="Segoe UI" panose="020B0502040204020203" pitchFamily="34" charset="0"/>
                </a:endParaRPr>
              </a:p>
            </p:txBody>
          </p:sp>
          <p:sp>
            <p:nvSpPr>
              <p:cNvPr id="65" name="Rectangle 64"/>
              <p:cNvSpPr/>
              <p:nvPr/>
            </p:nvSpPr>
            <p:spPr>
              <a:xfrm>
                <a:off x="7343537" y="3318442"/>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7" name="Rectangle 66"/>
              <p:cNvSpPr/>
              <p:nvPr/>
            </p:nvSpPr>
            <p:spPr>
              <a:xfrm>
                <a:off x="7642505" y="3610459"/>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7343537" y="390247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1" name="Rectangle 70"/>
              <p:cNvSpPr/>
              <p:nvPr/>
            </p:nvSpPr>
            <p:spPr>
              <a:xfrm>
                <a:off x="7642505" y="419449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 name="Groupe 1"/>
          <p:cNvGrpSpPr/>
          <p:nvPr/>
        </p:nvGrpSpPr>
        <p:grpSpPr>
          <a:xfrm>
            <a:off x="2863621" y="1645197"/>
            <a:ext cx="7362304" cy="4025084"/>
            <a:chOff x="2863621" y="1645197"/>
            <a:chExt cx="7362304" cy="4025084"/>
          </a:xfrm>
        </p:grpSpPr>
        <p:sp>
          <p:nvSpPr>
            <p:cNvPr id="47" name="Ellipse 46"/>
            <p:cNvSpPr/>
            <p:nvPr/>
          </p:nvSpPr>
          <p:spPr>
            <a:xfrm>
              <a:off x="6164313" y="1645197"/>
              <a:ext cx="224172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d</a:t>
              </a:r>
              <a:r>
                <a:rPr lang="fr-FR" sz="1800" dirty="0" smtClean="0">
                  <a:solidFill>
                    <a:schemeClr val="bg1"/>
                  </a:solidFill>
                  <a:latin typeface="Segoe UI" panose="020B0502040204020203" pitchFamily="34" charset="0"/>
                  <a:cs typeface="Segoe UI" panose="020B0502040204020203" pitchFamily="34" charset="0"/>
                </a:rPr>
                <a:t>isponible 24/7</a:t>
              </a:r>
              <a:endParaRPr lang="fr-FR" sz="1800" dirty="0">
                <a:solidFill>
                  <a:schemeClr val="bg1"/>
                </a:solidFill>
                <a:latin typeface="Segoe UI" panose="020B0502040204020203" pitchFamily="34" charset="0"/>
                <a:cs typeface="Segoe UI" panose="020B0502040204020203" pitchFamily="34" charset="0"/>
              </a:endParaRPr>
            </a:p>
          </p:txBody>
        </p:sp>
        <p:sp>
          <p:nvSpPr>
            <p:cNvPr id="48" name="Ellipse 47"/>
            <p:cNvSpPr/>
            <p:nvPr/>
          </p:nvSpPr>
          <p:spPr>
            <a:xfrm>
              <a:off x="8723921" y="2876212"/>
              <a:ext cx="13682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interactif</a:t>
              </a:r>
              <a:endParaRPr lang="fr-FR" sz="1800" dirty="0">
                <a:solidFill>
                  <a:schemeClr val="bg1"/>
                </a:solidFill>
                <a:latin typeface="Segoe UI" panose="020B0502040204020203" pitchFamily="34" charset="0"/>
                <a:cs typeface="Segoe UI" panose="020B0502040204020203" pitchFamily="34" charset="0"/>
              </a:endParaRPr>
            </a:p>
          </p:txBody>
        </p:sp>
        <p:sp>
          <p:nvSpPr>
            <p:cNvPr id="49" name="Ellipse 48"/>
            <p:cNvSpPr/>
            <p:nvPr/>
          </p:nvSpPr>
          <p:spPr>
            <a:xfrm>
              <a:off x="8590139" y="3635109"/>
              <a:ext cx="1635786"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automatisé</a:t>
              </a:r>
              <a:endParaRPr lang="fr-FR" sz="1800" dirty="0">
                <a:solidFill>
                  <a:schemeClr val="bg1"/>
                </a:solidFill>
                <a:latin typeface="Segoe UI" panose="020B0502040204020203" pitchFamily="34" charset="0"/>
                <a:cs typeface="Segoe UI" panose="020B0502040204020203" pitchFamily="34" charset="0"/>
              </a:endParaRPr>
            </a:p>
          </p:txBody>
        </p:sp>
        <p:sp>
          <p:nvSpPr>
            <p:cNvPr id="50" name="Ellipse 49"/>
            <p:cNvSpPr/>
            <p:nvPr/>
          </p:nvSpPr>
          <p:spPr>
            <a:xfrm>
              <a:off x="8425475" y="2139937"/>
              <a:ext cx="144103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accessible</a:t>
              </a:r>
              <a:endParaRPr lang="fr-FR" sz="1800" dirty="0">
                <a:solidFill>
                  <a:schemeClr val="bg1"/>
                </a:solidFill>
                <a:latin typeface="Segoe UI" panose="020B0502040204020203" pitchFamily="34" charset="0"/>
                <a:cs typeface="Segoe UI" panose="020B0502040204020203" pitchFamily="34" charset="0"/>
              </a:endParaRPr>
            </a:p>
          </p:txBody>
        </p:sp>
        <p:sp>
          <p:nvSpPr>
            <p:cNvPr id="51" name="Ellipse 50"/>
            <p:cNvSpPr/>
            <p:nvPr/>
          </p:nvSpPr>
          <p:spPr>
            <a:xfrm>
              <a:off x="2905874" y="4192299"/>
              <a:ext cx="104018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patient</a:t>
              </a:r>
              <a:endParaRPr lang="fr-FR" sz="1800" dirty="0">
                <a:solidFill>
                  <a:schemeClr val="bg1"/>
                </a:solidFill>
                <a:latin typeface="Segoe UI" panose="020B0502040204020203" pitchFamily="34" charset="0"/>
                <a:cs typeface="Segoe UI" panose="020B0502040204020203" pitchFamily="34" charset="0"/>
              </a:endParaRPr>
            </a:p>
          </p:txBody>
        </p:sp>
        <p:sp>
          <p:nvSpPr>
            <p:cNvPr id="53" name="Ellipse 52"/>
            <p:cNvSpPr/>
            <p:nvPr/>
          </p:nvSpPr>
          <p:spPr>
            <a:xfrm>
              <a:off x="3133970" y="2204243"/>
              <a:ext cx="984837"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sp>
          <p:nvSpPr>
            <p:cNvPr id="54" name="Ellipse 53"/>
            <p:cNvSpPr/>
            <p:nvPr/>
          </p:nvSpPr>
          <p:spPr>
            <a:xfrm>
              <a:off x="2863621" y="3125351"/>
              <a:ext cx="980365"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rapide</a:t>
              </a:r>
              <a:endParaRPr lang="fr-FR" sz="1800" dirty="0">
                <a:solidFill>
                  <a:schemeClr val="bg1"/>
                </a:solidFill>
                <a:latin typeface="Segoe UI" panose="020B0502040204020203" pitchFamily="34" charset="0"/>
                <a:cs typeface="Segoe UI" panose="020B0502040204020203" pitchFamily="34" charset="0"/>
              </a:endParaRPr>
            </a:p>
          </p:txBody>
        </p:sp>
        <p:sp>
          <p:nvSpPr>
            <p:cNvPr id="56" name="Ellipse 55"/>
            <p:cNvSpPr/>
            <p:nvPr/>
          </p:nvSpPr>
          <p:spPr>
            <a:xfrm>
              <a:off x="3742743" y="5129944"/>
              <a:ext cx="216130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programmable</a:t>
              </a:r>
              <a:endParaRPr lang="fr-FR" sz="1800" dirty="0">
                <a:solidFill>
                  <a:schemeClr val="bg1"/>
                </a:solidFill>
                <a:latin typeface="Segoe UI" panose="020B0502040204020203" pitchFamily="34" charset="0"/>
                <a:cs typeface="Segoe UI" panose="020B0502040204020203" pitchFamily="34" charset="0"/>
              </a:endParaRPr>
            </a:p>
          </p:txBody>
        </p:sp>
        <p:sp>
          <p:nvSpPr>
            <p:cNvPr id="57" name="Ellipse 56"/>
            <p:cNvSpPr/>
            <p:nvPr/>
          </p:nvSpPr>
          <p:spPr>
            <a:xfrm>
              <a:off x="4488768" y="1976653"/>
              <a:ext cx="10919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58" name="Ellipse 57"/>
            <p:cNvSpPr/>
            <p:nvPr/>
          </p:nvSpPr>
          <p:spPr>
            <a:xfrm>
              <a:off x="8568505" y="4462299"/>
              <a:ext cx="115497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ludique</a:t>
              </a:r>
              <a:endParaRPr lang="fr-FR" sz="1800" dirty="0">
                <a:solidFill>
                  <a:schemeClr val="bg1"/>
                </a:solidFill>
                <a:latin typeface="Segoe UI" panose="020B0502040204020203" pitchFamily="34" charset="0"/>
                <a:cs typeface="Segoe UI" panose="020B0502040204020203" pitchFamily="34" charset="0"/>
              </a:endParaRPr>
            </a:p>
          </p:txBody>
        </p:sp>
        <p:sp>
          <p:nvSpPr>
            <p:cNvPr id="28" name="Ellipse 27"/>
            <p:cNvSpPr/>
            <p:nvPr/>
          </p:nvSpPr>
          <p:spPr>
            <a:xfrm>
              <a:off x="6593783" y="5130281"/>
              <a:ext cx="232632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personnalisable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9364030" y="6308556"/>
            <a:ext cx="2489039" cy="360000"/>
            <a:chOff x="1398105" y="6348530"/>
            <a:chExt cx="2489039" cy="360000"/>
          </a:xfrm>
        </p:grpSpPr>
        <p:sp>
          <p:nvSpPr>
            <p:cNvPr id="38" name="Rectangle 3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0" name="Rectangle 3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673007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smtClean="0"/>
              <a:t>Bilan et perspectives</a:t>
            </a:r>
            <a:endParaRPr lang="fr-FR" dirty="0"/>
          </a:p>
        </p:txBody>
      </p:sp>
    </p:spTree>
    <p:extLst>
      <p:ext uri="{BB962C8B-B14F-4D97-AF65-F5344CB8AC3E}">
        <p14:creationId xmlns:p14="http://schemas.microsoft.com/office/powerpoint/2010/main" val="4121860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5" name="Espace réservé du texte 4"/>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210728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b="1" dirty="0" smtClean="0"/>
              <a:t>Merci pour votre attention !</a:t>
            </a:r>
            <a:endParaRPr lang="fr-FR" b="1" dirty="0"/>
          </a:p>
        </p:txBody>
      </p:sp>
      <p:sp>
        <p:nvSpPr>
          <p:cNvPr id="9" name="Espace réservé du contenu 7"/>
          <p:cNvSpPr txBox="1">
            <a:spLocks/>
          </p:cNvSpPr>
          <p:nvPr/>
        </p:nvSpPr>
        <p:spPr>
          <a:xfrm>
            <a:off x="406240" y="3098800"/>
            <a:ext cx="5587236" cy="2463800"/>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lang="fr-FR" sz="2400" kern="1200">
                <a:solidFill>
                  <a:srgbClr val="FFFFFF"/>
                </a:solidFill>
                <a:latin typeface="Segoe UI" panose="020B0502040204020203" pitchFamily="34" charset="0"/>
                <a:ea typeface="+mn-ea"/>
                <a:cs typeface="Segoe UI" panose="020B0502040204020203" pitchFamily="34" charset="0"/>
              </a:defRPr>
            </a:lvl1pPr>
            <a:lvl2pPr marL="228600" indent="-228600" algn="ctr" defTabSz="914400" rtl="0" eaLnBrk="1" latinLnBrk="0" hangingPunct="1">
              <a:lnSpc>
                <a:spcPct val="100000"/>
              </a:lnSpc>
              <a:spcBef>
                <a:spcPts val="0"/>
              </a:spcBef>
              <a:buClr>
                <a:srgbClr val="E7473D"/>
              </a:buClr>
              <a:buFont typeface="Wingdings 3" panose="05040102010807070707" pitchFamily="18" charset="2"/>
              <a:buChar char=""/>
              <a:defRPr lang="fr-FR" sz="2000" kern="1200">
                <a:solidFill>
                  <a:srgbClr val="FFFFFF"/>
                </a:solidFill>
                <a:latin typeface="Segoe UI" panose="020B0502040204020203" pitchFamily="34" charset="0"/>
                <a:ea typeface="+mn-ea"/>
                <a:cs typeface="Segoe UI" panose="020B0502040204020203" pitchFamily="34" charset="0"/>
              </a:defRPr>
            </a:lvl2pPr>
            <a:lvl3pPr marL="448469" indent="-228600" algn="ctr" defTabSz="914400" rtl="0" eaLnBrk="1" latinLnBrk="0" hangingPunct="1">
              <a:lnSpc>
                <a:spcPct val="100000"/>
              </a:lnSpc>
              <a:spcBef>
                <a:spcPts val="0"/>
              </a:spcBef>
              <a:buClr>
                <a:srgbClr val="003A8D"/>
              </a:buClr>
              <a:buFont typeface="Wingdings 3" panose="05040102010807070707" pitchFamily="18" charset="2"/>
              <a:buChar char="}"/>
              <a:defRPr lang="fr-FR" sz="1600" kern="1200">
                <a:solidFill>
                  <a:srgbClr val="FFFFFF"/>
                </a:solidFill>
                <a:latin typeface="Segoe UI" panose="020B0502040204020203" pitchFamily="34" charset="0"/>
                <a:ea typeface="+mn-ea"/>
                <a:cs typeface="Segoe UI" panose="020B0502040204020203" pitchFamily="34" charset="0"/>
              </a:defRPr>
            </a:lvl3pPr>
            <a:lvl4pPr marL="762000" indent="-270669" algn="ctr" defTabSz="914400" rtl="0" eaLnBrk="1" latinLnBrk="0" hangingPunct="1">
              <a:lnSpc>
                <a:spcPct val="100000"/>
              </a:lnSpc>
              <a:spcBef>
                <a:spcPts val="0"/>
              </a:spcBef>
              <a:buClr>
                <a:srgbClr val="E7473D"/>
              </a:buClr>
              <a:buFont typeface="Wingdings 3" panose="05040102010807070707" pitchFamily="18" charset="2"/>
              <a:buChar char="}"/>
              <a:defRPr lang="fr-FR" sz="1100" kern="1200">
                <a:solidFill>
                  <a:srgbClr val="FFFFFF"/>
                </a:solidFill>
                <a:latin typeface="Segoe UI" panose="020B0502040204020203" pitchFamily="34" charset="0"/>
                <a:ea typeface="+mn-ea"/>
                <a:cs typeface="Segoe UI" panose="020B0502040204020203" pitchFamily="34"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24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grpSp>
        <p:nvGrpSpPr>
          <p:cNvPr id="3" name="Groupe 2"/>
          <p:cNvGrpSpPr/>
          <p:nvPr/>
        </p:nvGrpSpPr>
        <p:grpSpPr>
          <a:xfrm>
            <a:off x="4263803" y="3254975"/>
            <a:ext cx="3664395" cy="1980000"/>
            <a:chOff x="4409512" y="3254975"/>
            <a:chExt cx="3664395" cy="198000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4409512" y="3254975"/>
              <a:ext cx="1745259" cy="1980000"/>
            </a:xfrm>
            <a:prstGeom prst="rect">
              <a:avLst/>
            </a:prstGeom>
            <a:ln w="57150">
              <a:solidFill>
                <a:schemeClr val="tx1"/>
              </a:solidFill>
            </a:ln>
          </p:spPr>
        </p:pic>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6464855" y="3254975"/>
              <a:ext cx="1609052" cy="1980000"/>
            </a:xfrm>
            <a:prstGeom prst="rect">
              <a:avLst/>
            </a:prstGeom>
            <a:ln w="57150">
              <a:solidFill>
                <a:schemeClr val="tx1"/>
              </a:solidFill>
            </a:ln>
          </p:spPr>
        </p:pic>
      </p:grpSp>
    </p:spTree>
    <p:extLst>
      <p:ext uri="{BB962C8B-B14F-4D97-AF65-F5344CB8AC3E}">
        <p14:creationId xmlns:p14="http://schemas.microsoft.com/office/powerpoint/2010/main" val="182990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au 21"/>
          <p:cNvGraphicFramePr>
            <a:graphicFrameLocks noGrp="1"/>
          </p:cNvGraphicFramePr>
          <p:nvPr>
            <p:extLst/>
          </p:nvPr>
        </p:nvGraphicFramePr>
        <p:xfrm>
          <a:off x="1773069" y="1488420"/>
          <a:ext cx="10080000" cy="4804500"/>
        </p:xfrm>
        <a:graphic>
          <a:graphicData uri="http://schemas.openxmlformats.org/drawingml/2006/table">
            <a:tbl>
              <a:tblPr firstRow="1" bandRow="1">
                <a:tableStyleId>{93296810-A885-4BE3-A3E7-6D5BEEA58F35}</a:tableStyleId>
              </a:tblPr>
              <a:tblGrid>
                <a:gridCol w="1800000">
                  <a:extLst>
                    <a:ext uri="{9D8B030D-6E8A-4147-A177-3AD203B41FA5}">
                      <a16:colId xmlns:a16="http://schemas.microsoft.com/office/drawing/2014/main" val="3024874036"/>
                    </a:ext>
                  </a:extLst>
                </a:gridCol>
                <a:gridCol w="2520000">
                  <a:extLst>
                    <a:ext uri="{9D8B030D-6E8A-4147-A177-3AD203B41FA5}">
                      <a16:colId xmlns:a16="http://schemas.microsoft.com/office/drawing/2014/main" val="1455404291"/>
                    </a:ext>
                  </a:extLst>
                </a:gridCol>
                <a:gridCol w="50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78935">
                <a:tc>
                  <a:txBody>
                    <a:bodyPr/>
                    <a:lstStyle/>
                    <a:p>
                      <a:pPr algn="ctr"/>
                      <a:r>
                        <a:rPr lang="fr-FR" sz="1600" dirty="0" smtClean="0"/>
                        <a:t>INTENTION</a:t>
                      </a:r>
                      <a:endParaRPr lang="fr-FR" sz="1600" dirty="0"/>
                    </a:p>
                  </a:txBody>
                  <a:tcPr marT="18000" marB="18000" anchor="ctr"/>
                </a:tc>
                <a:tc>
                  <a:txBody>
                    <a:bodyPr/>
                    <a:lstStyle/>
                    <a:p>
                      <a:pPr algn="ctr"/>
                      <a:r>
                        <a:rPr lang="fr-FR" sz="1600" dirty="0" smtClean="0"/>
                        <a:t>DÉFINITION</a:t>
                      </a:r>
                      <a:endParaRPr lang="fr-FR" sz="1600" dirty="0"/>
                    </a:p>
                  </a:txBody>
                  <a:tcPr marT="18000" marB="18000" anchor="ctr"/>
                </a:tc>
                <a:tc>
                  <a:txBody>
                    <a:bodyPr/>
                    <a:lstStyle/>
                    <a:p>
                      <a:pPr algn="ctr"/>
                      <a:r>
                        <a:rPr lang="fr-FR" sz="1600" dirty="0" smtClean="0"/>
                        <a:t>EXEMPLE</a:t>
                      </a:r>
                      <a:endParaRPr lang="fr-FR" sz="1600" dirty="0"/>
                    </a:p>
                  </a:txBody>
                  <a:tcPr marT="18000" marB="18000" anchor="ctr"/>
                </a:tc>
                <a:tc>
                  <a:txBody>
                    <a:bodyPr/>
                    <a:lstStyle/>
                    <a:p>
                      <a:pPr algn="ctr"/>
                      <a:r>
                        <a:rPr lang="fr-FR" sz="1600" dirty="0" smtClean="0"/>
                        <a:t>TAILLE</a:t>
                      </a:r>
                      <a:endParaRPr lang="fr-FR" sz="1600" dirty="0"/>
                    </a:p>
                  </a:txBody>
                  <a:tcPr marT="18000" marB="18000" anchor="ctr"/>
                </a:tc>
                <a:extLst>
                  <a:ext uri="{0D108BD9-81ED-4DB2-BD59-A6C34878D82A}">
                    <a16:rowId xmlns:a16="http://schemas.microsoft.com/office/drawing/2014/main" val="2030914056"/>
                  </a:ext>
                </a:extLst>
              </a:tr>
              <a:tr h="452466">
                <a:tc>
                  <a:txBody>
                    <a:bodyPr/>
                    <a:lstStyle/>
                    <a:p>
                      <a:pPr algn="ctr"/>
                      <a:r>
                        <a:rPr lang="fr-FR" sz="1400" b="1" u="none" strike="noStrike" kern="1200" baseline="0" dirty="0" smtClean="0"/>
                        <a:t>Alerte perte vol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la procédure de blocage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d'une carte perdue ou volée</a:t>
                      </a:r>
                      <a:endParaRPr lang="fr-FR" sz="1000"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signaler une perte de carte de paiement ?</a:t>
                      </a:r>
                      <a:endParaRPr lang="fr-FR" sz="1400" b="1" i="1"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52055977"/>
                  </a:ext>
                </a:extLst>
              </a:tr>
              <a:tr h="452466">
                <a:tc>
                  <a:txBody>
                    <a:bodyPr/>
                    <a:lstStyle/>
                    <a:p>
                      <a:pPr algn="ctr"/>
                      <a:r>
                        <a:rPr lang="fr-FR" sz="1400" b="1" u="none" strike="noStrike" kern="1200" baseline="0" dirty="0" smtClean="0"/>
                        <a:t>Carte avalée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la procédure de</a:t>
                      </a:r>
                    </a:p>
                    <a:p>
                      <a:pPr algn="ctr"/>
                      <a:r>
                        <a:rPr lang="fr-FR" sz="1000" u="none" strike="noStrike" kern="1200" baseline="0" dirty="0" smtClean="0"/>
                        <a:t>récupération d'une carte avalée</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récupérer une carte avalée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919588771"/>
                  </a:ext>
                </a:extLst>
              </a:tr>
              <a:tr h="452466">
                <a:tc>
                  <a:txBody>
                    <a:bodyPr/>
                    <a:lstStyle/>
                    <a:p>
                      <a:pPr algn="ctr"/>
                      <a:r>
                        <a:rPr lang="fr-FR" sz="1400" b="1" u="none" strike="noStrike" kern="1200" baseline="0" dirty="0" smtClean="0"/>
                        <a:t>Commande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des cartes disponibles</a:t>
                      </a:r>
                    </a:p>
                    <a:p>
                      <a:pPr algn="ctr"/>
                      <a:r>
                        <a:rPr lang="fr-FR" sz="1000" u="none" strike="noStrike" kern="1200" baseline="0" dirty="0" smtClean="0"/>
                        <a:t>et de la procédure de commande</a:t>
                      </a:r>
                      <a:endParaRPr lang="fr-FR" sz="1000" dirty="0"/>
                    </a:p>
                  </a:txBody>
                  <a:tcPr marL="36000" marR="36000" marT="18000" marB="18000" anchor="ctr"/>
                </a:tc>
                <a:tc>
                  <a:txBody>
                    <a:bodyPr/>
                    <a:lstStyle/>
                    <a:p>
                      <a:pPr algn="ctr"/>
                      <a:r>
                        <a:rPr lang="fr-FR" sz="1400" b="1" i="1" u="none" strike="noStrike" kern="1200" baseline="0" dirty="0" smtClean="0"/>
                        <a:t>Je souhaite changer de carte bancaire.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830457240"/>
                  </a:ext>
                </a:extLst>
              </a:tr>
              <a:tr h="452466">
                <a:tc>
                  <a:txBody>
                    <a:bodyPr/>
                    <a:lstStyle/>
                    <a:p>
                      <a:pPr algn="ctr"/>
                      <a:r>
                        <a:rPr lang="fr-FR" sz="1400" b="1" u="none" strike="noStrike" kern="1200" baseline="0" dirty="0" smtClean="0"/>
                        <a:t>Consultation solde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a:t>
                      </a:r>
                    </a:p>
                    <a:p>
                      <a:pPr algn="ctr"/>
                      <a:r>
                        <a:rPr lang="fr-FR" sz="1000" u="none" strike="noStrike" kern="1200" baseline="0" dirty="0" smtClean="0"/>
                        <a:t>soldes bancaires du client</a:t>
                      </a:r>
                      <a:endParaRPr lang="fr-FR" sz="1000" dirty="0"/>
                    </a:p>
                  </a:txBody>
                  <a:tcPr marL="36000" marR="36000" marT="18000" marB="18000" anchor="ctr"/>
                </a:tc>
                <a:tc>
                  <a:txBody>
                    <a:bodyPr/>
                    <a:lstStyle/>
                    <a:p>
                      <a:pPr algn="ctr"/>
                      <a:r>
                        <a:rPr lang="fr-FR" sz="1400" b="1" i="1" u="none" strike="noStrike" kern="1200" baseline="0" dirty="0" smtClean="0"/>
                        <a:t>Où retrouver le solde de mon compte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12895189"/>
                  </a:ext>
                </a:extLst>
              </a:tr>
              <a:tr h="452466">
                <a:tc>
                  <a:txBody>
                    <a:bodyPr/>
                    <a:lstStyle/>
                    <a:p>
                      <a:pPr algn="ctr"/>
                      <a:r>
                        <a:rPr lang="fr-FR" sz="1400" b="1" u="none" strike="noStrike" kern="1200" baseline="0" dirty="0" smtClean="0"/>
                        <a:t>Couverture assurance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 garanties</a:t>
                      </a:r>
                    </a:p>
                    <a:p>
                      <a:pPr algn="ctr"/>
                      <a:r>
                        <a:rPr lang="fr-FR" sz="1000" u="none" strike="noStrike" kern="1200" baseline="0" dirty="0" smtClean="0"/>
                        <a:t>d'assurances de la carte bancaire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Que couvre ma carte bancaire en cas d'hospitalisation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32232967"/>
                  </a:ext>
                </a:extLst>
              </a:tr>
              <a:tr h="452466">
                <a:tc>
                  <a:txBody>
                    <a:bodyPr/>
                    <a:lstStyle/>
                    <a:p>
                      <a:pPr algn="ctr"/>
                      <a:r>
                        <a:rPr lang="fr-FR" sz="1400" b="1" u="none" strike="noStrike" kern="1200" baseline="0" dirty="0" smtClean="0"/>
                        <a:t>Déblocage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du</a:t>
                      </a:r>
                    </a:p>
                    <a:p>
                      <a:pPr algn="ctr"/>
                      <a:r>
                        <a:rPr lang="fr-FR" sz="1000" u="none" strike="noStrike" kern="1200" baseline="0" dirty="0" smtClean="0"/>
                        <a:t>statut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Ma carte de paiement est bloquée, que faire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315337780"/>
                  </a:ext>
                </a:extLst>
              </a:tr>
              <a:tr h="452466">
                <a:tc>
                  <a:txBody>
                    <a:bodyPr/>
                    <a:lstStyle/>
                    <a:p>
                      <a:pPr algn="ctr"/>
                      <a:r>
                        <a:rPr lang="fr-FR" sz="1400" b="1" u="none" strike="noStrike" kern="1200" baseline="0" dirty="0" smtClean="0"/>
                        <a:t>Gestion carte virtuelle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cartes virtuelles du client</a:t>
                      </a:r>
                      <a:endParaRPr lang="fr-FR" sz="1000" dirty="0" smtClean="0"/>
                    </a:p>
                  </a:txBody>
                  <a:tcPr marL="36000" marR="36000" marT="18000" marB="18000" anchor="ctr"/>
                </a:tc>
                <a:tc>
                  <a:txBody>
                    <a:bodyPr/>
                    <a:lstStyle/>
                    <a:p>
                      <a:pPr algn="ctr"/>
                      <a:r>
                        <a:rPr lang="fr-FR" sz="1400" b="1" i="1" u="none" strike="noStrike" kern="1200" baseline="0" dirty="0" smtClean="0"/>
                        <a:t>Comment faire pour créer une carte de paiements virtuelle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40411538"/>
                  </a:ext>
                </a:extLst>
              </a:tr>
              <a:tr h="452466">
                <a:tc>
                  <a:txBody>
                    <a:bodyPr/>
                    <a:lstStyle/>
                    <a:p>
                      <a:pPr algn="ctr"/>
                      <a:r>
                        <a:rPr lang="fr-FR" sz="1400" b="1" u="none" strike="noStrike" kern="1200" baseline="0" dirty="0" smtClean="0"/>
                        <a:t>Gestion découvert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a:t>
                      </a:r>
                      <a:r>
                        <a:rPr lang="fr-FR" sz="1000" i="0" u="none" strike="noStrike" kern="1200" baseline="0" dirty="0" smtClean="0"/>
                        <a:t>hèse des autorisations</a:t>
                      </a:r>
                    </a:p>
                    <a:p>
                      <a:pPr algn="ctr"/>
                      <a:r>
                        <a:rPr lang="fr-FR" sz="1000" i="0" u="none" strike="noStrike" kern="1200" baseline="0" dirty="0" smtClean="0"/>
                        <a:t>de découverts et de la procédure de gestion</a:t>
                      </a:r>
                      <a:endParaRPr lang="fr-FR" sz="1000" i="0" dirty="0"/>
                    </a:p>
                  </a:txBody>
                  <a:tcPr marL="36000" marR="36000" marT="18000" marB="18000" anchor="ctr"/>
                </a:tc>
                <a:tc>
                  <a:txBody>
                    <a:bodyPr/>
                    <a:lstStyle/>
                    <a:p>
                      <a:pPr algn="ctr"/>
                      <a:r>
                        <a:rPr lang="fr-FR" sz="1400" b="1" i="1" u="none" strike="noStrike" kern="1200" baseline="0" dirty="0" smtClean="0"/>
                        <a:t>Est-ce que j'ai un découvert autorisé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76344592"/>
                  </a:ext>
                </a:extLst>
              </a:tr>
              <a:tr h="452466">
                <a:tc>
                  <a:txBody>
                    <a:bodyPr/>
                    <a:lstStyle/>
                    <a:p>
                      <a:pPr algn="ctr"/>
                      <a:r>
                        <a:rPr lang="fr-FR" sz="1400" b="1" u="none" strike="noStrike" kern="1200" baseline="0" dirty="0" smtClean="0"/>
                        <a:t>Gestion plafond</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des</a:t>
                      </a:r>
                    </a:p>
                    <a:p>
                      <a:pPr algn="ctr"/>
                      <a:r>
                        <a:rPr lang="fr-FR" sz="1000" u="none" strike="noStrike" kern="1200" baseline="0" dirty="0" smtClean="0"/>
                        <a:t>plafonds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Le plafond de ma carte est trop bas, que faire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04483704"/>
                  </a:ext>
                </a:extLst>
              </a:tr>
              <a:tr h="452466">
                <a:tc>
                  <a:txBody>
                    <a:bodyPr/>
                    <a:lstStyle/>
                    <a:p>
                      <a:pPr algn="ctr"/>
                      <a:r>
                        <a:rPr lang="fr-FR" sz="1400" b="1" u="none" strike="noStrike" kern="1200" baseline="0" dirty="0" smtClean="0"/>
                        <a:t>Gestion sans contact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 la fonctionnalité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sans contact des cartes du client</a:t>
                      </a:r>
                      <a:endParaRPr lang="fr-FR" sz="1000" dirty="0" smtClean="0"/>
                    </a:p>
                  </a:txBody>
                  <a:tcPr marL="36000" marR="36000" marT="18000" marB="18000" anchor="ctr"/>
                </a:tc>
                <a:tc>
                  <a:txBody>
                    <a:bodyPr/>
                    <a:lstStyle/>
                    <a:p>
                      <a:pPr algn="ctr"/>
                      <a:r>
                        <a:rPr lang="fr-FR" sz="1400" b="1" i="1" u="none" strike="noStrike" kern="1200" baseline="0" dirty="0" smtClean="0"/>
                        <a:t>Je veux désactiver le sans contact sur ma carte.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097461870"/>
                  </a:ext>
                </a:extLst>
              </a:tr>
            </a:tbl>
          </a:graphicData>
        </a:graphic>
      </p:graphicFrame>
      <p:graphicFrame>
        <p:nvGraphicFramePr>
          <p:cNvPr id="16" name="Tableau 15"/>
          <p:cNvGraphicFramePr>
            <a:graphicFrameLocks noGrp="1"/>
          </p:cNvGraphicFramePr>
          <p:nvPr>
            <p:extLst/>
          </p:nvPr>
        </p:nvGraphicFramePr>
        <p:xfrm>
          <a:off x="230449" y="2553134"/>
          <a:ext cx="1332000" cy="2880000"/>
        </p:xfrm>
        <a:graphic>
          <a:graphicData uri="http://schemas.openxmlformats.org/drawingml/2006/table">
            <a:tbl>
              <a:tblPr bandRow="1">
                <a:tableStyleId>{93296810-A885-4BE3-A3E7-6D5BEEA58F35}</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Gestion de cartes bancaires</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1 000 questions fréquentes</a:t>
                      </a:r>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53</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French </a:t>
            </a:r>
            <a:r>
              <a:rPr lang="fr-FR" dirty="0"/>
              <a:t>B</a:t>
            </a:r>
            <a:r>
              <a:rPr lang="fr-FR" dirty="0" smtClean="0"/>
              <a:t>ank </a:t>
            </a:r>
            <a:r>
              <a:rPr lang="fr-FR" dirty="0" err="1"/>
              <a:t>C</a:t>
            </a:r>
            <a:r>
              <a:rPr lang="fr-FR" dirty="0" err="1" smtClean="0"/>
              <a:t>ards</a:t>
            </a:r>
            <a:endParaRPr lang="fr-FR" dirty="0"/>
          </a:p>
        </p:txBody>
      </p:sp>
      <p:grpSp>
        <p:nvGrpSpPr>
          <p:cNvPr id="8" name="Groupe 7"/>
          <p:cNvGrpSpPr/>
          <p:nvPr/>
        </p:nvGrpSpPr>
        <p:grpSpPr>
          <a:xfrm>
            <a:off x="6353969" y="295013"/>
            <a:ext cx="5499100" cy="814388"/>
            <a:chOff x="1968500" y="3141365"/>
            <a:chExt cx="5499100" cy="814388"/>
          </a:xfrm>
        </p:grpSpPr>
        <p:sp>
          <p:nvSpPr>
            <p:cNvPr id="9" name="Rectangle 8"/>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5" name="Rectangle 14"/>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5"/>
                </a:rPr>
                <a:t>https://</a:t>
              </a:r>
              <a:r>
                <a:rPr lang="fr-FR" sz="1600" dirty="0" smtClean="0">
                  <a:solidFill>
                    <a:schemeClr val="accent3"/>
                  </a:solidFill>
                  <a:hlinkClick r:id="rId5"/>
                </a:rPr>
                <a:t>zenodo.org/doi/</a:t>
              </a:r>
            </a:p>
            <a:p>
              <a:pPr algn="ctr"/>
              <a:r>
                <a:rPr lang="fr-FR" sz="1600" dirty="0" smtClean="0">
                  <a:solidFill>
                    <a:schemeClr val="accent3"/>
                  </a:solidFill>
                  <a:hlinkClick r:id="rId5"/>
                </a:rPr>
                <a:t>10.5281/zenodo.4769949</a:t>
              </a:r>
              <a:endParaRPr lang="fr-FR" sz="1600" dirty="0">
                <a:solidFill>
                  <a:schemeClr val="accent3"/>
                </a:solidFill>
              </a:endParaRPr>
            </a:p>
          </p:txBody>
        </p:sp>
      </p:grpSp>
    </p:spTree>
    <p:extLst>
      <p:ext uri="{BB962C8B-B14F-4D97-AF65-F5344CB8AC3E}">
        <p14:creationId xmlns:p14="http://schemas.microsoft.com/office/powerpoint/2010/main" val="3896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au 23"/>
          <p:cNvGraphicFramePr>
            <a:graphicFrameLocks noGrp="1"/>
          </p:cNvGraphicFramePr>
          <p:nvPr>
            <p:extLst/>
          </p:nvPr>
        </p:nvGraphicFramePr>
        <p:xfrm>
          <a:off x="1773069" y="1480829"/>
          <a:ext cx="10080000" cy="4811183"/>
        </p:xfrm>
        <a:graphic>
          <a:graphicData uri="http://schemas.openxmlformats.org/drawingml/2006/table">
            <a:tbl>
              <a:tblPr firstRow="1" bandRow="1">
                <a:tableStyleId>{21E4AEA4-8DFA-4A89-87EB-49C32662AFE0}</a:tableStyleId>
              </a:tblPr>
              <a:tblGrid>
                <a:gridCol w="1260000">
                  <a:extLst>
                    <a:ext uri="{9D8B030D-6E8A-4147-A177-3AD203B41FA5}">
                      <a16:colId xmlns:a16="http://schemas.microsoft.com/office/drawing/2014/main" val="3024874036"/>
                    </a:ext>
                  </a:extLst>
                </a:gridCol>
                <a:gridCol w="2160000">
                  <a:extLst>
                    <a:ext uri="{9D8B030D-6E8A-4147-A177-3AD203B41FA5}">
                      <a16:colId xmlns:a16="http://schemas.microsoft.com/office/drawing/2014/main" val="1455404291"/>
                    </a:ext>
                  </a:extLst>
                </a:gridCol>
                <a:gridCol w="59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68537">
                <a:tc>
                  <a:txBody>
                    <a:bodyPr/>
                    <a:lstStyle/>
                    <a:p>
                      <a:pPr algn="ctr"/>
                      <a:r>
                        <a:rPr lang="fr-FR" sz="1600" dirty="0" smtClean="0"/>
                        <a:t>THÈME</a:t>
                      </a:r>
                      <a:endParaRPr lang="fr-FR" sz="1600" dirty="0"/>
                    </a:p>
                  </a:txBody>
                  <a:tcPr marT="0" marB="0" anchor="ctr"/>
                </a:tc>
                <a:tc>
                  <a:txBody>
                    <a:bodyPr/>
                    <a:lstStyle/>
                    <a:p>
                      <a:pPr algn="ctr"/>
                      <a:r>
                        <a:rPr lang="fr-FR" sz="1600" dirty="0" smtClean="0"/>
                        <a:t>DÉFINITION</a:t>
                      </a:r>
                      <a:endParaRPr lang="fr-FR" sz="1600" dirty="0"/>
                    </a:p>
                  </a:txBody>
                  <a:tcPr marT="0" marB="0" anchor="ctr"/>
                </a:tc>
                <a:tc>
                  <a:txBody>
                    <a:bodyPr/>
                    <a:lstStyle/>
                    <a:p>
                      <a:pPr algn="ctr"/>
                      <a:r>
                        <a:rPr lang="fr-FR" sz="1600" dirty="0" smtClean="0"/>
                        <a:t>EXEMPLE</a:t>
                      </a:r>
                      <a:endParaRPr lang="fr-FR" sz="1600" dirty="0"/>
                    </a:p>
                  </a:txBody>
                  <a:tcPr marT="0" marB="0" anchor="ctr"/>
                </a:tc>
                <a:tc>
                  <a:txBody>
                    <a:bodyPr/>
                    <a:lstStyle/>
                    <a:p>
                      <a:pPr algn="ctr"/>
                      <a:r>
                        <a:rPr lang="fr-FR" sz="1600" dirty="0" smtClean="0"/>
                        <a:t>TAILLE</a:t>
                      </a:r>
                      <a:endParaRPr lang="fr-FR" sz="1600" dirty="0"/>
                    </a:p>
                  </a:txBody>
                  <a:tcPr marT="0" marB="0" anchor="ctr"/>
                </a:tc>
                <a:extLst>
                  <a:ext uri="{0D108BD9-81ED-4DB2-BD59-A6C34878D82A}">
                    <a16:rowId xmlns:a16="http://schemas.microsoft.com/office/drawing/2014/main" val="2030914056"/>
                  </a:ext>
                </a:extLst>
              </a:tr>
              <a:tr h="335672">
                <a:tc>
                  <a:txBody>
                    <a:bodyPr/>
                    <a:lstStyle/>
                    <a:p>
                      <a:pPr algn="ctr"/>
                      <a:r>
                        <a:rPr lang="fr-FR" sz="1400" b="1" i="0" u="none" strike="noStrike" kern="1200" baseline="0" dirty="0" smtClean="0">
                          <a:solidFill>
                            <a:schemeClr val="dk1"/>
                          </a:solidFill>
                          <a:latin typeface="+mn-lt"/>
                          <a:ea typeface="+mn-ea"/>
                          <a:cs typeface="+mn-cs"/>
                        </a:rPr>
                        <a:t>Arts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artistiques (spectacles,</a:t>
                      </a:r>
                    </a:p>
                    <a:p>
                      <a:pPr algn="ctr"/>
                      <a:r>
                        <a:rPr lang="fr-FR" sz="1000" b="0" i="0" u="none" strike="noStrike" kern="1200" baseline="0" dirty="0" smtClean="0">
                          <a:solidFill>
                            <a:schemeClr val="dk1"/>
                          </a:solidFill>
                          <a:latin typeface="+mn-lt"/>
                          <a:ea typeface="+mn-ea"/>
                          <a:cs typeface="+mn-cs"/>
                        </a:rPr>
                        <a:t>œuvres, événements, expositions)</a:t>
                      </a:r>
                      <a:endParaRPr lang="fr-FR" sz="1000"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La rencontre de l'art et de la gastronomie au château du </a:t>
                      </a:r>
                      <a:r>
                        <a:rPr lang="fr-FR" sz="1400" b="1" i="1" u="none" strike="noStrike" kern="1200" baseline="0" dirty="0" err="1" smtClean="0">
                          <a:solidFill>
                            <a:schemeClr val="dk1"/>
                          </a:solidFill>
                          <a:latin typeface="+mn-lt"/>
                          <a:ea typeface="+mn-ea"/>
                          <a:cs typeface="+mn-cs"/>
                        </a:rPr>
                        <a:t>Feÿ</a:t>
                      </a:r>
                      <a:endParaRPr lang="fr-FR" sz="1400" b="1" i="1" u="none" strike="noStrike" kern="1200" baseline="0" dirty="0" smtClean="0">
                        <a:solidFill>
                          <a:schemeClr val="dk1"/>
                        </a:solidFill>
                        <a:latin typeface="+mn-lt"/>
                        <a:ea typeface="+mn-ea"/>
                        <a:cs typeface="+mn-cs"/>
                      </a:endParaRP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50</a:t>
                      </a:r>
                    </a:p>
                  </a:txBody>
                  <a:tcPr marL="36000" marR="36000" marT="0" marB="0" anchor="ctr"/>
                </a:tc>
                <a:extLst>
                  <a:ext uri="{0D108BD9-81ED-4DB2-BD59-A6C34878D82A}">
                    <a16:rowId xmlns:a16="http://schemas.microsoft.com/office/drawing/2014/main" val="1552055977"/>
                  </a:ext>
                </a:extLst>
              </a:tr>
              <a:tr h="335672">
                <a:tc>
                  <a:txBody>
                    <a:bodyPr/>
                    <a:lstStyle/>
                    <a:p>
                      <a:pPr algn="ctr"/>
                      <a:r>
                        <a:rPr lang="fr-FR" sz="1400" b="1" i="0" u="none" strike="noStrike" kern="1200" baseline="0" dirty="0" smtClean="0">
                          <a:solidFill>
                            <a:schemeClr val="dk1"/>
                          </a:solidFill>
                          <a:latin typeface="+mn-lt"/>
                          <a:ea typeface="+mn-ea"/>
                          <a:cs typeface="+mn-cs"/>
                        </a:rPr>
                        <a:t>Disparitions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nécrologiques</a:t>
                      </a:r>
                    </a:p>
                    <a:p>
                      <a:pPr algn="ctr"/>
                      <a:r>
                        <a:rPr lang="fr-FR" sz="1000" b="0" i="0" u="none" strike="noStrike" kern="1200" baseline="0" dirty="0" smtClean="0">
                          <a:solidFill>
                            <a:schemeClr val="dk1"/>
                          </a:solidFill>
                          <a:latin typeface="+mn-lt"/>
                          <a:ea typeface="+mn-ea"/>
                          <a:cs typeface="+mn-cs"/>
                        </a:rPr>
                        <a:t>(décès ou disparition)</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Le traducteur Jean-Pierre </a:t>
                      </a:r>
                      <a:r>
                        <a:rPr lang="fr-FR" sz="1400" b="1" i="1" u="none" strike="noStrike" kern="1200" baseline="0" dirty="0" err="1" smtClean="0">
                          <a:solidFill>
                            <a:schemeClr val="dk1"/>
                          </a:solidFill>
                          <a:latin typeface="+mn-lt"/>
                          <a:ea typeface="+mn-ea"/>
                          <a:cs typeface="+mn-cs"/>
                        </a:rPr>
                        <a:t>Carasso</a:t>
                      </a:r>
                      <a:r>
                        <a:rPr lang="fr-FR" sz="1400" b="1" i="1" u="none" strike="noStrike" kern="1200" baseline="0" dirty="0" smtClean="0">
                          <a:solidFill>
                            <a:schemeClr val="dk1"/>
                          </a:solidFill>
                          <a:latin typeface="+mn-lt"/>
                          <a:ea typeface="+mn-ea"/>
                          <a:cs typeface="+mn-cs"/>
                        </a:rPr>
                        <a:t> est mort à 73 ans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48</a:t>
                      </a:r>
                    </a:p>
                  </a:txBody>
                  <a:tcPr marL="36000" marR="36000" marT="0" marB="0" anchor="ctr"/>
                </a:tc>
                <a:extLst>
                  <a:ext uri="{0D108BD9-81ED-4DB2-BD59-A6C34878D82A}">
                    <a16:rowId xmlns:a16="http://schemas.microsoft.com/office/drawing/2014/main" val="3919588771"/>
                  </a:ext>
                </a:extLst>
              </a:tr>
              <a:tr h="335672">
                <a:tc>
                  <a:txBody>
                    <a:bodyPr/>
                    <a:lstStyle/>
                    <a:p>
                      <a:pPr algn="ctr"/>
                      <a:r>
                        <a:rPr lang="fr-FR" sz="1400" b="1" i="0" u="none" strike="noStrike" kern="1200" baseline="0" dirty="0" smtClean="0">
                          <a:solidFill>
                            <a:schemeClr val="dk1"/>
                          </a:solidFill>
                          <a:latin typeface="+mn-lt"/>
                          <a:ea typeface="+mn-ea"/>
                          <a:cs typeface="+mn-cs"/>
                        </a:rPr>
                        <a:t>Écologie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sur la pollution</a:t>
                      </a:r>
                    </a:p>
                    <a:p>
                      <a:pPr algn="ctr"/>
                      <a:r>
                        <a:rPr lang="fr-FR" sz="1000" b="0" i="0" u="none" strike="noStrike" kern="1200" baseline="0" dirty="0" smtClean="0">
                          <a:solidFill>
                            <a:schemeClr val="dk1"/>
                          </a:solidFill>
                          <a:latin typeface="+mn-lt"/>
                          <a:ea typeface="+mn-ea"/>
                          <a:cs typeface="+mn-cs"/>
                        </a:rPr>
                        <a:t>et la transition écologique</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Comment Lyon a banni les pesticides de ses parcs et jardins</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34</a:t>
                      </a:r>
                    </a:p>
                  </a:txBody>
                  <a:tcPr marL="36000" marR="36000" marT="0" marB="0" anchor="ctr"/>
                </a:tc>
                <a:extLst>
                  <a:ext uri="{0D108BD9-81ED-4DB2-BD59-A6C34878D82A}">
                    <a16:rowId xmlns:a16="http://schemas.microsoft.com/office/drawing/2014/main" val="1830457240"/>
                  </a:ext>
                </a:extLst>
              </a:tr>
              <a:tr h="335672">
                <a:tc>
                  <a:txBody>
                    <a:bodyPr/>
                    <a:lstStyle/>
                    <a:p>
                      <a:pPr algn="ctr"/>
                      <a:r>
                        <a:rPr lang="fr-FR" sz="1400" b="1" i="0" u="none" strike="noStrike" kern="1200" baseline="0" dirty="0" smtClean="0">
                          <a:solidFill>
                            <a:schemeClr val="dk1"/>
                          </a:solidFill>
                          <a:latin typeface="+mn-lt"/>
                          <a:ea typeface="+mn-ea"/>
                          <a:cs typeface="+mn-cs"/>
                        </a:rPr>
                        <a:t>Économie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économiques,</a:t>
                      </a:r>
                    </a:p>
                    <a:p>
                      <a:pPr algn="ctr"/>
                      <a:r>
                        <a:rPr lang="fr-FR" sz="1000" b="0" i="0" u="none" strike="noStrike" kern="1200" baseline="0" dirty="0" smtClean="0">
                          <a:solidFill>
                            <a:schemeClr val="dk1"/>
                          </a:solidFill>
                          <a:latin typeface="+mn-lt"/>
                          <a:ea typeface="+mn-ea"/>
                          <a:cs typeface="+mn-cs"/>
                        </a:rPr>
                        <a:t>financières et boursières</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La guerre des prix s'intensifie sur le marché du mobile en Israël</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41</a:t>
                      </a:r>
                    </a:p>
                  </a:txBody>
                  <a:tcPr marL="36000" marR="36000" marT="0" marB="0" anchor="ctr"/>
                </a:tc>
                <a:extLst>
                  <a:ext uri="{0D108BD9-81ED-4DB2-BD59-A6C34878D82A}">
                    <a16:rowId xmlns:a16="http://schemas.microsoft.com/office/drawing/2014/main" val="3112895189"/>
                  </a:ext>
                </a:extLst>
              </a:tr>
              <a:tr h="335672">
                <a:tc>
                  <a:txBody>
                    <a:bodyPr/>
                    <a:lstStyle/>
                    <a:p>
                      <a:pPr algn="ctr"/>
                      <a:r>
                        <a:rPr lang="fr-FR" sz="1400" b="1" i="0" u="none" strike="noStrike" kern="1200" baseline="0" dirty="0" smtClean="0">
                          <a:solidFill>
                            <a:schemeClr val="dk1"/>
                          </a:solidFill>
                          <a:latin typeface="+mn-lt"/>
                          <a:ea typeface="+mn-ea"/>
                          <a:cs typeface="+mn-cs"/>
                        </a:rPr>
                        <a:t>Éducation</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à l'éducation</a:t>
                      </a:r>
                    </a:p>
                    <a:p>
                      <a:pPr algn="ctr"/>
                      <a:r>
                        <a:rPr lang="fr-FR" sz="1000" b="0" i="0" u="none" strike="noStrike" kern="1200" baseline="0" dirty="0" smtClean="0">
                          <a:solidFill>
                            <a:schemeClr val="dk1"/>
                          </a:solidFill>
                          <a:latin typeface="+mn-lt"/>
                          <a:ea typeface="+mn-ea"/>
                          <a:cs typeface="+mn-cs"/>
                        </a:rPr>
                        <a:t>et à la filière enseignante</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Plainte de parents d'élève sur des  notes jugées trop basses au bac</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62</a:t>
                      </a:r>
                    </a:p>
                  </a:txBody>
                  <a:tcPr marL="36000" marR="36000" marT="0" marB="0" anchor="ctr"/>
                </a:tc>
                <a:extLst>
                  <a:ext uri="{0D108BD9-81ED-4DB2-BD59-A6C34878D82A}">
                    <a16:rowId xmlns:a16="http://schemas.microsoft.com/office/drawing/2014/main" val="1532232967"/>
                  </a:ext>
                </a:extLst>
              </a:tr>
              <a:tr h="335672">
                <a:tc>
                  <a:txBody>
                    <a:bodyPr/>
                    <a:lstStyle/>
                    <a:p>
                      <a:pPr algn="ctr"/>
                      <a:r>
                        <a:rPr lang="fr-FR" sz="1400" b="1" i="0" u="none" strike="noStrike" kern="1200" baseline="0" dirty="0" smtClean="0">
                          <a:solidFill>
                            <a:schemeClr val="dk1"/>
                          </a:solidFill>
                          <a:latin typeface="+mn-lt"/>
                          <a:ea typeface="+mn-ea"/>
                          <a:cs typeface="+mn-cs"/>
                        </a:rPr>
                        <a:t>Emploi</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du</a:t>
                      </a:r>
                    </a:p>
                    <a:p>
                      <a:pPr algn="ctr"/>
                      <a:r>
                        <a:rPr lang="fr-FR" sz="1000" b="0" i="0" u="none" strike="noStrike" kern="1200" baseline="0" dirty="0" smtClean="0">
                          <a:solidFill>
                            <a:schemeClr val="dk1"/>
                          </a:solidFill>
                          <a:latin typeface="+mn-lt"/>
                          <a:ea typeface="+mn-ea"/>
                          <a:cs typeface="+mn-cs"/>
                        </a:rPr>
                        <a:t>travail et aux actions syndicales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Plus d'un tiers des CDI prennent fin avant la première année</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54</a:t>
                      </a:r>
                    </a:p>
                  </a:txBody>
                  <a:tcPr marL="36000" marR="36000" marT="0" marB="0" anchor="ctr"/>
                </a:tc>
                <a:extLst>
                  <a:ext uri="{0D108BD9-81ED-4DB2-BD59-A6C34878D82A}">
                    <a16:rowId xmlns:a16="http://schemas.microsoft.com/office/drawing/2014/main" val="2315337780"/>
                  </a:ext>
                </a:extLst>
              </a:tr>
              <a:tr h="335672">
                <a:tc>
                  <a:txBody>
                    <a:bodyPr/>
                    <a:lstStyle/>
                    <a:p>
                      <a:pPr algn="ctr"/>
                      <a:r>
                        <a:rPr lang="fr-FR" sz="1400" b="1" i="0" u="none" strike="noStrike" kern="1200" baseline="0" dirty="0" smtClean="0">
                          <a:solidFill>
                            <a:schemeClr val="dk1"/>
                          </a:solidFill>
                          <a:latin typeface="+mn-lt"/>
                          <a:ea typeface="+mn-ea"/>
                          <a:cs typeface="+mn-cs"/>
                        </a:rPr>
                        <a:t>Immobilier</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de</a:t>
                      </a:r>
                    </a:p>
                    <a:p>
                      <a:pPr algn="ctr"/>
                      <a:r>
                        <a:rPr lang="fr-FR" sz="1000" b="0" i="0" u="none" strike="noStrike" kern="1200" baseline="0" dirty="0" smtClean="0">
                          <a:solidFill>
                            <a:schemeClr val="dk1"/>
                          </a:solidFill>
                          <a:latin typeface="+mn-lt"/>
                          <a:ea typeface="+mn-ea"/>
                          <a:cs typeface="+mn-cs"/>
                        </a:rPr>
                        <a:t>l'immobilier et logements locatifs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Depuis la fin des années 2000, l'accession, à la propriété se complique en France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65</a:t>
                      </a:r>
                    </a:p>
                  </a:txBody>
                  <a:tcPr marL="36000" marR="36000" marT="0" marB="0" anchor="ctr"/>
                </a:tc>
                <a:extLst>
                  <a:ext uri="{0D108BD9-81ED-4DB2-BD59-A6C34878D82A}">
                    <a16:rowId xmlns:a16="http://schemas.microsoft.com/office/drawing/2014/main" val="240411538"/>
                  </a:ext>
                </a:extLst>
              </a:tr>
              <a:tr h="335672">
                <a:tc>
                  <a:txBody>
                    <a:bodyPr/>
                    <a:lstStyle/>
                    <a:p>
                      <a:pPr algn="ctr"/>
                      <a:r>
                        <a:rPr lang="fr-FR" sz="1400" b="1" i="0" u="none" strike="noStrike" kern="1200" baseline="0" dirty="0" smtClean="0">
                          <a:solidFill>
                            <a:schemeClr val="dk1"/>
                          </a:solidFill>
                          <a:latin typeface="+mn-lt"/>
                          <a:ea typeface="+mn-ea"/>
                          <a:cs typeface="+mn-cs"/>
                        </a:rPr>
                        <a:t>Météo</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météorologiques</a:t>
                      </a:r>
                    </a:p>
                    <a:p>
                      <a:pPr algn="ctr"/>
                      <a:r>
                        <a:rPr lang="fr-FR" sz="1000" b="0" i="0" u="none" strike="noStrike" kern="1200" baseline="0" dirty="0" smtClean="0">
                          <a:solidFill>
                            <a:schemeClr val="dk1"/>
                          </a:solidFill>
                          <a:latin typeface="+mn-lt"/>
                          <a:ea typeface="+mn-ea"/>
                          <a:cs typeface="+mn-cs"/>
                        </a:rPr>
                        <a:t>(bulletins, catastrophes, canicule)</a:t>
                      </a:r>
                      <a:endParaRPr lang="fr-FR" sz="1000" i="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L'Eure et l'est de la France balayés par les intempéries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35</a:t>
                      </a:r>
                    </a:p>
                  </a:txBody>
                  <a:tcPr marL="36000" marR="36000" marT="0" marB="0" anchor="ctr"/>
                </a:tc>
                <a:extLst>
                  <a:ext uri="{0D108BD9-81ED-4DB2-BD59-A6C34878D82A}">
                    <a16:rowId xmlns:a16="http://schemas.microsoft.com/office/drawing/2014/main" val="176344592"/>
                  </a:ext>
                </a:extLst>
              </a:tr>
              <a:tr h="335672">
                <a:tc>
                  <a:txBody>
                    <a:bodyPr/>
                    <a:lstStyle/>
                    <a:p>
                      <a:pPr algn="ctr"/>
                      <a:r>
                        <a:rPr lang="fr-FR" sz="1400" b="1" i="0" u="none" strike="noStrike" kern="1200" baseline="0" dirty="0" smtClean="0">
                          <a:solidFill>
                            <a:schemeClr val="dk1"/>
                          </a:solidFill>
                          <a:latin typeface="+mn-lt"/>
                          <a:ea typeface="+mn-ea"/>
                          <a:cs typeface="+mn-cs"/>
                        </a:rPr>
                        <a:t>Musique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chanteurs,</a:t>
                      </a:r>
                    </a:p>
                    <a:p>
                      <a:pPr algn="ctr"/>
                      <a:r>
                        <a:rPr lang="fr-FR" sz="1000" b="0" i="0" u="none" strike="noStrike" kern="1200" baseline="0" dirty="0" smtClean="0">
                          <a:solidFill>
                            <a:schemeClr val="dk1"/>
                          </a:solidFill>
                          <a:latin typeface="+mn-lt"/>
                          <a:ea typeface="+mn-ea"/>
                          <a:cs typeface="+mn-cs"/>
                        </a:rPr>
                        <a:t>concerts et sorties d'albums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Opéra : Elsa </a:t>
                      </a:r>
                      <a:r>
                        <a:rPr lang="fr-FR" sz="1400" b="1" i="1" u="none" strike="noStrike" kern="1200" baseline="0" dirty="0" err="1" smtClean="0">
                          <a:solidFill>
                            <a:schemeClr val="dk1"/>
                          </a:solidFill>
                          <a:latin typeface="+mn-lt"/>
                          <a:ea typeface="+mn-ea"/>
                          <a:cs typeface="+mn-cs"/>
                        </a:rPr>
                        <a:t>Dreisig</a:t>
                      </a:r>
                      <a:r>
                        <a:rPr lang="fr-FR" sz="1400" b="1" i="1" u="none" strike="noStrike" kern="1200" baseline="0" dirty="0" smtClean="0">
                          <a:solidFill>
                            <a:schemeClr val="dk1"/>
                          </a:solidFill>
                          <a:latin typeface="+mn-lt"/>
                          <a:ea typeface="+mn-ea"/>
                          <a:cs typeface="+mn-cs"/>
                        </a:rPr>
                        <a:t>, une soprano à voix nue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55</a:t>
                      </a:r>
                    </a:p>
                  </a:txBody>
                  <a:tcPr marL="36000" marR="36000" marT="0" marB="0" anchor="ctr"/>
                </a:tc>
                <a:extLst>
                  <a:ext uri="{0D108BD9-81ED-4DB2-BD59-A6C34878D82A}">
                    <a16:rowId xmlns:a16="http://schemas.microsoft.com/office/drawing/2014/main" val="3104483704"/>
                  </a:ext>
                </a:extLst>
              </a:tr>
              <a:tr h="335672">
                <a:tc>
                  <a:txBody>
                    <a:bodyPr/>
                    <a:lstStyle/>
                    <a:p>
                      <a:pPr algn="ctr"/>
                      <a:r>
                        <a:rPr lang="fr-FR" sz="1400" b="1" i="0" u="none" strike="noStrike" kern="1200" baseline="0" dirty="0" smtClean="0">
                          <a:solidFill>
                            <a:schemeClr val="dk1"/>
                          </a:solidFill>
                          <a:latin typeface="+mn-lt"/>
                          <a:ea typeface="+mn-ea"/>
                          <a:cs typeface="+mn-cs"/>
                        </a:rPr>
                        <a:t>Police-Justice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affaires</a:t>
                      </a:r>
                    </a:p>
                    <a:p>
                      <a:pPr algn="ctr"/>
                      <a:r>
                        <a:rPr lang="fr-FR" sz="1000" b="0" i="0" u="none" strike="noStrike" kern="1200" baseline="0" dirty="0" smtClean="0">
                          <a:solidFill>
                            <a:schemeClr val="dk1"/>
                          </a:solidFill>
                          <a:latin typeface="+mn-lt"/>
                          <a:ea typeface="+mn-ea"/>
                          <a:cs typeface="+mn-cs"/>
                        </a:rPr>
                        <a:t>policières et aux tribunaux</a:t>
                      </a:r>
                      <a:endParaRPr lang="fr-FR" sz="1000" dirty="0" smtClean="0"/>
                    </a:p>
                  </a:txBody>
                  <a:tcPr marL="36000" marR="36000" marT="0" marB="0" anchor="ctr"/>
                </a:tc>
                <a:tc>
                  <a:txBody>
                    <a:bodyPr/>
                    <a:lstStyle/>
                    <a:p>
                      <a:pPr algn="ctr"/>
                      <a:r>
                        <a:rPr lang="fr-FR" sz="1400" b="1" i="1" u="none" strike="noStrike" kern="1200" baseline="0" dirty="0" err="1" smtClean="0">
                          <a:solidFill>
                            <a:schemeClr val="dk1"/>
                          </a:solidFill>
                          <a:latin typeface="+mn-lt"/>
                          <a:ea typeface="+mn-ea"/>
                          <a:cs typeface="+mn-cs"/>
                        </a:rPr>
                        <a:t>Bygmalion</a:t>
                      </a:r>
                      <a:r>
                        <a:rPr lang="fr-FR" sz="1400" b="1" i="1" u="none" strike="noStrike" kern="1200" baseline="0" dirty="0" smtClean="0">
                          <a:solidFill>
                            <a:schemeClr val="dk1"/>
                          </a:solidFill>
                          <a:latin typeface="+mn-lt"/>
                          <a:ea typeface="+mn-ea"/>
                          <a:cs typeface="+mn-cs"/>
                        </a:rPr>
                        <a:t> : Nicolas Sarkozy directement visé</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67</a:t>
                      </a:r>
                    </a:p>
                  </a:txBody>
                  <a:tcPr marL="36000" marR="36000" marT="0" marB="0" anchor="ctr"/>
                </a:tc>
                <a:extLst>
                  <a:ext uri="{0D108BD9-81ED-4DB2-BD59-A6C34878D82A}">
                    <a16:rowId xmlns:a16="http://schemas.microsoft.com/office/drawing/2014/main" val="2097461870"/>
                  </a:ext>
                </a:extLst>
              </a:tr>
              <a:tr h="335672">
                <a:tc>
                  <a:txBody>
                    <a:bodyPr/>
                    <a:lstStyle/>
                    <a:p>
                      <a:pPr algn="ctr"/>
                      <a:r>
                        <a:rPr lang="fr-FR" sz="1400" b="1" i="0" u="none" strike="noStrike" kern="1200" baseline="0" dirty="0" smtClean="0">
                          <a:solidFill>
                            <a:schemeClr val="dk1"/>
                          </a:solidFill>
                          <a:latin typeface="+mn-lt"/>
                          <a:ea typeface="+mn-ea"/>
                          <a:cs typeface="+mn-cs"/>
                        </a:rPr>
                        <a:t>Politique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de la scène</a:t>
                      </a:r>
                    </a:p>
                    <a:p>
                      <a:pPr algn="ctr"/>
                      <a:r>
                        <a:rPr lang="fr-FR" sz="1000" b="0" i="0" u="none" strike="noStrike" kern="1200" baseline="0" dirty="0" smtClean="0">
                          <a:solidFill>
                            <a:schemeClr val="dk1"/>
                          </a:solidFill>
                          <a:latin typeface="+mn-lt"/>
                          <a:ea typeface="+mn-ea"/>
                          <a:cs typeface="+mn-cs"/>
                        </a:rPr>
                        <a:t>politique et législative</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 Sénat donne son aval à la prolongation de l'état d'urgence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52</a:t>
                      </a:r>
                    </a:p>
                  </a:txBody>
                  <a:tcPr marL="36000" marR="36000" marT="0" marB="0" anchor="ctr"/>
                </a:tc>
                <a:extLst>
                  <a:ext uri="{0D108BD9-81ED-4DB2-BD59-A6C34878D82A}">
                    <a16:rowId xmlns:a16="http://schemas.microsoft.com/office/drawing/2014/main" val="215029768"/>
                  </a:ext>
                </a:extLst>
              </a:tr>
              <a:tr h="279611">
                <a:tc>
                  <a:txBody>
                    <a:bodyPr/>
                    <a:lstStyle/>
                    <a:p>
                      <a:pPr algn="ctr"/>
                      <a:r>
                        <a:rPr lang="fr-FR" sz="1400" b="1" i="0" u="none" strike="noStrike" kern="1200" baseline="0" dirty="0" smtClean="0">
                          <a:solidFill>
                            <a:schemeClr val="dk1"/>
                          </a:solidFill>
                          <a:latin typeface="+mn-lt"/>
                          <a:ea typeface="+mn-ea"/>
                          <a:cs typeface="+mn-cs"/>
                        </a:rPr>
                        <a:t>Santé</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sanitaires</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Chine : un nouveau cas de grippe aviaire H7N9</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70</a:t>
                      </a:r>
                    </a:p>
                  </a:txBody>
                  <a:tcPr marL="36000" marR="36000" marT="0" marB="0" anchor="ctr"/>
                </a:tc>
                <a:extLst>
                  <a:ext uri="{0D108BD9-81ED-4DB2-BD59-A6C34878D82A}">
                    <a16:rowId xmlns:a16="http://schemas.microsoft.com/office/drawing/2014/main" val="67580627"/>
                  </a:ext>
                </a:extLst>
              </a:tr>
              <a:tr h="335672">
                <a:tc>
                  <a:txBody>
                    <a:bodyPr/>
                    <a:lstStyle/>
                    <a:p>
                      <a:pPr algn="ctr"/>
                      <a:r>
                        <a:rPr lang="fr-FR" sz="1400" b="1" i="0" u="none" strike="noStrike" kern="1200" baseline="0" dirty="0" smtClean="0">
                          <a:solidFill>
                            <a:schemeClr val="dk1"/>
                          </a:solidFill>
                          <a:latin typeface="+mn-lt"/>
                          <a:ea typeface="+mn-ea"/>
                          <a:cs typeface="+mn-cs"/>
                        </a:rPr>
                        <a:t>Sciences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scientifiques</a:t>
                      </a:r>
                    </a:p>
                    <a:p>
                      <a:pPr algn="ctr"/>
                      <a:r>
                        <a:rPr lang="fr-FR" sz="1000" b="0" i="0" u="none" strike="noStrike" kern="1200" baseline="0" dirty="0" smtClean="0">
                          <a:solidFill>
                            <a:schemeClr val="dk1"/>
                          </a:solidFill>
                          <a:latin typeface="+mn-lt"/>
                          <a:ea typeface="+mn-ea"/>
                          <a:cs typeface="+mn-cs"/>
                        </a:rPr>
                        <a:t>et vulgarisation</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L'ordinateur quantique au banc d'essai</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47</a:t>
                      </a:r>
                    </a:p>
                  </a:txBody>
                  <a:tcPr marL="36000" marR="36000" marT="0" marB="0" anchor="ctr"/>
                </a:tc>
                <a:extLst>
                  <a:ext uri="{0D108BD9-81ED-4DB2-BD59-A6C34878D82A}">
                    <a16:rowId xmlns:a16="http://schemas.microsoft.com/office/drawing/2014/main" val="1347478507"/>
                  </a:ext>
                </a:extLst>
              </a:tr>
              <a:tr h="234971">
                <a:tc>
                  <a:txBody>
                    <a:bodyPr/>
                    <a:lstStyle/>
                    <a:p>
                      <a:pPr algn="ctr"/>
                      <a:r>
                        <a:rPr lang="fr-FR" sz="1400" b="1" i="0" u="none" strike="noStrike" kern="1200" baseline="0" dirty="0" smtClean="0">
                          <a:solidFill>
                            <a:schemeClr val="dk1"/>
                          </a:solidFill>
                          <a:latin typeface="+mn-lt"/>
                          <a:ea typeface="+mn-ea"/>
                          <a:cs typeface="+mn-cs"/>
                        </a:rPr>
                        <a:t>Sport</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u="none" strike="noStrike" kern="1200" baseline="0" dirty="0" smtClean="0">
                          <a:solidFill>
                            <a:schemeClr val="dk1"/>
                          </a:solidFill>
                          <a:latin typeface="+mn-lt"/>
                          <a:ea typeface="+mn-ea"/>
                          <a:cs typeface="+mn-cs"/>
                        </a:rPr>
                        <a:t>Actualités sportives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F1 : Webber partira en tête à Monaco</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64</a:t>
                      </a:r>
                    </a:p>
                  </a:txBody>
                  <a:tcPr marL="36000" marR="36000" marT="0" marB="0" anchor="ctr"/>
                </a:tc>
                <a:extLst>
                  <a:ext uri="{0D108BD9-81ED-4DB2-BD59-A6C34878D82A}">
                    <a16:rowId xmlns:a16="http://schemas.microsoft.com/office/drawing/2014/main" val="4224690675"/>
                  </a:ext>
                </a:extLst>
              </a:tr>
            </a:tbl>
          </a:graphicData>
        </a:graphic>
      </p:graphicFrame>
      <p:graphicFrame>
        <p:nvGraphicFramePr>
          <p:cNvPr id="27" name="Tableau 26"/>
          <p:cNvGraphicFramePr>
            <a:graphicFrameLocks noGrp="1"/>
          </p:cNvGraphicFramePr>
          <p:nvPr>
            <p:extLst/>
          </p:nvPr>
        </p:nvGraphicFramePr>
        <p:xfrm>
          <a:off x="230520" y="2542117"/>
          <a:ext cx="1332000" cy="2880000"/>
        </p:xfrm>
        <a:graphic>
          <a:graphicData uri="http://schemas.openxmlformats.org/drawingml/2006/table">
            <a:tbl>
              <a:tblPr bandRow="1">
                <a:tableStyleId>{21E4AEA4-8DFA-4A89-87EB-49C32662AFE0}</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Article de journaux</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744 titres</a:t>
                      </a:r>
                      <a:r>
                        <a:rPr lang="fr-FR" baseline="0" dirty="0" smtClean="0"/>
                        <a:t> d’article français</a:t>
                      </a:r>
                      <a:endParaRPr lang="fr-FR" dirty="0" smtClean="0"/>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54</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MLSUM [SUBSET]</a:t>
            </a:r>
            <a:endParaRPr lang="fr-FR" dirty="0"/>
          </a:p>
        </p:txBody>
      </p:sp>
      <p:grpSp>
        <p:nvGrpSpPr>
          <p:cNvPr id="9" name="Groupe 8"/>
          <p:cNvGrpSpPr/>
          <p:nvPr/>
        </p:nvGrpSpPr>
        <p:grpSpPr>
          <a:xfrm>
            <a:off x="6354484" y="2950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zenodo.org/doi/</a:t>
              </a:r>
            </a:p>
            <a:p>
              <a:pPr algn="ctr"/>
              <a:r>
                <a:rPr lang="fr-FR" sz="1600" dirty="0" smtClean="0">
                  <a:solidFill>
                    <a:schemeClr val="accent3"/>
                  </a:solidFill>
                  <a:hlinkClick r:id="rId5"/>
                </a:rPr>
                <a:t>10.5281/zenodo.8399301</a:t>
              </a:r>
              <a:endParaRPr lang="fr-FR" sz="1600" dirty="0">
                <a:solidFill>
                  <a:schemeClr val="accent3"/>
                </a:solidFill>
              </a:endParaRPr>
            </a:p>
          </p:txBody>
        </p:sp>
      </p:grpSp>
    </p:spTree>
    <p:extLst>
      <p:ext uri="{BB962C8B-B14F-4D97-AF65-F5344CB8AC3E}">
        <p14:creationId xmlns:p14="http://schemas.microsoft.com/office/powerpoint/2010/main" val="439350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5181" t="5018" r="5179" b="7544"/>
          <a:stretch/>
        </p:blipFill>
        <p:spPr>
          <a:xfrm>
            <a:off x="6231669" y="2121365"/>
            <a:ext cx="5621526" cy="4511246"/>
          </a:xfrm>
          <a:prstGeom prst="rect">
            <a:avLst/>
          </a:prstGeom>
        </p:spPr>
      </p:pic>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Gestion des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55</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3"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6"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rId7"/>
                </a:rPr>
                <a:t>github.com/cognitivefactory/</a:t>
              </a:r>
            </a:p>
            <a:p>
              <a:pPr algn="ctr"/>
              <a:r>
                <a:rPr lang="fr-FR" sz="1600" dirty="0" smtClean="0">
                  <a:solidFill>
                    <a:schemeClr val="accent3"/>
                  </a:solidFill>
                  <a:hlinkClick r:id="rId7"/>
                </a:rPr>
                <a:t>interactive-clustering-gui</a:t>
              </a:r>
              <a:endParaRPr lang="fr-FR" sz="1600" dirty="0">
                <a:solidFill>
                  <a:schemeClr val="accent3"/>
                </a:solidFill>
              </a:endParaRPr>
            </a:p>
          </p:txBody>
        </p:sp>
      </p:grpSp>
      <mc:AlternateContent xmlns:mc="http://schemas.openxmlformats.org/markup-compatibility/2006">
        <mc:Choice xmlns:a14="http://schemas.microsoft.com/office/drawing/2010/main" Requires="a14">
          <p:sp>
            <p:nvSpPr>
              <p:cNvPr id="1193"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Concernant les contraintes :</a:t>
                </a:r>
              </a:p>
              <a:p>
                <a:pPr marL="342900" indent="-342900">
                  <a:buFont typeface="Arial" panose="020B0604020202020204" pitchFamily="34" charset="0"/>
                  <a:buChar char="•"/>
                </a:pPr>
                <a:r>
                  <a:rPr lang="fr-FR" dirty="0" smtClean="0"/>
                  <a:t>Binaires : </a:t>
                </a:r>
                <a:r>
                  <a:rPr lang="fr-FR" sz="1800" i="1" dirty="0" smtClean="0">
                    <a:solidFill>
                      <a:srgbClr val="00B050"/>
                    </a:solidFill>
                  </a:rPr>
                  <a:t>MUST-LINK </a:t>
                </a:r>
                <a:r>
                  <a:rPr lang="fr-FR" sz="1800" dirty="0" smtClean="0">
                    <a:solidFill>
                      <a:srgbClr val="00B050"/>
                    </a:solidFill>
                  </a:rPr>
                  <a:t>(</a:t>
                </a:r>
                <a14:m>
                  <m:oMath xmlns:m="http://schemas.openxmlformats.org/officeDocument/2006/math">
                    <m:r>
                      <a:rPr lang="fr-FR" sz="1800" b="0" i="0" smtClean="0">
                        <a:solidFill>
                          <a:srgbClr val="00B050"/>
                        </a:solidFill>
                        <a:latin typeface="Cambria Math" panose="02040503050406030204" pitchFamily="18" charset="0"/>
                      </a:rPr>
                      <m:t>=</m:t>
                    </m:r>
                  </m:oMath>
                </a14:m>
                <a:r>
                  <a:rPr lang="fr-FR" sz="1800" dirty="0" smtClean="0">
                    <a:solidFill>
                      <a:srgbClr val="00B050"/>
                    </a:solidFill>
                  </a:rPr>
                  <a:t>)</a:t>
                </a:r>
                <a:r>
                  <a:rPr lang="fr-FR" sz="1800" dirty="0"/>
                  <a:t> </a:t>
                </a:r>
                <a:r>
                  <a:rPr lang="fr-FR" sz="1800" dirty="0" smtClean="0"/>
                  <a:t>ou </a:t>
                </a:r>
                <a:r>
                  <a:rPr lang="fr-FR" sz="1800" i="1" dirty="0" smtClean="0">
                    <a:solidFill>
                      <a:srgbClr val="C00000"/>
                    </a:solidFill>
                  </a:rPr>
                  <a:t>CANNOT-LINK </a:t>
                </a:r>
                <a:r>
                  <a:rPr lang="fr-FR" sz="1800" dirty="0" smtClean="0">
                    <a:solidFill>
                      <a:srgbClr val="C00000"/>
                    </a:solidFill>
                  </a:rPr>
                  <a:t>(</a:t>
                </a:r>
                <a14:m>
                  <m:oMath xmlns:m="http://schemas.openxmlformats.org/officeDocument/2006/math">
                    <m:r>
                      <a:rPr lang="fr-FR" sz="1800" i="0" smtClean="0">
                        <a:solidFill>
                          <a:srgbClr val="C00000"/>
                        </a:solidFill>
                        <a:latin typeface="Cambria Math" panose="02040503050406030204" pitchFamily="18" charset="0"/>
                        <a:ea typeface="Cambria Math" panose="02040503050406030204" pitchFamily="18" charset="0"/>
                      </a:rPr>
                      <m:t>≠</m:t>
                    </m:r>
                  </m:oMath>
                </a14:m>
                <a:r>
                  <a:rPr lang="fr-FR" sz="1800" dirty="0" smtClean="0">
                    <a:solidFill>
                      <a:srgbClr val="C00000"/>
                    </a:solidFill>
                  </a:rPr>
                  <a:t>)</a:t>
                </a:r>
              </a:p>
              <a:p>
                <a:pPr marL="342900" indent="-342900">
                  <a:buFont typeface="Arial" panose="020B0604020202020204" pitchFamily="34" charset="0"/>
                  <a:buChar char="•"/>
                </a:pPr>
                <a:r>
                  <a:rPr lang="fr-FR" dirty="0" smtClean="0"/>
                  <a:t>Calcul de la </a:t>
                </a:r>
                <a:r>
                  <a:rPr lang="fr-FR" b="1" dirty="0" smtClean="0"/>
                  <a:t>transitivité</a:t>
                </a:r>
              </a:p>
              <a:p>
                <a:pPr marL="342900" indent="-342900">
                  <a:buFont typeface="Arial" panose="020B0604020202020204" pitchFamily="34" charset="0"/>
                  <a:buChar char="•"/>
                </a:pPr>
                <a:r>
                  <a:rPr lang="fr-FR" dirty="0" smtClean="0"/>
                  <a:t>Vérification des </a:t>
                </a:r>
                <a:r>
                  <a:rPr lang="fr-FR" b="1" dirty="0" smtClean="0"/>
                  <a:t>conflits</a:t>
                </a:r>
              </a:p>
              <a:p>
                <a:pPr marL="342900" indent="-342900">
                  <a:buFont typeface="Arial" panose="020B0604020202020204" pitchFamily="34" charset="0"/>
                  <a:buChar char="•"/>
                </a:pPr>
                <a:endParaRPr lang="fr-FR" dirty="0"/>
              </a:p>
            </p:txBody>
          </p:sp>
        </mc:Choice>
        <mc:Fallback>
          <p:sp>
            <p:nvSpPr>
              <p:cNvPr id="1193" name="Espace réservé du texte 31"/>
              <p:cNvSpPr txBox="1">
                <a:spLocks noRot="1" noChangeAspect="1" noMove="1" noResize="1" noEditPoints="1" noAdjustHandles="1" noChangeArrowheads="1" noChangeShapeType="1" noTextEdit="1"/>
              </p:cNvSpPr>
              <p:nvPr/>
            </p:nvSpPr>
            <p:spPr>
              <a:xfrm>
                <a:off x="821531" y="1480872"/>
                <a:ext cx="5400000" cy="2340000"/>
              </a:xfrm>
              <a:prstGeom prst="rect">
                <a:avLst/>
              </a:prstGeom>
              <a:blipFill>
                <a:blip r:embed="rId8"/>
                <a:stretch>
                  <a:fillRect l="-1242" t="-1302"/>
                </a:stretch>
              </a:blipFill>
            </p:spPr>
            <p:txBody>
              <a:bodyPr/>
              <a:lstStyle/>
              <a:p>
                <a:r>
                  <a:rPr lang="fr-FR">
                    <a:noFill/>
                  </a:rPr>
                  <a:t> </a:t>
                </a:r>
              </a:p>
            </p:txBody>
          </p:sp>
        </mc:Fallback>
      </mc:AlternateContent>
    </p:spTree>
    <p:extLst>
      <p:ext uri="{BB962C8B-B14F-4D97-AF65-F5344CB8AC3E}">
        <p14:creationId xmlns:p14="http://schemas.microsoft.com/office/powerpoint/2010/main" val="4109220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Méthodes de clustering sous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56</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32" name="Image 31"/>
          <p:cNvPicPr>
            <a:picLocks noChangeAspect="1"/>
          </p:cNvPicPr>
          <p:nvPr/>
        </p:nvPicPr>
        <p:blipFill>
          <a:blip r:embed="rId7"/>
          <a:stretch>
            <a:fillRect/>
          </a:stretch>
        </p:blipFill>
        <p:spPr>
          <a:xfrm>
            <a:off x="6216677" y="4380154"/>
            <a:ext cx="5666420" cy="2160000"/>
          </a:xfrm>
          <a:prstGeom prst="rect">
            <a:avLst/>
          </a:prstGeom>
        </p:spPr>
      </p:pic>
      <p:pic>
        <p:nvPicPr>
          <p:cNvPr id="33" name="Image 32"/>
          <p:cNvPicPr>
            <a:picLocks noChangeAspect="1"/>
          </p:cNvPicPr>
          <p:nvPr/>
        </p:nvPicPr>
        <p:blipFill>
          <a:blip r:embed="rId8"/>
          <a:stretch>
            <a:fillRect/>
          </a:stretch>
        </p:blipFill>
        <p:spPr>
          <a:xfrm>
            <a:off x="6226104" y="2121365"/>
            <a:ext cx="5636518" cy="2160000"/>
          </a:xfrm>
          <a:prstGeom prst="rect">
            <a:avLst/>
          </a:prstGeom>
        </p:spPr>
      </p:pic>
      <p:sp>
        <p:nvSpPr>
          <p:cNvPr id="36"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Plusieurs familles d’algorithmes retenues :</a:t>
            </a:r>
          </a:p>
          <a:p>
            <a:pPr marL="342900" indent="-342900">
              <a:buFont typeface="Arial" panose="020B0604020202020204" pitchFamily="34" charset="0"/>
              <a:buChar char="•"/>
            </a:pPr>
            <a:r>
              <a:rPr lang="fr-FR" dirty="0" err="1" smtClean="0"/>
              <a:t>K-Means</a:t>
            </a:r>
            <a:r>
              <a:rPr lang="fr-FR" dirty="0" smtClean="0"/>
              <a:t> (</a:t>
            </a:r>
            <a:r>
              <a:rPr lang="fr-FR" sz="1600" i="1" dirty="0" smtClean="0">
                <a:solidFill>
                  <a:schemeClr val="accent3"/>
                </a:solidFill>
              </a:rPr>
              <a:t>COP</a:t>
            </a:r>
            <a:r>
              <a:rPr lang="fr-FR" sz="1600" dirty="0"/>
              <a:t>,</a:t>
            </a:r>
            <a:r>
              <a:rPr lang="fr-FR" sz="1600" i="1" dirty="0" smtClean="0">
                <a:solidFill>
                  <a:schemeClr val="accent3"/>
                </a:solidFill>
              </a:rPr>
              <a:t> MPC</a:t>
            </a:r>
            <a:r>
              <a:rPr lang="fr-FR" dirty="0" smtClean="0"/>
              <a:t>),</a:t>
            </a:r>
          </a:p>
          <a:p>
            <a:pPr marL="342900" indent="-342900">
              <a:buFont typeface="Arial" panose="020B0604020202020204" pitchFamily="34" charset="0"/>
              <a:buChar char="•"/>
            </a:pPr>
            <a:r>
              <a:rPr lang="fr-FR" dirty="0" smtClean="0"/>
              <a:t>Spectral (</a:t>
            </a:r>
            <a:r>
              <a:rPr lang="fr-FR" sz="1600" i="1" dirty="0" smtClean="0">
                <a:solidFill>
                  <a:schemeClr val="accent3"/>
                </a:solidFill>
              </a:rPr>
              <a:t>SPEC</a:t>
            </a:r>
            <a:r>
              <a:rPr lang="fr-FR" dirty="0" smtClean="0"/>
              <a:t>)</a:t>
            </a:r>
          </a:p>
          <a:p>
            <a:pPr marL="342900" indent="-342900">
              <a:buFont typeface="Arial" panose="020B0604020202020204" pitchFamily="34" charset="0"/>
              <a:buChar char="•"/>
            </a:pPr>
            <a:r>
              <a:rPr lang="fr-FR" dirty="0" smtClean="0"/>
              <a:t>Hiérarchique (</a:t>
            </a:r>
            <a:r>
              <a:rPr lang="fr-FR" sz="1600" i="1" dirty="0" smtClean="0">
                <a:solidFill>
                  <a:schemeClr val="accent3"/>
                </a:solidFill>
              </a:rPr>
              <a:t>single</a:t>
            </a:r>
            <a:r>
              <a:rPr lang="fr-FR" sz="1600" dirty="0" smtClean="0"/>
              <a:t>,</a:t>
            </a:r>
            <a:r>
              <a:rPr lang="fr-FR" sz="1600" i="1" dirty="0" smtClean="0">
                <a:solidFill>
                  <a:schemeClr val="accent3"/>
                </a:solidFill>
              </a:rPr>
              <a:t> </a:t>
            </a:r>
            <a:r>
              <a:rPr lang="fr-FR" sz="1600" i="1" dirty="0" err="1" smtClean="0">
                <a:solidFill>
                  <a:schemeClr val="accent3"/>
                </a:solidFill>
              </a:rPr>
              <a:t>complete</a:t>
            </a:r>
            <a:r>
              <a:rPr lang="fr-FR" sz="1600" dirty="0" smtClean="0"/>
              <a:t>,</a:t>
            </a:r>
            <a:r>
              <a:rPr lang="fr-FR" sz="1600" i="1" dirty="0" smtClean="0">
                <a:solidFill>
                  <a:schemeClr val="accent3"/>
                </a:solidFill>
              </a:rPr>
              <a:t> </a:t>
            </a:r>
            <a:r>
              <a:rPr lang="fr-FR" sz="1600" i="1" dirty="0" err="1" smtClean="0">
                <a:solidFill>
                  <a:schemeClr val="accent3"/>
                </a:solidFill>
              </a:rPr>
              <a:t>average</a:t>
            </a:r>
            <a:r>
              <a:rPr lang="fr-FR" sz="1600" dirty="0" smtClean="0"/>
              <a:t>,</a:t>
            </a:r>
            <a:r>
              <a:rPr lang="fr-FR" sz="1600" i="1" dirty="0" smtClean="0">
                <a:solidFill>
                  <a:schemeClr val="accent3"/>
                </a:solidFill>
              </a:rPr>
              <a:t> </a:t>
            </a:r>
            <a:r>
              <a:rPr lang="fr-FR" sz="1600" i="1" dirty="0" err="1" smtClean="0">
                <a:solidFill>
                  <a:schemeClr val="accent3"/>
                </a:solidFill>
              </a:rPr>
              <a:t>ward</a:t>
            </a:r>
            <a:r>
              <a:rPr lang="fr-FR" dirty="0"/>
              <a:t>)</a:t>
            </a:r>
            <a:endParaRPr lang="fr-FR" dirty="0" smtClean="0"/>
          </a:p>
          <a:p>
            <a:pPr marL="342900" indent="-342900">
              <a:buFont typeface="Arial" panose="020B0604020202020204" pitchFamily="34" charset="0"/>
              <a:buChar char="•"/>
            </a:pPr>
            <a:r>
              <a:rPr lang="fr-FR" dirty="0" err="1" smtClean="0"/>
              <a:t>DBScan</a:t>
            </a:r>
            <a:r>
              <a:rPr lang="fr-FR" dirty="0" smtClean="0"/>
              <a:t> (</a:t>
            </a:r>
            <a:r>
              <a:rPr lang="fr-FR" sz="1600" i="1" dirty="0" smtClean="0">
                <a:solidFill>
                  <a:schemeClr val="accent3"/>
                </a:solidFill>
              </a:rPr>
              <a:t>C-</a:t>
            </a:r>
            <a:r>
              <a:rPr lang="fr-FR" sz="1600" i="1" dirty="0" err="1" smtClean="0">
                <a:solidFill>
                  <a:schemeClr val="accent3"/>
                </a:solidFill>
              </a:rPr>
              <a:t>DBScan</a:t>
            </a:r>
            <a:r>
              <a:rPr lang="fr-FR" dirty="0" smtClean="0"/>
              <a:t>)</a:t>
            </a:r>
          </a:p>
          <a:p>
            <a:pPr marL="342900" indent="-342900">
              <a:buFont typeface="Arial" panose="020B0604020202020204" pitchFamily="34" charset="0"/>
              <a:buChar char="•"/>
            </a:pPr>
            <a:r>
              <a:rPr lang="fr-FR" dirty="0" err="1" smtClean="0"/>
              <a:t>Affinity</a:t>
            </a:r>
            <a:r>
              <a:rPr lang="fr-FR" dirty="0" smtClean="0"/>
              <a:t> propagation</a:t>
            </a:r>
            <a:endParaRPr lang="fr-FR" dirty="0"/>
          </a:p>
        </p:txBody>
      </p:sp>
      <p:sp>
        <p:nvSpPr>
          <p:cNvPr id="37" name="Espace réservé du texte 29"/>
          <p:cNvSpPr txBox="1">
            <a:spLocks/>
          </p:cNvSpPr>
          <p:nvPr/>
        </p:nvSpPr>
        <p:spPr>
          <a:xfrm>
            <a:off x="821531" y="3963750"/>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Quelques ajustements :</a:t>
            </a:r>
          </a:p>
          <a:p>
            <a:pPr marL="342900" indent="-342900">
              <a:buFont typeface="Arial" panose="020B0604020202020204" pitchFamily="34" charset="0"/>
              <a:buChar char="•"/>
            </a:pPr>
            <a:r>
              <a:rPr lang="fr-FR" dirty="0" smtClean="0"/>
              <a:t>Respect </a:t>
            </a:r>
            <a:r>
              <a:rPr lang="fr-FR" b="1" dirty="0" smtClean="0"/>
              <a:t>strict</a:t>
            </a:r>
            <a:r>
              <a:rPr lang="fr-FR" dirty="0" smtClean="0"/>
              <a:t> des contraintes</a:t>
            </a:r>
          </a:p>
          <a:p>
            <a:pPr marL="342900" indent="-342900">
              <a:buFont typeface="Arial" panose="020B0604020202020204" pitchFamily="34" charset="0"/>
              <a:buChar char="•"/>
            </a:pPr>
            <a:r>
              <a:rPr lang="fr-FR" dirty="0" smtClean="0"/>
              <a:t>Aucun </a:t>
            </a:r>
            <a:r>
              <a:rPr lang="fr-FR" b="1" dirty="0" smtClean="0"/>
              <a:t>conflit</a:t>
            </a:r>
            <a:r>
              <a:rPr lang="fr-FR" dirty="0" smtClean="0"/>
              <a:t> dans les contraintes</a:t>
            </a:r>
            <a:endParaRPr lang="fr-FR" dirty="0"/>
          </a:p>
        </p:txBody>
      </p:sp>
    </p:spTree>
    <p:extLst>
      <p:ext uri="{BB962C8B-B14F-4D97-AF65-F5344CB8AC3E}">
        <p14:creationId xmlns:p14="http://schemas.microsoft.com/office/powerpoint/2010/main" val="152873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57</a:t>
            </a:fld>
            <a:endParaRPr lang="fr-FR" dirty="0"/>
          </a:p>
        </p:txBody>
      </p:sp>
      <p:sp>
        <p:nvSpPr>
          <p:cNvPr id="3" name="Espace réservé du texte 2"/>
          <p:cNvSpPr>
            <a:spLocks noGrp="1"/>
          </p:cNvSpPr>
          <p:nvPr>
            <p:ph type="body" sz="quarter" idx="14"/>
          </p:nvPr>
        </p:nvSpPr>
        <p:spPr/>
        <p:txBody>
          <a:bodyPr/>
          <a:lstStyle/>
          <a:p>
            <a:r>
              <a:rPr lang="fr-FR" dirty="0" smtClean="0"/>
              <a:t>Méthodes de sélection de contraintes</a:t>
            </a:r>
            <a:endParaRPr lang="fr-FR" dirty="0"/>
          </a:p>
        </p:txBody>
      </p:sp>
      <p:sp>
        <p:nvSpPr>
          <p:cNvPr id="30" name="Espace réservé du texte 29"/>
          <p:cNvSpPr>
            <a:spLocks noGrp="1"/>
          </p:cNvSpPr>
          <p:nvPr>
            <p:ph type="body" sz="quarter" idx="15"/>
          </p:nvPr>
        </p:nvSpPr>
        <p:spPr/>
        <p:txBody>
          <a:bodyPr/>
          <a:lstStyle/>
          <a:p>
            <a:r>
              <a:rPr lang="fr-FR" b="1" dirty="0" smtClean="0"/>
              <a:t>Quatre méthodes prédéfinies :</a:t>
            </a:r>
          </a:p>
          <a:p>
            <a:pPr marL="342900" indent="-342900">
              <a:buFont typeface="Arial" panose="020B0604020202020204" pitchFamily="34" charset="0"/>
              <a:buChar char="•"/>
            </a:pPr>
            <a:r>
              <a:rPr lang="fr-FR" dirty="0" smtClean="0"/>
              <a:t>« </a:t>
            </a:r>
            <a:r>
              <a:rPr lang="fr-FR" i="1" dirty="0" err="1" smtClean="0"/>
              <a:t>random</a:t>
            </a:r>
            <a:r>
              <a:rPr lang="fr-FR" dirty="0" smtClean="0"/>
              <a:t> »</a:t>
            </a:r>
          </a:p>
          <a:p>
            <a:pPr marL="342900" indent="-342900">
              <a:buFont typeface="Arial" panose="020B0604020202020204" pitchFamily="34" charset="0"/>
              <a:buChar char="•"/>
            </a:pPr>
            <a:r>
              <a:rPr lang="fr-FR" dirty="0" smtClean="0"/>
              <a:t>« </a:t>
            </a:r>
            <a:r>
              <a:rPr lang="fr-FR" i="1" dirty="0" err="1" smtClean="0"/>
              <a:t>random</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farthest</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closest</a:t>
            </a:r>
            <a:r>
              <a:rPr lang="fr-FR" i="1" dirty="0" smtClean="0"/>
              <a:t> in différent clusters</a:t>
            </a:r>
            <a:r>
              <a:rPr lang="fr-FR" dirty="0" smtClean="0"/>
              <a:t> »</a:t>
            </a:r>
            <a:endParaRPr lang="fr-FR" dirty="0"/>
          </a:p>
        </p:txBody>
      </p:sp>
      <p:sp>
        <p:nvSpPr>
          <p:cNvPr id="32" name="Espace réservé du texte 31"/>
          <p:cNvSpPr>
            <a:spLocks noGrp="1"/>
          </p:cNvSpPr>
          <p:nvPr>
            <p:ph type="body" sz="quarter" idx="17"/>
          </p:nvPr>
        </p:nvSpPr>
        <p:spPr/>
        <p:txBody>
          <a:bodyPr/>
          <a:lstStyle/>
          <a:p>
            <a:r>
              <a:rPr lang="fr-FR" b="1" dirty="0" smtClean="0"/>
              <a:t>Trois types de critères :</a:t>
            </a:r>
          </a:p>
          <a:p>
            <a:pPr marL="342900" indent="-342900">
              <a:buFont typeface="Arial" panose="020B0604020202020204" pitchFamily="34" charset="0"/>
              <a:buChar char="•"/>
            </a:pPr>
            <a:r>
              <a:rPr lang="fr-FR" dirty="0" smtClean="0"/>
              <a:t>Effet aléatoire</a:t>
            </a:r>
            <a:r>
              <a:rPr lang="fr-FR" b="1" dirty="0" smtClean="0"/>
              <a:t> </a:t>
            </a:r>
            <a:r>
              <a:rPr lang="fr-FR" dirty="0" smtClean="0"/>
              <a:t>(« </a:t>
            </a:r>
            <a:r>
              <a:rPr lang="fr-FR" i="1" dirty="0" err="1" smtClean="0"/>
              <a:t>random</a:t>
            </a:r>
            <a:r>
              <a:rPr lang="fr-FR" i="1" dirty="0" smtClean="0"/>
              <a:t> </a:t>
            </a:r>
            <a:r>
              <a:rPr lang="fr-FR" i="1" dirty="0" err="1" smtClean="0"/>
              <a:t>seed</a:t>
            </a:r>
            <a:r>
              <a:rPr lang="fr-FR" dirty="0" smtClean="0"/>
              <a:t> »)</a:t>
            </a:r>
          </a:p>
          <a:p>
            <a:pPr marL="342900" indent="-342900">
              <a:buFont typeface="Arial" panose="020B0604020202020204" pitchFamily="34" charset="0"/>
              <a:buChar char="•"/>
            </a:pPr>
            <a:r>
              <a:rPr lang="fr-FR" dirty="0" smtClean="0"/>
              <a:t>Distance vectorielle</a:t>
            </a:r>
          </a:p>
          <a:p>
            <a:pPr marL="342900" indent="-342900">
              <a:buFont typeface="Arial" panose="020B0604020202020204" pitchFamily="34" charset="0"/>
              <a:buChar char="•"/>
            </a:pPr>
            <a:r>
              <a:rPr lang="fr-FR" dirty="0" smtClean="0"/>
              <a:t>Répartition des clusters</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50" name="Image 49"/>
          <p:cNvPicPr>
            <a:picLocks noChangeAspect="1"/>
          </p:cNvPicPr>
          <p:nvPr/>
        </p:nvPicPr>
        <p:blipFill>
          <a:blip r:embed="rId7"/>
          <a:stretch>
            <a:fillRect/>
          </a:stretch>
        </p:blipFill>
        <p:spPr>
          <a:xfrm>
            <a:off x="6204565" y="2121365"/>
            <a:ext cx="5679595" cy="2160000"/>
          </a:xfrm>
          <a:prstGeom prst="rect">
            <a:avLst/>
          </a:prstGeom>
        </p:spPr>
      </p:pic>
    </p:spTree>
    <p:extLst>
      <p:ext uri="{BB962C8B-B14F-4D97-AF65-F5344CB8AC3E}">
        <p14:creationId xmlns:p14="http://schemas.microsoft.com/office/powerpoint/2010/main" val="2102100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58</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sz="1600" b="1" dirty="0"/>
              <a:t>Costello</a:t>
            </a:r>
            <a:r>
              <a:rPr lang="en-US" sz="1600" dirty="0"/>
              <a:t>, K., &amp; </a:t>
            </a:r>
            <a:r>
              <a:rPr lang="en-US" sz="1600" b="1" dirty="0"/>
              <a:t>LoDolce</a:t>
            </a:r>
            <a:r>
              <a:rPr lang="en-US" sz="1600" dirty="0"/>
              <a:t>, M. (2022). Gartner Predicts Chatbots Will Become a Primary </a:t>
            </a:r>
            <a:r>
              <a:rPr lang="en-US" sz="1600" dirty="0" smtClean="0"/>
              <a:t>Customer Service </a:t>
            </a:r>
            <a:r>
              <a:rPr lang="en-US" sz="1600" dirty="0"/>
              <a:t>Channel Within Five Years [newspaper]. Gartner, Inc. </a:t>
            </a:r>
            <a:r>
              <a:rPr lang="fr-FR" sz="1600" dirty="0" smtClean="0">
                <a:hlinkClick r:id="rId2"/>
              </a:rPr>
              <a:t>https</a:t>
            </a:r>
            <a:r>
              <a:rPr lang="fr-FR" sz="1600" dirty="0">
                <a:hlinkClick r:id="rId2"/>
              </a:rPr>
              <a:t>://</a:t>
            </a:r>
            <a:r>
              <a:rPr lang="fr-FR" sz="1600" dirty="0" smtClean="0">
                <a:hlinkClick r:id="rId2"/>
              </a:rPr>
              <a:t>www.gartner.com/en/newsroom/press-releases/2022-07-27-gartner-predicts-chatbots-will-become-a-primary-customer-service-channel-within-veyears</a:t>
            </a:r>
            <a:endParaRPr lang="fr-FR" sz="1600" dirty="0" smtClean="0"/>
          </a:p>
          <a:p>
            <a:pPr marL="342900" indent="-342900" algn="just">
              <a:buFont typeface="Arial" panose="020B0604020202020204" pitchFamily="34" charset="0"/>
              <a:buChar char="•"/>
            </a:pPr>
            <a:r>
              <a:rPr lang="en-US" sz="1600" b="1" dirty="0"/>
              <a:t>Chen</a:t>
            </a:r>
            <a:r>
              <a:rPr lang="en-US" sz="1600" dirty="0"/>
              <a:t>, H., </a:t>
            </a:r>
            <a:r>
              <a:rPr lang="en-US" sz="1600" b="1" dirty="0"/>
              <a:t>Liu</a:t>
            </a:r>
            <a:r>
              <a:rPr lang="en-US" sz="1600" dirty="0"/>
              <a:t>, X., </a:t>
            </a:r>
            <a:r>
              <a:rPr lang="en-US" sz="1600" b="1" dirty="0"/>
              <a:t>Yin</a:t>
            </a:r>
            <a:r>
              <a:rPr lang="en-US" sz="1600" dirty="0"/>
              <a:t>, D., &amp; </a:t>
            </a:r>
            <a:r>
              <a:rPr lang="en-US" sz="1600" b="1" dirty="0"/>
              <a:t>Tang</a:t>
            </a:r>
            <a:r>
              <a:rPr lang="en-US" sz="1600" dirty="0"/>
              <a:t>, J. (2017). A Survey on Dialogue Systems : Recent </a:t>
            </a:r>
            <a:r>
              <a:rPr lang="en-US" sz="1600" dirty="0" smtClean="0"/>
              <a:t>Advances and </a:t>
            </a:r>
            <a:r>
              <a:rPr lang="en-US" sz="1600" dirty="0"/>
              <a:t>New Frontiers. SIGKDD </a:t>
            </a:r>
            <a:r>
              <a:rPr lang="en-US" sz="1600" dirty="0" err="1"/>
              <a:t>Explor</a:t>
            </a:r>
            <a:r>
              <a:rPr lang="en-US" sz="1600" dirty="0"/>
              <a:t>. </a:t>
            </a:r>
            <a:r>
              <a:rPr lang="en-US" sz="1600" dirty="0" err="1"/>
              <a:t>Newsl</a:t>
            </a:r>
            <a:r>
              <a:rPr lang="en-US" sz="1600" dirty="0"/>
              <a:t>., 19 (2), 25-35. </a:t>
            </a:r>
            <a:r>
              <a:rPr lang="en-US" sz="1600" dirty="0">
                <a:hlinkClick r:id="rId3"/>
              </a:rPr>
              <a:t>https://</a:t>
            </a:r>
            <a:r>
              <a:rPr lang="en-US" sz="1600" dirty="0" smtClean="0">
                <a:hlinkClick r:id="rId3"/>
              </a:rPr>
              <a:t>doi.org/10.1145/3166054.3166058</a:t>
            </a:r>
            <a:endParaRPr lang="fr-FR" sz="1600" dirty="0" smtClean="0"/>
          </a:p>
        </p:txBody>
      </p:sp>
      <p:sp>
        <p:nvSpPr>
          <p:cNvPr id="6" name="Espace réservé du texte 5"/>
          <p:cNvSpPr>
            <a:spLocks noGrp="1"/>
          </p:cNvSpPr>
          <p:nvPr>
            <p:ph type="body" sz="quarter" idx="14"/>
          </p:nvPr>
        </p:nvSpPr>
        <p:spPr/>
        <p:txBody>
          <a:bodyPr/>
          <a:lstStyle/>
          <a:p>
            <a:r>
              <a:rPr lang="fr-FR" dirty="0" smtClean="0"/>
              <a:t>Introduction et Chatbots</a:t>
            </a:r>
            <a:endParaRPr lang="fr-FR" dirty="0"/>
          </a:p>
        </p:txBody>
      </p:sp>
      <p:grpSp>
        <p:nvGrpSpPr>
          <p:cNvPr id="17" name="Groupe 16"/>
          <p:cNvGrpSpPr/>
          <p:nvPr/>
        </p:nvGrpSpPr>
        <p:grpSpPr>
          <a:xfrm>
            <a:off x="-2841464" y="1510300"/>
            <a:ext cx="2489039" cy="360000"/>
            <a:chOff x="1398105" y="6348530"/>
            <a:chExt cx="2489039" cy="360000"/>
          </a:xfrm>
        </p:grpSpPr>
        <p:sp>
          <p:nvSpPr>
            <p:cNvPr id="18" name="Rectangle 1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0" name="Rectangle 1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1" name="Groupe 20"/>
          <p:cNvGrpSpPr/>
          <p:nvPr/>
        </p:nvGrpSpPr>
        <p:grpSpPr>
          <a:xfrm>
            <a:off x="-2248574" y="2173063"/>
            <a:ext cx="1896149" cy="360000"/>
            <a:chOff x="1398105" y="6348530"/>
            <a:chExt cx="1896149" cy="360000"/>
          </a:xfrm>
        </p:grpSpPr>
        <p:sp>
          <p:nvSpPr>
            <p:cNvPr id="22" name="Rectangle 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3" name="Image 2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4" name="Rectangle 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48332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p:cNvGrpSpPr/>
          <p:nvPr/>
        </p:nvGrpSpPr>
        <p:grpSpPr>
          <a:xfrm>
            <a:off x="-4610689" y="2392896"/>
            <a:ext cx="4453932" cy="814387"/>
            <a:chOff x="-4573788" y="3482556"/>
            <a:chExt cx="4453932" cy="814387"/>
          </a:xfrm>
        </p:grpSpPr>
        <p:grpSp>
          <p:nvGrpSpPr>
            <p:cNvPr id="21" name="Groupe 20"/>
            <p:cNvGrpSpPr/>
            <p:nvPr/>
          </p:nvGrpSpPr>
          <p:grpSpPr>
            <a:xfrm>
              <a:off x="-4573788" y="3482556"/>
              <a:ext cx="4453932" cy="814387"/>
              <a:chOff x="-4573788" y="2470377"/>
              <a:chExt cx="4453932" cy="814387"/>
            </a:xfrm>
          </p:grpSpPr>
          <p:grpSp>
            <p:nvGrpSpPr>
              <p:cNvPr id="24" name="Groupe 23"/>
              <p:cNvGrpSpPr/>
              <p:nvPr/>
            </p:nvGrpSpPr>
            <p:grpSpPr>
              <a:xfrm>
                <a:off x="-4573788" y="2470377"/>
                <a:ext cx="4453932" cy="814387"/>
                <a:chOff x="6566494" y="5467942"/>
                <a:chExt cx="4453932" cy="814387"/>
              </a:xfrm>
            </p:grpSpPr>
            <p:sp>
              <p:nvSpPr>
                <p:cNvPr id="26" name="Rectangle 2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27" name="Rectangle 26"/>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(2022, IJDWM)</a:t>
                  </a:r>
                </a:p>
                <a:p>
                  <a:pPr algn="ctr"/>
                  <a:r>
                    <a:rPr lang="fr-FR" sz="1600" dirty="0" smtClean="0">
                      <a:solidFill>
                        <a:schemeClr val="accent3"/>
                      </a:solidFill>
                      <a:hlinkClick r:id="rId2"/>
                    </a:rPr>
                    <a:t>https://hal.inria.fr/hal-03648041</a:t>
                  </a:r>
                  <a:endParaRPr lang="fr-FR" sz="1600" dirty="0"/>
                </a:p>
              </p:txBody>
            </p:sp>
          </p:grpSp>
          <p:pic>
            <p:nvPicPr>
              <p:cNvPr id="23" name="Image 22"/>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28" name="Image 27"/>
            <p:cNvPicPr>
              <a:picLocks noChangeAspect="1"/>
            </p:cNvPicPr>
            <p:nvPr/>
          </p:nvPicPr>
          <p:blipFill rotWithShape="1">
            <a:blip r:embed="rId4" cstate="print">
              <a:extLst>
                <a:ext uri="{28A0092B-C50C-407E-A947-70E740481C1C}">
                  <a14:useLocalDpi xmlns:a14="http://schemas.microsoft.com/office/drawing/2010/main" val="0"/>
                </a:ext>
              </a:extLst>
            </a:blip>
            <a:srcRect l="8667" t="8667" r="8445" b="8222"/>
            <a:stretch/>
          </p:blipFill>
          <p:spPr>
            <a:xfrm>
              <a:off x="-871311" y="3534296"/>
              <a:ext cx="718075" cy="720000"/>
            </a:xfrm>
            <a:prstGeom prst="rect">
              <a:avLst/>
            </a:prstGeom>
          </p:spPr>
        </p:pic>
      </p:grpSp>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59</a:t>
            </a:fld>
            <a:endParaRPr lang="fr-FR"/>
          </a:p>
        </p:txBody>
      </p:sp>
      <p:sp>
        <p:nvSpPr>
          <p:cNvPr id="3" name="Espace réservé du texte 2"/>
          <p:cNvSpPr>
            <a:spLocks noGrp="1"/>
          </p:cNvSpPr>
          <p:nvPr>
            <p:ph type="body" sz="quarter" idx="13"/>
          </p:nvPr>
        </p:nvSpPr>
        <p:spPr/>
        <p:txBody>
          <a:bodyPr/>
          <a:lstStyle/>
          <a:p>
            <a:pPr marL="342900" indent="-342900">
              <a:buFont typeface="Arial" panose="020B0604020202020204" pitchFamily="34" charset="0"/>
              <a:buChar char="•"/>
            </a:pPr>
            <a:r>
              <a:rPr lang="fr-FR" b="1" dirty="0"/>
              <a:t>Schild</a:t>
            </a:r>
            <a:r>
              <a:rPr lang="fr-FR" dirty="0"/>
              <a:t>, E., </a:t>
            </a:r>
            <a:r>
              <a:rPr lang="fr-FR" b="1" dirty="0" err="1"/>
              <a:t>Durantin</a:t>
            </a:r>
            <a:r>
              <a:rPr lang="fr-FR" dirty="0"/>
              <a:t>, G., &amp; </a:t>
            </a:r>
            <a:r>
              <a:rPr lang="fr-FR" b="1" dirty="0" err="1"/>
              <a:t>Lamirel</a:t>
            </a:r>
            <a:r>
              <a:rPr lang="fr-FR" dirty="0"/>
              <a:t>, J.-C. (2021). Concevoir un assistant conversationnel de manière itérative et semi-supervisée avec le clustering interactif. </a:t>
            </a:r>
            <a:r>
              <a:rPr lang="fr-FR" dirty="0" err="1"/>
              <a:t>TextMine</a:t>
            </a:r>
            <a:r>
              <a:rPr lang="fr-FR" dirty="0"/>
              <a:t> 2021 (TM'2021) - En conjonction avec EGC 2021, 11-14. </a:t>
            </a:r>
            <a:r>
              <a:rPr lang="fr-FR" dirty="0">
                <a:hlinkClick r:id="rId5"/>
              </a:rPr>
              <a:t>https://</a:t>
            </a:r>
            <a:r>
              <a:rPr lang="fr-FR" dirty="0" smtClean="0">
                <a:hlinkClick r:id="rId5"/>
              </a:rPr>
              <a:t>hal.inria.fr/hal-03133060</a:t>
            </a:r>
            <a:endParaRPr lang="fr-FR" dirty="0"/>
          </a:p>
          <a:p>
            <a:pPr marL="342900" indent="-342900">
              <a:buFont typeface="Arial" panose="020B0604020202020204" pitchFamily="34" charset="0"/>
              <a:buChar char="•"/>
            </a:pPr>
            <a:r>
              <a:rPr lang="fr-FR" b="1" dirty="0" smtClean="0"/>
              <a:t>Schild</a:t>
            </a:r>
            <a:r>
              <a:rPr lang="fr-FR" dirty="0"/>
              <a:t>, E., </a:t>
            </a:r>
            <a:r>
              <a:rPr lang="fr-FR" b="1" dirty="0" err="1"/>
              <a:t>Durantin</a:t>
            </a:r>
            <a:r>
              <a:rPr lang="fr-FR" dirty="0"/>
              <a:t>, G., </a:t>
            </a:r>
            <a:r>
              <a:rPr lang="fr-FR" b="1" dirty="0" err="1"/>
              <a:t>Lamirel</a:t>
            </a:r>
            <a:r>
              <a:rPr lang="fr-FR" dirty="0"/>
              <a:t>, J.-C., &amp; </a:t>
            </a:r>
            <a:r>
              <a:rPr lang="fr-FR" b="1" dirty="0" err="1"/>
              <a:t>Miconi</a:t>
            </a:r>
            <a:r>
              <a:rPr lang="fr-FR" dirty="0"/>
              <a:t>, F. (2021). Conception itérative et semi-supervisée d'assistants conversationnels par regroupement interactif des questions. RNTI E-37. </a:t>
            </a:r>
            <a:r>
              <a:rPr lang="fr-FR" dirty="0" smtClean="0">
                <a:hlinkClick r:id="rId6"/>
              </a:rPr>
              <a:t>https</a:t>
            </a:r>
            <a:r>
              <a:rPr lang="fr-FR" dirty="0">
                <a:hlinkClick r:id="rId6"/>
              </a:rPr>
              <a:t>://</a:t>
            </a:r>
            <a:r>
              <a:rPr lang="fr-FR" dirty="0" smtClean="0">
                <a:hlinkClick r:id="rId6"/>
              </a:rPr>
              <a:t>hal.inria.fr/hal-03133007</a:t>
            </a:r>
            <a:endParaRPr lang="fr-FR" dirty="0" smtClean="0"/>
          </a:p>
          <a:p>
            <a:pPr marL="342900" indent="-342900">
              <a:buFont typeface="Arial" panose="020B0604020202020204" pitchFamily="34" charset="0"/>
              <a:buChar char="•"/>
            </a:pPr>
            <a:r>
              <a:rPr lang="fr-FR" b="1" dirty="0" smtClean="0"/>
              <a:t>Schild</a:t>
            </a:r>
            <a:r>
              <a:rPr lang="fr-FR" dirty="0"/>
              <a:t>, E., </a:t>
            </a:r>
            <a:r>
              <a:rPr lang="fr-FR" b="1" dirty="0" err="1"/>
              <a:t>Durantin</a:t>
            </a:r>
            <a:r>
              <a:rPr lang="fr-FR" dirty="0"/>
              <a:t>, G., </a:t>
            </a:r>
            <a:r>
              <a:rPr lang="fr-FR" b="1" dirty="0" err="1"/>
              <a:t>Lamirel</a:t>
            </a:r>
            <a:r>
              <a:rPr lang="fr-FR" dirty="0"/>
              <a:t>, J.-C., &amp; </a:t>
            </a:r>
            <a:r>
              <a:rPr lang="fr-FR" b="1" dirty="0" err="1"/>
              <a:t>Miconi</a:t>
            </a:r>
            <a:r>
              <a:rPr lang="fr-FR" dirty="0"/>
              <a:t>, F. (2022). </a:t>
            </a:r>
            <a:r>
              <a:rPr lang="fr-FR" dirty="0" err="1"/>
              <a:t>Iterative</a:t>
            </a:r>
            <a:r>
              <a:rPr lang="fr-FR" dirty="0"/>
              <a:t> and Semi-</a:t>
            </a:r>
            <a:r>
              <a:rPr lang="fr-FR" dirty="0" err="1"/>
              <a:t>Supervised</a:t>
            </a:r>
            <a:r>
              <a:rPr lang="fr-FR" dirty="0"/>
              <a:t> Design of Chatbots </a:t>
            </a:r>
            <a:r>
              <a:rPr lang="fr-FR" dirty="0" err="1"/>
              <a:t>Using</a:t>
            </a:r>
            <a:r>
              <a:rPr lang="fr-FR" dirty="0"/>
              <a:t> Interactive Clustering. International Journal of Data </a:t>
            </a:r>
            <a:r>
              <a:rPr lang="fr-FR" dirty="0" err="1"/>
              <a:t>Warehousing</a:t>
            </a:r>
            <a:r>
              <a:rPr lang="fr-FR" dirty="0"/>
              <a:t> and Mining (IJDWM), 18 (2), 1-19. </a:t>
            </a:r>
            <a:r>
              <a:rPr lang="fr-FR" dirty="0">
                <a:hlinkClick r:id="rId7"/>
              </a:rPr>
              <a:t>https://</a:t>
            </a:r>
            <a:r>
              <a:rPr lang="fr-FR" dirty="0" smtClean="0">
                <a:hlinkClick r:id="rId7"/>
              </a:rPr>
              <a:t>doi.org/10.4018/IJDWM.298007</a:t>
            </a:r>
            <a:r>
              <a:rPr lang="fr-FR" dirty="0" smtClean="0"/>
              <a:t>, </a:t>
            </a:r>
            <a:r>
              <a:rPr lang="fr-FR" dirty="0" smtClean="0">
                <a:hlinkClick r:id="rId2"/>
              </a:rPr>
              <a:t>https://hal.inria.fr/hal-03648041</a:t>
            </a:r>
            <a:endParaRPr lang="fr-FR" dirty="0" smtClean="0"/>
          </a:p>
          <a:p>
            <a:pPr marL="342900" indent="-342900">
              <a:buFont typeface="Arial" panose="020B0604020202020204" pitchFamily="34" charset="0"/>
              <a:buChar char="•"/>
            </a:pPr>
            <a:r>
              <a:rPr lang="fr-FR" b="1" dirty="0" smtClean="0"/>
              <a:t>Schild</a:t>
            </a:r>
            <a:r>
              <a:rPr lang="fr-FR" dirty="0"/>
              <a:t>, E. (2024, </a:t>
            </a:r>
            <a:r>
              <a:rPr lang="fr-FR" dirty="0" smtClean="0"/>
              <a:t>in </a:t>
            </a:r>
            <a:r>
              <a:rPr lang="fr-FR" dirty="0" err="1" smtClean="0"/>
              <a:t>press</a:t>
            </a:r>
            <a:r>
              <a:rPr lang="fr-FR" dirty="0" smtClean="0"/>
              <a:t>). </a:t>
            </a:r>
            <a:r>
              <a:rPr lang="fr-FR" dirty="0"/>
              <a:t>De l'Importance de Valoriser l'Expertise Humaine dans l'Annotation : Application à la Modélisation de Textes en Intentions à l'aide d'un Clustering Interactif. Université de Lorraine. </a:t>
            </a:r>
            <a:r>
              <a:rPr lang="fr-FR" dirty="0">
                <a:hlinkClick r:id="rId8"/>
              </a:rPr>
              <a:t>https://</a:t>
            </a:r>
            <a:r>
              <a:rPr lang="fr-FR" dirty="0" smtClean="0">
                <a:hlinkClick r:id="rId8"/>
              </a:rPr>
              <a:t>github.com/erwanschild/interactive-clustering-phd-report</a:t>
            </a:r>
            <a:endParaRPr lang="fr-FR" dirty="0"/>
          </a:p>
        </p:txBody>
      </p:sp>
      <p:sp>
        <p:nvSpPr>
          <p:cNvPr id="6" name="Espace réservé du texte 5"/>
          <p:cNvSpPr>
            <a:spLocks noGrp="1"/>
          </p:cNvSpPr>
          <p:nvPr>
            <p:ph type="body" sz="quarter" idx="14"/>
          </p:nvPr>
        </p:nvSpPr>
        <p:spPr/>
        <p:txBody>
          <a:bodyPr/>
          <a:lstStyle/>
          <a:p>
            <a:r>
              <a:rPr lang="fr-FR" dirty="0" smtClean="0"/>
              <a:t>Contributions </a:t>
            </a:r>
            <a:r>
              <a:rPr lang="fr-FR" dirty="0"/>
              <a:t>: </a:t>
            </a:r>
            <a:r>
              <a:rPr lang="fr-FR" dirty="0" smtClean="0"/>
              <a:t>Mes publications</a:t>
            </a:r>
            <a:endParaRPr lang="fr-FR" dirty="0"/>
          </a:p>
        </p:txBody>
      </p:sp>
      <p:grpSp>
        <p:nvGrpSpPr>
          <p:cNvPr id="7" name="Groupe 6"/>
          <p:cNvGrpSpPr/>
          <p:nvPr/>
        </p:nvGrpSpPr>
        <p:grpSpPr>
          <a:xfrm>
            <a:off x="-4636704" y="3744659"/>
            <a:ext cx="4453932" cy="814387"/>
            <a:chOff x="6566494" y="5467942"/>
            <a:chExt cx="4453932" cy="814387"/>
          </a:xfrm>
        </p:grpSpPr>
        <p:sp>
          <p:nvSpPr>
            <p:cNvPr id="8" name="Rectangle 7"/>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10" name="Rectangle 9"/>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8"/>
                </a:rPr>
                <a:t>https://</a:t>
              </a:r>
              <a:r>
                <a:rPr lang="fr-FR" sz="1600" dirty="0" smtClean="0">
                  <a:solidFill>
                    <a:schemeClr val="accent3"/>
                  </a:solidFill>
                  <a:hlinkClick r:id="rId8"/>
                </a:rPr>
                <a:t>github.com/erwanschild/</a:t>
              </a:r>
            </a:p>
            <a:p>
              <a:pPr algn="ctr"/>
              <a:r>
                <a:rPr lang="fr-FR" sz="1600" dirty="0" smtClean="0">
                  <a:solidFill>
                    <a:schemeClr val="accent3"/>
                  </a:solidFill>
                  <a:hlinkClick r:id="rId8"/>
                </a:rPr>
                <a:t>interactive-clustering-</a:t>
              </a:r>
              <a:r>
                <a:rPr lang="fr-FR" sz="1600" dirty="0" err="1" smtClean="0">
                  <a:solidFill>
                    <a:schemeClr val="accent3"/>
                  </a:solidFill>
                  <a:hlinkClick r:id="rId8"/>
                </a:rPr>
                <a:t>phd</a:t>
              </a:r>
              <a:r>
                <a:rPr lang="fr-FR" sz="1600" dirty="0" smtClean="0">
                  <a:solidFill>
                    <a:schemeClr val="accent3"/>
                  </a:solidFill>
                  <a:hlinkClick r:id="rId8"/>
                </a:rPr>
                <a:t>-report</a:t>
              </a:r>
              <a:endParaRPr lang="fr-FR" sz="1600" dirty="0" smtClean="0">
                <a:solidFill>
                  <a:schemeClr val="accent3"/>
                </a:solidFill>
              </a:endParaRPr>
            </a:p>
          </p:txBody>
        </p:sp>
        <p:pic>
          <p:nvPicPr>
            <p:cNvPr id="11" name="Image 10"/>
            <p:cNvPicPr>
              <a:picLocks noChangeAspect="1"/>
            </p:cNvPicPr>
            <p:nvPr/>
          </p:nvPicPr>
          <p:blipFill rotWithShape="1">
            <a:blip r:embed="rId10"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grpSp>
        <p:nvGrpSpPr>
          <p:cNvPr id="20" name="Groupe 19"/>
          <p:cNvGrpSpPr/>
          <p:nvPr/>
        </p:nvGrpSpPr>
        <p:grpSpPr>
          <a:xfrm>
            <a:off x="-4607168" y="1041133"/>
            <a:ext cx="4453932" cy="814387"/>
            <a:chOff x="-4573788" y="2470377"/>
            <a:chExt cx="4453932" cy="814387"/>
          </a:xfrm>
        </p:grpSpPr>
        <p:grpSp>
          <p:nvGrpSpPr>
            <p:cNvPr id="19" name="Groupe 18"/>
            <p:cNvGrpSpPr/>
            <p:nvPr/>
          </p:nvGrpSpPr>
          <p:grpSpPr>
            <a:xfrm>
              <a:off x="-4573788" y="2470377"/>
              <a:ext cx="4453932" cy="814387"/>
              <a:chOff x="-4573788" y="2470377"/>
              <a:chExt cx="4453932" cy="814387"/>
            </a:xfrm>
          </p:grpSpPr>
          <p:grpSp>
            <p:nvGrpSpPr>
              <p:cNvPr id="12" name="Groupe 11"/>
              <p:cNvGrpSpPr/>
              <p:nvPr/>
            </p:nvGrpSpPr>
            <p:grpSpPr>
              <a:xfrm>
                <a:off x="-4573788" y="2470377"/>
                <a:ext cx="4453932" cy="814387"/>
                <a:chOff x="6566494" y="5467942"/>
                <a:chExt cx="4453932" cy="814387"/>
              </a:xfrm>
            </p:grpSpPr>
            <p:sp>
              <p:nvSpPr>
                <p:cNvPr id="13" name="Rectangle 12"/>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5" name="Rectangle 14"/>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EGC)</a:t>
                  </a:r>
                </a:p>
                <a:p>
                  <a:pPr algn="ctr"/>
                  <a:r>
                    <a:rPr lang="fr-FR" sz="1600" dirty="0" smtClean="0">
                      <a:hlinkClick r:id="rId6"/>
                    </a:rPr>
                    <a:t>https://hal.inria.fr/hal-03133007</a:t>
                  </a:r>
                  <a:endParaRPr lang="fr-FR" sz="1600" dirty="0"/>
                </a:p>
              </p:txBody>
            </p:sp>
          </p:grpSp>
          <p:pic>
            <p:nvPicPr>
              <p:cNvPr id="18" name="Image 17"/>
              <p:cNvPicPr>
                <a:picLocks noChangeAspect="1"/>
              </p:cNvPicPr>
              <p:nvPr/>
            </p:nvPicPr>
            <p:blipFill rotWithShape="1">
              <a:blip r:embed="rId11" cstate="print">
                <a:extLst>
                  <a:ext uri="{28A0092B-C50C-407E-A947-70E740481C1C}">
                    <a14:useLocalDpi xmlns:a14="http://schemas.microsoft.com/office/drawing/2010/main" val="0"/>
                  </a:ext>
                </a:extLst>
              </a:blip>
              <a:srcRect l="8445" t="8222" r="8000" b="8445"/>
              <a:stretch/>
            </p:blipFill>
            <p:spPr>
              <a:xfrm>
                <a:off x="-871311" y="2522117"/>
                <a:ext cx="721920" cy="720000"/>
              </a:xfrm>
              <a:prstGeom prst="rect">
                <a:avLst/>
              </a:prstGeom>
            </p:spPr>
          </p:pic>
        </p:grpSp>
        <p:pic>
          <p:nvPicPr>
            <p:cNvPr id="4" name="Image 3"/>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grpSp>
        <p:nvGrpSpPr>
          <p:cNvPr id="33" name="Groupe 32"/>
          <p:cNvGrpSpPr/>
          <p:nvPr/>
        </p:nvGrpSpPr>
        <p:grpSpPr>
          <a:xfrm>
            <a:off x="-2476263" y="1902713"/>
            <a:ext cx="2319506" cy="360000"/>
            <a:chOff x="2009537" y="6220063"/>
            <a:chExt cx="2319506" cy="360000"/>
          </a:xfrm>
        </p:grpSpPr>
        <p:sp>
          <p:nvSpPr>
            <p:cNvPr id="34" name="Rectangle 33"/>
            <p:cNvSpPr/>
            <p:nvPr/>
          </p:nvSpPr>
          <p:spPr>
            <a:xfrm>
              <a:off x="2009537" y="6220063"/>
              <a:ext cx="231950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5" name="Image 34"/>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6" name="Rectangle 35"/>
            <p:cNvSpPr/>
            <p:nvPr/>
          </p:nvSpPr>
          <p:spPr>
            <a:xfrm>
              <a:off x="2419656" y="6222529"/>
              <a:ext cx="190938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a:t>
              </a:r>
              <a:r>
                <a:rPr lang="en-US" sz="1400" dirty="0" smtClean="0">
                  <a:solidFill>
                    <a:schemeClr val="accent3"/>
                  </a:solidFill>
                </a:rPr>
                <a:t>et al. (</a:t>
              </a:r>
              <a:r>
                <a:rPr lang="en-US" sz="1400" dirty="0" smtClean="0">
                  <a:solidFill>
                    <a:schemeClr val="accent3"/>
                  </a:solidFill>
                </a:rPr>
                <a:t>2021, EGC)</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2737661" y="3290141"/>
            <a:ext cx="2554890" cy="360000"/>
            <a:chOff x="2009536" y="6220063"/>
            <a:chExt cx="2554890" cy="360000"/>
          </a:xfrm>
        </p:grpSpPr>
        <p:sp>
          <p:nvSpPr>
            <p:cNvPr id="38" name="Rectangle 37"/>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0" name="Rectangle 39"/>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a:t>
              </a:r>
              <a:r>
                <a:rPr lang="en-US" sz="1400" dirty="0" smtClean="0">
                  <a:solidFill>
                    <a:schemeClr val="accent3"/>
                  </a:solidFill>
                </a:rPr>
                <a:t>et al. (</a:t>
              </a:r>
              <a:r>
                <a:rPr lang="en-US" sz="1400" dirty="0" smtClean="0">
                  <a:solidFill>
                    <a:schemeClr val="accent3"/>
                  </a:solidFill>
                </a:rPr>
                <a:t>2022, IJDWM)</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3286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a:t>
            </a:fld>
            <a:endParaRPr lang="fr-FR"/>
          </a:p>
        </p:txBody>
      </p:sp>
      <p:sp>
        <p:nvSpPr>
          <p:cNvPr id="6" name="Espace réservé du texte 5"/>
          <p:cNvSpPr>
            <a:spLocks noGrp="1"/>
          </p:cNvSpPr>
          <p:nvPr>
            <p:ph type="body" sz="quarter" idx="14"/>
          </p:nvPr>
        </p:nvSpPr>
        <p:spPr/>
        <p:txBody>
          <a:bodyPr/>
          <a:lstStyle/>
          <a:p>
            <a:r>
              <a:rPr lang="fr-FR" i="1" dirty="0"/>
              <a:t>Fil rouge </a:t>
            </a:r>
            <a:r>
              <a:rPr lang="fr-FR" dirty="0"/>
              <a:t>: Deux garagistes ont entendu parler des « </a:t>
            </a:r>
            <a:r>
              <a:rPr lang="fr-FR" i="1" dirty="0"/>
              <a:t>chatbots</a:t>
            </a:r>
            <a:r>
              <a:rPr lang="fr-FR" dirty="0"/>
              <a:t> »</a:t>
            </a:r>
          </a:p>
        </p:txBody>
      </p:sp>
      <p:pic>
        <p:nvPicPr>
          <p:cNvPr id="12" name="Image 11"/>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30" name="Image 29"/>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sp>
        <p:nvSpPr>
          <p:cNvPr id="32" name="Parchemin vertical 31"/>
          <p:cNvSpPr/>
          <p:nvPr/>
        </p:nvSpPr>
        <p:spPr>
          <a:xfrm>
            <a:off x="4927733" y="2672893"/>
            <a:ext cx="4343857" cy="2495703"/>
          </a:xfrm>
          <a:prstGeom prst="verticalScroll">
            <a:avLst/>
          </a:prstGeom>
          <a:gradFill flip="none" rotWithShape="1">
            <a:gsLst>
              <a:gs pos="0">
                <a:srgbClr val="FFC000"/>
              </a:gs>
              <a:gs pos="100000">
                <a:srgbClr val="ED7D31"/>
              </a:gs>
            </a:gsLst>
            <a:lin ang="0" scaled="1"/>
            <a:tileRec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 </a:t>
            </a:r>
            <a:r>
              <a:rPr lang="fr-FR" sz="2000" b="1" dirty="0" smtClean="0">
                <a:solidFill>
                  <a:schemeClr val="bg1"/>
                </a:solidFill>
                <a:latin typeface="Segoe UI" panose="020B0502040204020203" pitchFamily="34" charset="0"/>
                <a:cs typeface="Segoe UI" panose="020B0502040204020203" pitchFamily="34" charset="0"/>
              </a:rPr>
              <a:t>Machine </a:t>
            </a:r>
            <a:r>
              <a:rPr lang="fr-FR" sz="2000" b="1" dirty="0">
                <a:solidFill>
                  <a:schemeClr val="bg1"/>
                </a:solidFill>
                <a:latin typeface="Segoe UI" panose="020B0502040204020203" pitchFamily="34" charset="0"/>
                <a:cs typeface="Segoe UI" panose="020B0502040204020203" pitchFamily="34" charset="0"/>
              </a:rPr>
              <a:t>Learning</a:t>
            </a:r>
            <a:r>
              <a:rPr lang="fr-FR" sz="2000" dirty="0">
                <a:solidFill>
                  <a:schemeClr val="bg1"/>
                </a:solidFill>
                <a:latin typeface="Segoe UI" panose="020B0502040204020203" pitchFamily="34" charset="0"/>
                <a:cs typeface="Segoe UI" panose="020B0502040204020203" pitchFamily="34" charset="0"/>
              </a:rPr>
              <a:t> » :</a:t>
            </a:r>
          </a:p>
          <a:p>
            <a:pPr algn="ctr"/>
            <a:r>
              <a:rPr lang="fr-FR" sz="2000" dirty="0" smtClean="0">
                <a:solidFill>
                  <a:schemeClr val="bg1"/>
                </a:solidFill>
                <a:latin typeface="Segoe UI" panose="020B0502040204020203" pitchFamily="34" charset="0"/>
                <a:cs typeface="Segoe UI" panose="020B0502040204020203" pitchFamily="34" charset="0"/>
              </a:rPr>
              <a:t>rendre un ordinateur capable</a:t>
            </a:r>
          </a:p>
          <a:p>
            <a:pPr algn="ctr"/>
            <a:r>
              <a:rPr lang="fr-FR" sz="2000" dirty="0" smtClean="0">
                <a:solidFill>
                  <a:schemeClr val="bg1"/>
                </a:solidFill>
                <a:latin typeface="Segoe UI" panose="020B0502040204020203" pitchFamily="34" charset="0"/>
                <a:cs typeface="Segoe UI" panose="020B0502040204020203" pitchFamily="34" charset="0"/>
              </a:rPr>
              <a:t>de </a:t>
            </a:r>
            <a:r>
              <a:rPr lang="fr-FR" sz="2000" dirty="0">
                <a:solidFill>
                  <a:schemeClr val="bg1"/>
                </a:solidFill>
                <a:latin typeface="Segoe UI" panose="020B0502040204020203" pitchFamily="34" charset="0"/>
                <a:cs typeface="Segoe UI" panose="020B0502040204020203" pitchFamily="34" charset="0"/>
              </a:rPr>
              <a:t>reproduire une </a:t>
            </a:r>
            <a:r>
              <a:rPr lang="fr-FR" sz="2000" dirty="0" smtClean="0">
                <a:solidFill>
                  <a:schemeClr val="bg1"/>
                </a:solidFill>
                <a:latin typeface="Segoe UI" panose="020B0502040204020203" pitchFamily="34" charset="0"/>
                <a:cs typeface="Segoe UI" panose="020B0502040204020203" pitchFamily="34" charset="0"/>
              </a:rPr>
              <a:t>tâche</a:t>
            </a:r>
          </a:p>
          <a:p>
            <a:pPr algn="ctr"/>
            <a:r>
              <a:rPr lang="fr-FR" sz="2000" u="sng" dirty="0" smtClean="0">
                <a:solidFill>
                  <a:schemeClr val="bg1"/>
                </a:solidFill>
                <a:latin typeface="Segoe UI" panose="020B0502040204020203" pitchFamily="34" charset="0"/>
                <a:cs typeface="Segoe UI" panose="020B0502040204020203" pitchFamily="34" charset="0"/>
              </a:rPr>
              <a:t>par </a:t>
            </a:r>
            <a:r>
              <a:rPr lang="fr-FR" sz="2000" u="sng" dirty="0">
                <a:solidFill>
                  <a:schemeClr val="bg1"/>
                </a:solidFill>
                <a:latin typeface="Segoe UI" panose="020B0502040204020203" pitchFamily="34" charset="0"/>
                <a:cs typeface="Segoe UI" panose="020B0502040204020203" pitchFamily="34" charset="0"/>
              </a:rPr>
              <a:t>l'exemple</a:t>
            </a:r>
          </a:p>
        </p:txBody>
      </p:sp>
    </p:spTree>
    <p:extLst>
      <p:ext uri="{BB962C8B-B14F-4D97-AF65-F5344CB8AC3E}">
        <p14:creationId xmlns:p14="http://schemas.microsoft.com/office/powerpoint/2010/main" val="287646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60</a:t>
            </a:fld>
            <a:endParaRPr lang="fr-FR"/>
          </a:p>
        </p:txBody>
      </p:sp>
      <p:sp>
        <p:nvSpPr>
          <p:cNvPr id="3" name="Espace réservé du texte 2"/>
          <p:cNvSpPr>
            <a:spLocks noGrp="1"/>
          </p:cNvSpPr>
          <p:nvPr>
            <p:ph type="body" sz="quarter" idx="13"/>
          </p:nvPr>
        </p:nvSpPr>
        <p:spPr/>
        <p:txBody>
          <a:bodyPr/>
          <a:lstStyle/>
          <a:p>
            <a:pPr marL="342900" indent="-342900">
              <a:buFont typeface="Arial" panose="020B0604020202020204" pitchFamily="34" charset="0"/>
              <a:buChar char="•"/>
            </a:pPr>
            <a:r>
              <a:rPr lang="fr-FR" b="1" dirty="0"/>
              <a:t>Schild</a:t>
            </a:r>
            <a:r>
              <a:rPr lang="fr-FR" dirty="0"/>
              <a:t>, E. (</a:t>
            </a:r>
            <a:r>
              <a:rPr lang="fr-FR" dirty="0" smtClean="0"/>
              <a:t>2022). </a:t>
            </a:r>
            <a:r>
              <a:rPr lang="fr-FR" dirty="0"/>
              <a:t>Cognitivefactory/Interactive-Clustering. </a:t>
            </a:r>
            <a:r>
              <a:rPr lang="fr-FR" dirty="0" smtClean="0">
                <a:hlinkClick r:id="rId2"/>
              </a:rPr>
              <a:t>https</a:t>
            </a:r>
            <a:r>
              <a:rPr lang="fr-FR" dirty="0">
                <a:hlinkClick r:id="rId2"/>
              </a:rPr>
              <a:t>://</a:t>
            </a:r>
            <a:r>
              <a:rPr lang="fr-FR" dirty="0" smtClean="0">
                <a:hlinkClick r:id="rId2"/>
              </a:rPr>
              <a:t>doi.org/10.5281/zenodo.4775251</a:t>
            </a:r>
            <a:r>
              <a:rPr lang="fr-FR" dirty="0" smtClean="0"/>
              <a:t>, </a:t>
            </a:r>
            <a:r>
              <a:rPr lang="fr-FR" dirty="0">
                <a:hlinkClick r:id="rId3"/>
              </a:rPr>
              <a:t>https://</a:t>
            </a:r>
            <a:r>
              <a:rPr lang="fr-FR" dirty="0" smtClean="0">
                <a:hlinkClick r:id="rId3"/>
              </a:rPr>
              <a:t>github.com/cognitivefactory/interactive-clustering</a:t>
            </a:r>
            <a:endParaRPr lang="fr-FR" dirty="0" smtClean="0"/>
          </a:p>
          <a:p>
            <a:pPr marL="342900" indent="-342900">
              <a:buFont typeface="Arial" panose="020B0604020202020204" pitchFamily="34" charset="0"/>
              <a:buChar char="•"/>
            </a:pPr>
            <a:r>
              <a:rPr lang="fr-FR" b="1" dirty="0" smtClean="0"/>
              <a:t>Schild</a:t>
            </a:r>
            <a:r>
              <a:rPr lang="fr-FR" dirty="0"/>
              <a:t>, E. (</a:t>
            </a:r>
            <a:r>
              <a:rPr lang="fr-FR" dirty="0" smtClean="0"/>
              <a:t>2022). </a:t>
            </a:r>
            <a:r>
              <a:rPr lang="fr-FR" dirty="0"/>
              <a:t>Cognitivefactory/Interactive-Clustering-Gui. </a:t>
            </a:r>
            <a:r>
              <a:rPr lang="fr-FR" dirty="0">
                <a:hlinkClick r:id="rId4"/>
              </a:rPr>
              <a:t>https://</a:t>
            </a:r>
            <a:r>
              <a:rPr lang="fr-FR" dirty="0" smtClean="0">
                <a:hlinkClick r:id="rId4"/>
              </a:rPr>
              <a:t>doi.org/10.5281/zenodo.4775270</a:t>
            </a:r>
            <a:r>
              <a:rPr lang="fr-FR" dirty="0" smtClean="0"/>
              <a:t>, </a:t>
            </a:r>
            <a:r>
              <a:rPr lang="fr-FR" dirty="0">
                <a:hlinkClick r:id="rId5"/>
              </a:rPr>
              <a:t>https://</a:t>
            </a:r>
            <a:r>
              <a:rPr lang="fr-FR" dirty="0" smtClean="0">
                <a:hlinkClick r:id="rId5"/>
              </a:rPr>
              <a:t>github.com/cognitivefactory/interactive-clustering-gui</a:t>
            </a:r>
            <a:endParaRPr lang="fr-FR" dirty="0"/>
          </a:p>
          <a:p>
            <a:pPr marL="342900" indent="-342900">
              <a:buFont typeface="Arial" panose="020B0604020202020204" pitchFamily="34" charset="0"/>
              <a:buChar char="•"/>
            </a:pPr>
            <a:r>
              <a:rPr lang="fr-FR" b="1" dirty="0" smtClean="0"/>
              <a:t>Schild</a:t>
            </a:r>
            <a:r>
              <a:rPr lang="fr-FR" dirty="0"/>
              <a:t>, E. (</a:t>
            </a:r>
            <a:r>
              <a:rPr lang="fr-FR" dirty="0" smtClean="0"/>
              <a:t>2022). </a:t>
            </a:r>
            <a:r>
              <a:rPr lang="fr-FR" dirty="0"/>
              <a:t>Cognitivefactory/Interactive-Clustering-Comparative-</a:t>
            </a:r>
            <a:r>
              <a:rPr lang="fr-FR" dirty="0" err="1"/>
              <a:t>Study</a:t>
            </a:r>
            <a:r>
              <a:rPr lang="fr-FR" dirty="0"/>
              <a:t>. </a:t>
            </a:r>
            <a:r>
              <a:rPr lang="fr-FR" dirty="0">
                <a:hlinkClick r:id="rId6"/>
              </a:rPr>
              <a:t>https://</a:t>
            </a:r>
            <a:r>
              <a:rPr lang="fr-FR" dirty="0" smtClean="0">
                <a:hlinkClick r:id="rId6"/>
              </a:rPr>
              <a:t>doi.org/10.5281/zenodo.5648255</a:t>
            </a:r>
            <a:r>
              <a:rPr lang="fr-FR" dirty="0" smtClean="0"/>
              <a:t>, </a:t>
            </a:r>
            <a:r>
              <a:rPr lang="fr-FR" dirty="0">
                <a:hlinkClick r:id="rId7"/>
              </a:rPr>
              <a:t>https://</a:t>
            </a:r>
            <a:r>
              <a:rPr lang="fr-FR" dirty="0" smtClean="0">
                <a:hlinkClick r:id="rId7"/>
              </a:rPr>
              <a:t>github.com/cognitivefactory/interactive-clustering-comparative-study</a:t>
            </a:r>
            <a:endParaRPr lang="fr-FR" dirty="0" smtClean="0"/>
          </a:p>
          <a:p>
            <a:pPr marL="342900" indent="-342900">
              <a:buFont typeface="Arial" panose="020B0604020202020204" pitchFamily="34" charset="0"/>
              <a:buChar char="•"/>
            </a:pPr>
            <a:r>
              <a:rPr lang="fr-FR" b="1" dirty="0" smtClean="0"/>
              <a:t>Schild</a:t>
            </a:r>
            <a:r>
              <a:rPr lang="fr-FR" dirty="0"/>
              <a:t>, E. (</a:t>
            </a:r>
            <a:r>
              <a:rPr lang="fr-FR" dirty="0" smtClean="0"/>
              <a:t>2023). </a:t>
            </a:r>
            <a:r>
              <a:rPr lang="fr-FR" dirty="0"/>
              <a:t>Cognitivefactory/Features-Maximization-Metric. </a:t>
            </a:r>
            <a:r>
              <a:rPr lang="fr-FR" dirty="0">
                <a:hlinkClick r:id="rId8"/>
              </a:rPr>
              <a:t>https://</a:t>
            </a:r>
            <a:r>
              <a:rPr lang="fr-FR" dirty="0" smtClean="0">
                <a:hlinkClick r:id="rId8"/>
              </a:rPr>
              <a:t>doi.org/10.5281/zenodo.7646382</a:t>
            </a:r>
            <a:r>
              <a:rPr lang="fr-FR" dirty="0" smtClean="0"/>
              <a:t>, </a:t>
            </a:r>
            <a:r>
              <a:rPr lang="fr-FR" dirty="0">
                <a:hlinkClick r:id="rId9"/>
              </a:rPr>
              <a:t>https://</a:t>
            </a:r>
            <a:r>
              <a:rPr lang="fr-FR" dirty="0" smtClean="0">
                <a:hlinkClick r:id="rId9"/>
              </a:rPr>
              <a:t>github.com/cognitivefactory/features-maximization-metric</a:t>
            </a:r>
            <a:endParaRPr lang="fr-FR" dirty="0"/>
          </a:p>
        </p:txBody>
      </p:sp>
      <p:sp>
        <p:nvSpPr>
          <p:cNvPr id="6" name="Espace réservé du texte 5"/>
          <p:cNvSpPr>
            <a:spLocks noGrp="1"/>
          </p:cNvSpPr>
          <p:nvPr>
            <p:ph type="body" sz="quarter" idx="14"/>
          </p:nvPr>
        </p:nvSpPr>
        <p:spPr/>
        <p:txBody>
          <a:bodyPr/>
          <a:lstStyle/>
          <a:p>
            <a:r>
              <a:rPr lang="fr-FR" dirty="0" smtClean="0"/>
              <a:t>Contributions : Mes implémentations</a:t>
            </a:r>
            <a:endParaRPr lang="fr-FR" dirty="0"/>
          </a:p>
        </p:txBody>
      </p:sp>
      <p:grpSp>
        <p:nvGrpSpPr>
          <p:cNvPr id="17" name="Groupe 16"/>
          <p:cNvGrpSpPr/>
          <p:nvPr/>
        </p:nvGrpSpPr>
        <p:grpSpPr>
          <a:xfrm>
            <a:off x="-4898231" y="1718366"/>
            <a:ext cx="4767262" cy="814388"/>
            <a:chOff x="-4898231" y="1718366"/>
            <a:chExt cx="4767262" cy="814388"/>
          </a:xfrm>
        </p:grpSpPr>
        <p:pic>
          <p:nvPicPr>
            <p:cNvPr id="4" name="Image 3"/>
            <p:cNvPicPr>
              <a:picLocks noChangeAspect="1"/>
            </p:cNvPicPr>
            <p:nvPr/>
          </p:nvPicPr>
          <p:blipFill rotWithShape="1">
            <a:blip r:embed="rId10"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7" name="Groupe 6"/>
            <p:cNvGrpSpPr/>
            <p:nvPr/>
          </p:nvGrpSpPr>
          <p:grpSpPr>
            <a:xfrm>
              <a:off x="-4898231" y="1718366"/>
              <a:ext cx="4767262" cy="814388"/>
              <a:chOff x="7176176" y="5789822"/>
              <a:chExt cx="4767262" cy="814388"/>
            </a:xfrm>
          </p:grpSpPr>
          <p:sp>
            <p:nvSpPr>
              <p:cNvPr id="9" name="Rectangle 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0" name="Imag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1" name="Rectangle 1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3"/>
                  </a:rPr>
                  <a:t>https</a:t>
                </a:r>
                <a:r>
                  <a:rPr lang="fr-FR" sz="1600" dirty="0">
                    <a:solidFill>
                      <a:schemeClr val="accent3"/>
                    </a:solidFill>
                    <a:hlinkClick r:id="rId3"/>
                  </a:rPr>
                  <a:t>://</a:t>
                </a:r>
                <a:r>
                  <a:rPr lang="fr-FR" sz="1600" dirty="0" smtClean="0">
                    <a:solidFill>
                      <a:schemeClr val="accent3"/>
                    </a:solidFill>
                    <a:hlinkClick r:id="rId3"/>
                  </a:rPr>
                  <a:t>github.com/cognitivefactory/</a:t>
                </a:r>
              </a:p>
              <a:p>
                <a:pPr algn="ctr"/>
                <a:r>
                  <a:rPr lang="fr-FR" sz="1600" dirty="0" smtClean="0">
                    <a:solidFill>
                      <a:schemeClr val="accent3"/>
                    </a:solidFill>
                    <a:hlinkClick r:id="rId3"/>
                  </a:rPr>
                  <a:t>interactive-clustering</a:t>
                </a:r>
                <a:endParaRPr lang="fr-FR" sz="1600" dirty="0">
                  <a:solidFill>
                    <a:schemeClr val="accent3"/>
                  </a:solidFill>
                </a:endParaRPr>
              </a:p>
            </p:txBody>
          </p:sp>
        </p:grpSp>
      </p:grpSp>
      <p:grpSp>
        <p:nvGrpSpPr>
          <p:cNvPr id="12" name="Groupe 11"/>
          <p:cNvGrpSpPr/>
          <p:nvPr/>
        </p:nvGrpSpPr>
        <p:grpSpPr>
          <a:xfrm>
            <a:off x="-4898231" y="2631543"/>
            <a:ext cx="4767262" cy="814388"/>
            <a:chOff x="7176176" y="5789822"/>
            <a:chExt cx="4767262" cy="814388"/>
          </a:xfrm>
        </p:grpSpPr>
        <p:pic>
          <p:nvPicPr>
            <p:cNvPr id="13" name="Image 12"/>
            <p:cNvPicPr>
              <a:picLocks noChangeAspect="1"/>
            </p:cNvPicPr>
            <p:nvPr/>
          </p:nvPicPr>
          <p:blipFill rotWithShape="1">
            <a:blip r:embed="rId12"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grpSp>
        <p:nvGrpSpPr>
          <p:cNvPr id="25" name="Groupe 24"/>
          <p:cNvGrpSpPr/>
          <p:nvPr/>
        </p:nvGrpSpPr>
        <p:grpSpPr>
          <a:xfrm>
            <a:off x="-4898231" y="3544720"/>
            <a:ext cx="4767262" cy="814388"/>
            <a:chOff x="-4898231" y="3544720"/>
            <a:chExt cx="4767262" cy="814388"/>
          </a:xfrm>
        </p:grpSpPr>
        <p:pic>
          <p:nvPicPr>
            <p:cNvPr id="24" name="Image 23"/>
            <p:cNvPicPr>
              <a:picLocks noChangeAspect="1"/>
            </p:cNvPicPr>
            <p:nvPr/>
          </p:nvPicPr>
          <p:blipFill rotWithShape="1">
            <a:blip r:embed="rId13" cstate="print">
              <a:extLst>
                <a:ext uri="{28A0092B-C50C-407E-A947-70E740481C1C}">
                  <a14:useLocalDpi xmlns:a14="http://schemas.microsoft.com/office/drawing/2010/main" val="0"/>
                </a:ext>
              </a:extLst>
            </a:blip>
            <a:srcRect l="8519" t="8716" r="8519" b="8321"/>
            <a:stretch/>
          </p:blipFill>
          <p:spPr>
            <a:xfrm>
              <a:off x="-896791" y="3600380"/>
              <a:ext cx="720000" cy="720000"/>
            </a:xfrm>
            <a:prstGeom prst="rect">
              <a:avLst/>
            </a:prstGeom>
          </p:spPr>
        </p:pic>
        <p:grpSp>
          <p:nvGrpSpPr>
            <p:cNvPr id="20" name="Groupe 19"/>
            <p:cNvGrpSpPr/>
            <p:nvPr/>
          </p:nvGrpSpPr>
          <p:grpSpPr>
            <a:xfrm>
              <a:off x="-4898231" y="3544720"/>
              <a:ext cx="4767262" cy="814388"/>
              <a:chOff x="7176176" y="5789822"/>
              <a:chExt cx="4767262" cy="814388"/>
            </a:xfrm>
          </p:grpSpPr>
          <p:sp>
            <p:nvSpPr>
              <p:cNvPr id="21" name="Rectangle 20"/>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2" name="Imag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3" name="Rectangle 22"/>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solidFill>
                      <a:schemeClr val="accent3"/>
                    </a:solidFill>
                  </a:rPr>
                  <a:t>Interactive Clustering Comparative </a:t>
                </a:r>
                <a:r>
                  <a:rPr lang="fr-FR" sz="1400" b="1" dirty="0" err="1" smtClean="0">
                    <a:solidFill>
                      <a:schemeClr val="accent3"/>
                    </a:solidFill>
                  </a:rPr>
                  <a:t>Study</a:t>
                </a:r>
                <a:endParaRPr lang="fr-FR" sz="1400" b="1" dirty="0">
                  <a:solidFill>
                    <a:schemeClr val="accent3"/>
                  </a:solidFill>
                </a:endParaRPr>
              </a:p>
              <a:p>
                <a:pPr algn="ctr"/>
                <a:r>
                  <a:rPr lang="fr-FR" sz="1400" dirty="0" smtClean="0">
                    <a:solidFill>
                      <a:schemeClr val="accent3"/>
                    </a:solidFill>
                    <a:hlinkClick r:id="rId3"/>
                  </a:rPr>
                  <a:t>https</a:t>
                </a:r>
                <a:r>
                  <a:rPr lang="fr-FR" sz="1400" dirty="0">
                    <a:solidFill>
                      <a:schemeClr val="accent3"/>
                    </a:solidFill>
                    <a:hlinkClick r:id="rId3"/>
                  </a:rPr>
                  <a:t>://</a:t>
                </a:r>
                <a:r>
                  <a:rPr lang="fr-FR" sz="1400" dirty="0" smtClean="0">
                    <a:solidFill>
                      <a:schemeClr val="accent3"/>
                    </a:solidFill>
                    <a:hlinkClick r:id="rId3"/>
                  </a:rPr>
                  <a:t>github.com/cognitivefactory/</a:t>
                </a:r>
              </a:p>
              <a:p>
                <a:pPr algn="ctr"/>
                <a:r>
                  <a:rPr lang="fr-FR" sz="1400" dirty="0" smtClean="0">
                    <a:solidFill>
                      <a:schemeClr val="accent3"/>
                    </a:solidFill>
                    <a:hlinkClick r:id="rId3"/>
                  </a:rPr>
                  <a:t>interactive-clustering-comparative-</a:t>
                </a:r>
                <a:r>
                  <a:rPr lang="fr-FR" sz="1400" dirty="0" err="1" smtClean="0">
                    <a:solidFill>
                      <a:schemeClr val="accent3"/>
                    </a:solidFill>
                    <a:hlinkClick r:id="rId3"/>
                  </a:rPr>
                  <a:t>study</a:t>
                </a:r>
                <a:endParaRPr lang="fr-FR" sz="1600" dirty="0">
                  <a:solidFill>
                    <a:schemeClr val="accent3"/>
                  </a:solidFill>
                </a:endParaRPr>
              </a:p>
            </p:txBody>
          </p:sp>
        </p:grpSp>
      </p:grpSp>
    </p:spTree>
    <p:extLst>
      <p:ext uri="{BB962C8B-B14F-4D97-AF65-F5344CB8AC3E}">
        <p14:creationId xmlns:p14="http://schemas.microsoft.com/office/powerpoint/2010/main" val="3953385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61</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b="1" dirty="0"/>
              <a:t>Schild</a:t>
            </a:r>
            <a:r>
              <a:rPr lang="en-US" dirty="0"/>
              <a:t>, E. (</a:t>
            </a:r>
            <a:r>
              <a:rPr lang="en-US" dirty="0" smtClean="0"/>
              <a:t>2022). </a:t>
            </a:r>
            <a:r>
              <a:rPr lang="en-US" dirty="0"/>
              <a:t>French trainset for chatbots dealing with usual requests on </a:t>
            </a:r>
            <a:r>
              <a:rPr lang="en-US" dirty="0" smtClean="0"/>
              <a:t>bank </a:t>
            </a:r>
            <a:r>
              <a:rPr lang="fr-FR" dirty="0" err="1" smtClean="0"/>
              <a:t>cards</a:t>
            </a:r>
            <a:r>
              <a:rPr lang="fr-FR" dirty="0"/>
              <a:t>. Zenodo. </a:t>
            </a:r>
            <a:r>
              <a:rPr lang="fr-FR" dirty="0">
                <a:hlinkClick r:id="rId2"/>
              </a:rPr>
              <a:t>https://</a:t>
            </a:r>
            <a:r>
              <a:rPr lang="fr-FR" dirty="0" smtClean="0">
                <a:hlinkClick r:id="rId2"/>
              </a:rPr>
              <a:t>doi.org/10.5281/zenodo.4769949</a:t>
            </a:r>
            <a:endParaRPr lang="fr-FR" dirty="0" smtClean="0"/>
          </a:p>
          <a:p>
            <a:pPr marL="342900" indent="-342900" algn="just">
              <a:buFont typeface="Arial" panose="020B0604020202020204" pitchFamily="34" charset="0"/>
              <a:buChar char="•"/>
            </a:pPr>
            <a:r>
              <a:rPr lang="fr-FR" b="1" dirty="0"/>
              <a:t>Schild</a:t>
            </a:r>
            <a:r>
              <a:rPr lang="fr-FR" dirty="0"/>
              <a:t>, E., &amp; </a:t>
            </a:r>
            <a:r>
              <a:rPr lang="fr-FR" b="1" dirty="0"/>
              <a:t>Adler</a:t>
            </a:r>
            <a:r>
              <a:rPr lang="fr-FR" dirty="0"/>
              <a:t>, M. (</a:t>
            </a:r>
            <a:r>
              <a:rPr lang="fr-FR" dirty="0" smtClean="0"/>
              <a:t>2023). </a:t>
            </a:r>
            <a:r>
              <a:rPr lang="fr-FR" dirty="0" err="1"/>
              <a:t>Subset</a:t>
            </a:r>
            <a:r>
              <a:rPr lang="fr-FR" dirty="0"/>
              <a:t> of 'MLSUM : The </a:t>
            </a:r>
            <a:r>
              <a:rPr lang="fr-FR" dirty="0" err="1"/>
              <a:t>Multilingual</a:t>
            </a:r>
            <a:r>
              <a:rPr lang="fr-FR" dirty="0"/>
              <a:t> </a:t>
            </a:r>
            <a:r>
              <a:rPr lang="fr-FR" dirty="0" err="1" smtClean="0"/>
              <a:t>Summarization</a:t>
            </a:r>
            <a:r>
              <a:rPr lang="fr-FR" dirty="0" smtClean="0"/>
              <a:t> Corpus</a:t>
            </a:r>
            <a:r>
              <a:rPr lang="fr-FR" dirty="0"/>
              <a:t>' for </a:t>
            </a:r>
            <a:r>
              <a:rPr lang="fr-FR" dirty="0" err="1"/>
              <a:t>constraints</a:t>
            </a:r>
            <a:r>
              <a:rPr lang="fr-FR" dirty="0"/>
              <a:t> annotation </a:t>
            </a:r>
            <a:r>
              <a:rPr lang="fr-FR" dirty="0" err="1"/>
              <a:t>experiment</a:t>
            </a:r>
            <a:r>
              <a:rPr lang="fr-FR" dirty="0"/>
              <a:t> (Version 1.0.0 [</a:t>
            </a:r>
            <a:r>
              <a:rPr lang="fr-FR" dirty="0" err="1"/>
              <a:t>subset</a:t>
            </a:r>
            <a:r>
              <a:rPr lang="fr-FR" dirty="0"/>
              <a:t> </a:t>
            </a:r>
            <a:r>
              <a:rPr lang="fr-FR" dirty="0" smtClean="0"/>
              <a:t>: </a:t>
            </a:r>
            <a:r>
              <a:rPr lang="fr-FR" dirty="0" err="1" smtClean="0"/>
              <a:t>fr+train+filtered</a:t>
            </a:r>
            <a:r>
              <a:rPr lang="fr-FR" dirty="0" smtClean="0"/>
              <a:t>]). </a:t>
            </a:r>
            <a:r>
              <a:rPr lang="fr-FR" dirty="0" err="1"/>
              <a:t>Zenodo</a:t>
            </a:r>
            <a:r>
              <a:rPr lang="fr-FR" dirty="0"/>
              <a:t>. </a:t>
            </a:r>
            <a:r>
              <a:rPr lang="fr-FR" dirty="0">
                <a:hlinkClick r:id="rId3"/>
              </a:rPr>
              <a:t>https://</a:t>
            </a:r>
            <a:r>
              <a:rPr lang="fr-FR" dirty="0" smtClean="0">
                <a:hlinkClick r:id="rId3"/>
              </a:rPr>
              <a:t>doi.org/10.5281/ZENODO.8399301</a:t>
            </a:r>
            <a:endParaRPr lang="fr-FR" dirty="0" smtClean="0"/>
          </a:p>
          <a:p>
            <a:pPr marL="342900" indent="-342900" algn="just">
              <a:buFont typeface="Arial" panose="020B0604020202020204" pitchFamily="34" charset="0"/>
              <a:buChar char="•"/>
            </a:pPr>
            <a:r>
              <a:rPr lang="fr-FR" b="1" dirty="0" err="1"/>
              <a:t>Scialom</a:t>
            </a:r>
            <a:r>
              <a:rPr lang="fr-FR" dirty="0"/>
              <a:t>, T., </a:t>
            </a:r>
            <a:r>
              <a:rPr lang="fr-FR" b="1" dirty="0"/>
              <a:t>Dray</a:t>
            </a:r>
            <a:r>
              <a:rPr lang="fr-FR" dirty="0"/>
              <a:t>, P., </a:t>
            </a:r>
            <a:r>
              <a:rPr lang="fr-FR" b="1" dirty="0" err="1"/>
              <a:t>Lamprier</a:t>
            </a:r>
            <a:r>
              <a:rPr lang="fr-FR" dirty="0"/>
              <a:t>, S., </a:t>
            </a:r>
            <a:r>
              <a:rPr lang="fr-FR" b="1" dirty="0" err="1"/>
              <a:t>Piwowarski</a:t>
            </a:r>
            <a:r>
              <a:rPr lang="fr-FR" dirty="0"/>
              <a:t>, B., &amp; </a:t>
            </a:r>
            <a:r>
              <a:rPr lang="fr-FR" b="1" dirty="0" err="1"/>
              <a:t>Staiano</a:t>
            </a:r>
            <a:r>
              <a:rPr lang="fr-FR" dirty="0"/>
              <a:t>, J. (2020). MLSUM : The </a:t>
            </a:r>
            <a:r>
              <a:rPr lang="fr-FR" dirty="0" err="1"/>
              <a:t>Multilingual</a:t>
            </a:r>
            <a:r>
              <a:rPr lang="fr-FR" dirty="0"/>
              <a:t> </a:t>
            </a:r>
            <a:r>
              <a:rPr lang="fr-FR" dirty="0" err="1"/>
              <a:t>Summarization</a:t>
            </a:r>
            <a:r>
              <a:rPr lang="fr-FR" dirty="0"/>
              <a:t> Corpus. arXiv (Cornell </a:t>
            </a:r>
            <a:r>
              <a:rPr lang="fr-FR" dirty="0" err="1"/>
              <a:t>University</a:t>
            </a:r>
            <a:r>
              <a:rPr lang="fr-FR" dirty="0"/>
              <a:t>). </a:t>
            </a:r>
            <a:r>
              <a:rPr lang="fr-FR" dirty="0">
                <a:hlinkClick r:id="rId4"/>
              </a:rPr>
              <a:t>https://</a:t>
            </a:r>
            <a:r>
              <a:rPr lang="fr-FR" dirty="0" smtClean="0">
                <a:hlinkClick r:id="rId4"/>
              </a:rPr>
              <a:t>doi.org/10.48550/arxiv.2004.14900</a:t>
            </a:r>
            <a:endParaRPr lang="fr-FR" dirty="0" smtClean="0"/>
          </a:p>
          <a:p>
            <a:pPr marL="342900" indent="-342900" algn="just">
              <a:buFont typeface="Arial" panose="020B0604020202020204" pitchFamily="34" charset="0"/>
              <a:buChar char="•"/>
            </a:pPr>
            <a:endParaRPr lang="fr-FR" dirty="0"/>
          </a:p>
        </p:txBody>
      </p:sp>
      <p:sp>
        <p:nvSpPr>
          <p:cNvPr id="6" name="Espace réservé du texte 5"/>
          <p:cNvSpPr>
            <a:spLocks noGrp="1"/>
          </p:cNvSpPr>
          <p:nvPr>
            <p:ph type="body" sz="quarter" idx="14"/>
          </p:nvPr>
        </p:nvSpPr>
        <p:spPr/>
        <p:txBody>
          <a:bodyPr/>
          <a:lstStyle/>
          <a:p>
            <a:r>
              <a:rPr lang="fr-FR" dirty="0" smtClean="0"/>
              <a:t>Études : Jeux de données utilisés</a:t>
            </a:r>
            <a:endParaRPr lang="fr-FR" dirty="0"/>
          </a:p>
        </p:txBody>
      </p:sp>
      <p:grpSp>
        <p:nvGrpSpPr>
          <p:cNvPr id="7" name="Groupe 6"/>
          <p:cNvGrpSpPr/>
          <p:nvPr/>
        </p:nvGrpSpPr>
        <p:grpSpPr>
          <a:xfrm>
            <a:off x="-5685631" y="1730113"/>
            <a:ext cx="5499100" cy="814388"/>
            <a:chOff x="1968500" y="3141365"/>
            <a:chExt cx="5499100" cy="814388"/>
          </a:xfrm>
        </p:grpSpPr>
        <p:sp>
          <p:nvSpPr>
            <p:cNvPr id="8" name="Rectangle 7"/>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0" name="Image 9"/>
            <p:cNvPicPr>
              <a:picLocks noChangeAspect="1"/>
            </p:cNvPicPr>
            <p:nvPr/>
          </p:nvPicPr>
          <p:blipFill rotWithShape="1">
            <a:blip r:embed="rId6"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1" name="Rectangle 10"/>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7"/>
                </a:rPr>
                <a:t>https://</a:t>
              </a:r>
              <a:r>
                <a:rPr lang="fr-FR" sz="1600" dirty="0" smtClean="0">
                  <a:solidFill>
                    <a:schemeClr val="accent3"/>
                  </a:solidFill>
                  <a:hlinkClick r:id="rId7"/>
                </a:rPr>
                <a:t>zenodo.org/doi/</a:t>
              </a:r>
            </a:p>
            <a:p>
              <a:pPr algn="ctr"/>
              <a:r>
                <a:rPr lang="fr-FR" sz="1600" dirty="0" smtClean="0">
                  <a:solidFill>
                    <a:schemeClr val="accent3"/>
                  </a:solidFill>
                  <a:hlinkClick r:id="rId7"/>
                </a:rPr>
                <a:t>10.5281/zenodo.4769949</a:t>
              </a:r>
              <a:endParaRPr lang="fr-FR" sz="1600" dirty="0">
                <a:solidFill>
                  <a:schemeClr val="accent3"/>
                </a:solidFill>
              </a:endParaRPr>
            </a:p>
          </p:txBody>
        </p:sp>
      </p:grpSp>
      <p:grpSp>
        <p:nvGrpSpPr>
          <p:cNvPr id="12" name="Groupe 11"/>
          <p:cNvGrpSpPr/>
          <p:nvPr/>
        </p:nvGrpSpPr>
        <p:grpSpPr>
          <a:xfrm>
            <a:off x="-5685631" y="27588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8"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9"/>
                </a:rPr>
                <a:t>https</a:t>
              </a:r>
              <a:r>
                <a:rPr lang="fr-FR" sz="1600" dirty="0">
                  <a:solidFill>
                    <a:schemeClr val="accent3"/>
                  </a:solidFill>
                  <a:hlinkClick r:id="rId9"/>
                </a:rPr>
                <a:t>://</a:t>
              </a:r>
              <a:r>
                <a:rPr lang="fr-FR" sz="1600" dirty="0" smtClean="0">
                  <a:solidFill>
                    <a:schemeClr val="accent3"/>
                  </a:solidFill>
                  <a:hlinkClick r:id="rId9"/>
                </a:rPr>
                <a:t>zenodo.org/doi/</a:t>
              </a:r>
            </a:p>
            <a:p>
              <a:pPr algn="ctr"/>
              <a:r>
                <a:rPr lang="fr-FR" sz="1600" dirty="0" smtClean="0">
                  <a:solidFill>
                    <a:schemeClr val="accent3"/>
                  </a:solidFill>
                  <a:hlinkClick r:id="rId9"/>
                </a:rPr>
                <a:t>10.5281/zenodo.8399301</a:t>
              </a:r>
              <a:endParaRPr lang="fr-FR" sz="1600" dirty="0">
                <a:solidFill>
                  <a:schemeClr val="accent3"/>
                </a:solidFill>
              </a:endParaRPr>
            </a:p>
          </p:txBody>
        </p:sp>
      </p:grpSp>
    </p:spTree>
    <p:extLst>
      <p:ext uri="{BB962C8B-B14F-4D97-AF65-F5344CB8AC3E}">
        <p14:creationId xmlns:p14="http://schemas.microsoft.com/office/powerpoint/2010/main" val="4201509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62</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Pustejovsky</a:t>
            </a:r>
            <a:r>
              <a:rPr lang="en-US" sz="1600" dirty="0" smtClean="0"/>
              <a:t>, J., &amp; </a:t>
            </a:r>
            <a:r>
              <a:rPr lang="en-US" sz="1600" b="1" dirty="0" smtClean="0"/>
              <a:t>Stubbs</a:t>
            </a:r>
            <a:r>
              <a:rPr lang="en-US" sz="1600" dirty="0" smtClean="0"/>
              <a:t>, A. (2012). Natural language annotation for machine learning. O'Reilly Media, Inc. </a:t>
            </a:r>
            <a:r>
              <a:rPr lang="en-US" sz="1600" dirty="0" smtClean="0">
                <a:hlinkClick r:id="rId2"/>
              </a:rPr>
              <a:t>https://api.semanticscholar.org/CorpusID:60457717</a:t>
            </a:r>
            <a:endParaRPr lang="en-US" sz="1600" dirty="0" smtClean="0"/>
          </a:p>
          <a:p>
            <a:pPr marL="342900" indent="-342900" algn="just">
              <a:buFont typeface="Arial" panose="020B0604020202020204" pitchFamily="34" charset="0"/>
              <a:buChar char="•"/>
            </a:pPr>
            <a:r>
              <a:rPr lang="fr-FR" sz="1600" b="1" dirty="0" smtClean="0"/>
              <a:t>Baledent</a:t>
            </a:r>
            <a:r>
              <a:rPr lang="fr-FR" sz="1600" dirty="0" smtClean="0"/>
              <a:t>, A. (2023). De la complexité de l'annotation manuelle : méthodologie, biais et recommandations. </a:t>
            </a:r>
            <a:r>
              <a:rPr lang="fr-FR" sz="1600" dirty="0" smtClean="0">
                <a:hlinkClick r:id="rId3"/>
              </a:rPr>
              <a:t>https://theses.hal.science/tel-04011353</a:t>
            </a:r>
            <a:endParaRPr lang="fr-FR" sz="1600" dirty="0" smtClean="0"/>
          </a:p>
          <a:p>
            <a:pPr marL="342900" indent="-342900" algn="just">
              <a:buFont typeface="Arial" panose="020B0604020202020204" pitchFamily="34" charset="0"/>
              <a:buChar char="•"/>
            </a:pPr>
            <a:r>
              <a:rPr lang="en-US" sz="1600" b="1" dirty="0" err="1" smtClean="0"/>
              <a:t>Alasadi</a:t>
            </a:r>
            <a:r>
              <a:rPr lang="en-US" sz="1600" dirty="0" smtClean="0"/>
              <a:t>, S. A., &amp; </a:t>
            </a:r>
            <a:r>
              <a:rPr lang="en-US" sz="1600" b="1" dirty="0" err="1" smtClean="0"/>
              <a:t>Bhaya</a:t>
            </a:r>
            <a:r>
              <a:rPr lang="en-US" sz="1600" dirty="0" smtClean="0"/>
              <a:t>, W. S. (2017). Review of Data Preprocessing Techniques in Data Mining. Journal of Engineering and Applied Sciences, 12 (16), 4102-4107. </a:t>
            </a:r>
            <a:r>
              <a:rPr lang="en-US" sz="1600" dirty="0" smtClean="0">
                <a:hlinkClick r:id="rId4"/>
              </a:rPr>
              <a:t>https://www.</a:t>
            </a:r>
            <a:r>
              <a:rPr lang="fr-FR" sz="1600" dirty="0" smtClean="0">
                <a:hlinkClick r:id="rId4"/>
              </a:rPr>
              <a:t>academia.edu/</a:t>
            </a:r>
            <a:r>
              <a:rPr lang="fr-FR" sz="1600" dirty="0" err="1" smtClean="0">
                <a:hlinkClick r:id="rId4"/>
              </a:rPr>
              <a:t>download</a:t>
            </a:r>
            <a:r>
              <a:rPr lang="fr-FR" sz="1600" dirty="0" smtClean="0">
                <a:hlinkClick r:id="rId4"/>
              </a:rPr>
              <a:t>/54509277/4102-4107.pdf</a:t>
            </a:r>
            <a:endParaRPr lang="en-US" sz="1600" b="1" dirty="0" smtClean="0"/>
          </a:p>
          <a:p>
            <a:pPr marL="342900" indent="-342900" algn="just">
              <a:buFont typeface="Arial" panose="020B0604020202020204" pitchFamily="34" charset="0"/>
              <a:buChar char="•"/>
            </a:pPr>
            <a:r>
              <a:rPr lang="en-US" sz="1600" b="1" dirty="0" smtClean="0"/>
              <a:t>Fort</a:t>
            </a:r>
            <a:r>
              <a:rPr lang="en-US" sz="1600" dirty="0" smtClean="0"/>
              <a:t>, K., </a:t>
            </a:r>
            <a:r>
              <a:rPr lang="en-US" sz="1600" b="1" dirty="0" err="1" smtClean="0"/>
              <a:t>Nazarenko</a:t>
            </a:r>
            <a:r>
              <a:rPr lang="en-US" sz="1600" dirty="0" smtClean="0"/>
              <a:t>, A., &amp; </a:t>
            </a:r>
            <a:r>
              <a:rPr lang="en-US" sz="1600" b="1" dirty="0" err="1" smtClean="0"/>
              <a:t>Rosset</a:t>
            </a:r>
            <a:r>
              <a:rPr lang="en-US" sz="1600" dirty="0" smtClean="0"/>
              <a:t>, S. (2012). Modeling the complexity of manual annotation tasks : a grid of analysis. Proceedings of COLING 2012, 895-910. </a:t>
            </a:r>
            <a:r>
              <a:rPr lang="en-US" sz="1600" dirty="0" smtClean="0">
                <a:hlinkClick r:id="rId5"/>
              </a:rPr>
              <a:t>https://hal.science/hal-</a:t>
            </a:r>
            <a:r>
              <a:rPr lang="fr-FR" sz="1600" dirty="0" smtClean="0">
                <a:hlinkClick r:id="rId5"/>
              </a:rPr>
              <a:t>00769631</a:t>
            </a:r>
            <a:endParaRPr lang="fr-FR" sz="1600" dirty="0" smtClean="0"/>
          </a:p>
          <a:p>
            <a:pPr marL="342900" indent="-342900" algn="just">
              <a:buFont typeface="Arial" panose="020B0604020202020204" pitchFamily="34" charset="0"/>
              <a:buChar char="•"/>
            </a:pPr>
            <a:r>
              <a:rPr lang="en-US" sz="1600" b="1" dirty="0" err="1" smtClean="0"/>
              <a:t>Bayerl</a:t>
            </a:r>
            <a:r>
              <a:rPr lang="en-US" sz="1600" dirty="0" smtClean="0"/>
              <a:t>, P. S., &amp; </a:t>
            </a:r>
            <a:r>
              <a:rPr lang="en-US" sz="1600" b="1" dirty="0" smtClean="0"/>
              <a:t>Paul</a:t>
            </a:r>
            <a:r>
              <a:rPr lang="en-US" sz="1600" dirty="0" smtClean="0"/>
              <a:t>, K. I. (2011). What Determines Inter-Coder Agreement in Manual </a:t>
            </a:r>
            <a:r>
              <a:rPr lang="fr-FR" sz="1600" dirty="0" smtClean="0"/>
              <a:t>Annotations ? A Meta-</a:t>
            </a:r>
            <a:r>
              <a:rPr lang="fr-FR" sz="1600" dirty="0" err="1" smtClean="0"/>
              <a:t>Analytic</a:t>
            </a:r>
            <a:r>
              <a:rPr lang="fr-FR" sz="1600" dirty="0" smtClean="0"/>
              <a:t> Investigation. </a:t>
            </a:r>
            <a:r>
              <a:rPr lang="fr-FR" sz="1600" dirty="0" err="1" smtClean="0"/>
              <a:t>Computational</a:t>
            </a:r>
            <a:r>
              <a:rPr lang="fr-FR" sz="1600" dirty="0" smtClean="0"/>
              <a:t> </a:t>
            </a:r>
            <a:r>
              <a:rPr lang="fr-FR" sz="1600" dirty="0" err="1" smtClean="0"/>
              <a:t>Linguistics</a:t>
            </a:r>
            <a:r>
              <a:rPr lang="fr-FR" sz="1600" dirty="0" smtClean="0"/>
              <a:t>, 37 (4), 699-725. </a:t>
            </a:r>
            <a:r>
              <a:rPr lang="fr-FR" sz="1600" dirty="0" smtClean="0">
                <a:hlinkClick r:id="rId6"/>
              </a:rPr>
              <a:t>https://doi.org/10.1162/COLI_a_00074</a:t>
            </a:r>
            <a:endParaRPr lang="fr-FR" sz="1600" dirty="0" smtClean="0"/>
          </a:p>
          <a:p>
            <a:pPr marL="342900" indent="-342900" algn="just">
              <a:buFont typeface="Arial" panose="020B0604020202020204" pitchFamily="34" charset="0"/>
              <a:buChar char="•"/>
            </a:pPr>
            <a:r>
              <a:rPr lang="fr-FR" sz="1600" b="1" dirty="0" smtClean="0"/>
              <a:t>Valette</a:t>
            </a:r>
            <a:r>
              <a:rPr lang="fr-FR" sz="1600" dirty="0" smtClean="0"/>
              <a:t>, M. (2016). Analyse statistique des données textuelles et traitement automatique des langues. Une étude comparée. International </a:t>
            </a:r>
            <a:r>
              <a:rPr lang="fr-FR" sz="1600" dirty="0" err="1" smtClean="0"/>
              <a:t>conference</a:t>
            </a:r>
            <a:r>
              <a:rPr lang="fr-FR" sz="1600" dirty="0" smtClean="0"/>
              <a:t> on </a:t>
            </a:r>
            <a:r>
              <a:rPr lang="fr-FR" sz="1600" dirty="0" err="1" smtClean="0"/>
              <a:t>statistical</a:t>
            </a:r>
            <a:r>
              <a:rPr lang="fr-FR" sz="1600" dirty="0" smtClean="0"/>
              <a:t> analysis of </a:t>
            </a:r>
            <a:r>
              <a:rPr lang="fr-FR" sz="1600" dirty="0" err="1" smtClean="0"/>
              <a:t>textual</a:t>
            </a:r>
            <a:r>
              <a:rPr lang="fr-FR" sz="1600" dirty="0" smtClean="0"/>
              <a:t> </a:t>
            </a:r>
            <a:r>
              <a:rPr lang="pt-BR" sz="1600" dirty="0" smtClean="0"/>
              <a:t>data (JADT2016), 2, 697-706. </a:t>
            </a:r>
            <a:r>
              <a:rPr lang="pt-BR" sz="1600" dirty="0" smtClean="0">
                <a:hlinkClick r:id="rId7"/>
              </a:rPr>
              <a:t>https://inalco.hal.science/hal-01335084</a:t>
            </a:r>
            <a:endParaRPr lang="pt-BR" sz="1600" dirty="0" smtClean="0"/>
          </a:p>
          <a:p>
            <a:pPr marL="342900" indent="-342900" algn="just">
              <a:buFont typeface="Arial" panose="020B0604020202020204" pitchFamily="34" charset="0"/>
              <a:buChar char="•"/>
            </a:pPr>
            <a:r>
              <a:rPr lang="fr-FR" sz="1600" b="1" dirty="0"/>
              <a:t>Fort</a:t>
            </a:r>
            <a:r>
              <a:rPr lang="fr-FR" sz="1600" dirty="0"/>
              <a:t>, K. (2017). Experts Ou (Foule de) Non-Experts ? La Question de l'expertise Des </a:t>
            </a:r>
            <a:r>
              <a:rPr lang="fr-FR" sz="1600" dirty="0" smtClean="0"/>
              <a:t>Annotateurs Vue </a:t>
            </a:r>
            <a:r>
              <a:rPr lang="fr-FR" sz="1600" dirty="0"/>
              <a:t>de La </a:t>
            </a:r>
            <a:r>
              <a:rPr lang="fr-FR" sz="1600" dirty="0" err="1"/>
              <a:t>Myriadisation</a:t>
            </a:r>
            <a:r>
              <a:rPr lang="fr-FR" sz="1600" dirty="0"/>
              <a:t> (</a:t>
            </a:r>
            <a:r>
              <a:rPr lang="fr-FR" sz="1600" dirty="0" err="1"/>
              <a:t>Crowdsourcing</a:t>
            </a:r>
            <a:r>
              <a:rPr lang="fr-FR" sz="1600" dirty="0"/>
              <a:t>). </a:t>
            </a:r>
            <a:r>
              <a:rPr lang="fr-FR" sz="1600" dirty="0" err="1"/>
              <a:t>corela</a:t>
            </a:r>
            <a:r>
              <a:rPr lang="fr-FR" sz="1600" dirty="0"/>
              <a:t>. </a:t>
            </a:r>
            <a:r>
              <a:rPr lang="fr-FR" sz="1600" dirty="0">
                <a:hlinkClick r:id="rId8"/>
              </a:rPr>
              <a:t>https://</a:t>
            </a:r>
            <a:r>
              <a:rPr lang="fr-FR" sz="1600" dirty="0" smtClean="0">
                <a:hlinkClick r:id="rId8"/>
              </a:rPr>
              <a:t>doi.org/10.4000/corela.4835</a:t>
            </a:r>
            <a:endParaRPr lang="pt-BR" sz="1600" dirty="0" smtClean="0"/>
          </a:p>
          <a:p>
            <a:pPr marL="342900" indent="-342900" algn="just">
              <a:buFont typeface="Arial" panose="020B0604020202020204" pitchFamily="34" charset="0"/>
              <a:buChar char="•"/>
            </a:pPr>
            <a:r>
              <a:rPr lang="en-US" sz="1600" b="1" dirty="0" smtClean="0"/>
              <a:t>Perrigo</a:t>
            </a:r>
            <a:r>
              <a:rPr lang="en-US" sz="1600" dirty="0" smtClean="0"/>
              <a:t>, B., &amp; </a:t>
            </a:r>
            <a:r>
              <a:rPr lang="en-US" sz="1600" b="1" dirty="0" err="1" smtClean="0"/>
              <a:t>Zorthian</a:t>
            </a:r>
            <a:r>
              <a:rPr lang="en-US" sz="1600" dirty="0" smtClean="0"/>
              <a:t>, J. (2023). Exclusive : </a:t>
            </a:r>
            <a:r>
              <a:rPr lang="en-US" sz="1600" dirty="0" err="1" smtClean="0"/>
              <a:t>OpenAI</a:t>
            </a:r>
            <a:r>
              <a:rPr lang="en-US" sz="1600" dirty="0" smtClean="0"/>
              <a:t> used Kenyan workers on less than $2 per hour to make ChatGPT less toxic [newspaper]. Time : Business, Technology. </a:t>
            </a:r>
            <a:r>
              <a:rPr lang="fr-FR" sz="1600" dirty="0" smtClean="0">
                <a:hlinkClick r:id="rId9"/>
              </a:rPr>
              <a:t>https://time.com/6247678/openai-chatgpt-kenya-workers/</a:t>
            </a:r>
            <a:endParaRPr lang="fr-FR" sz="1600" dirty="0" smtClean="0"/>
          </a:p>
          <a:p>
            <a:pPr marL="342900" indent="-342900" algn="just">
              <a:buFont typeface="Arial" panose="020B0604020202020204" pitchFamily="34" charset="0"/>
              <a:buChar char="•"/>
            </a:pPr>
            <a:r>
              <a:rPr lang="en-US" sz="1600" b="1" dirty="0" err="1" smtClean="0"/>
              <a:t>Dzieza</a:t>
            </a:r>
            <a:r>
              <a:rPr lang="en-US" sz="1600" dirty="0" smtClean="0"/>
              <a:t>, J. (2023). AI is a lot of work [newspaper]. New York Magazine : </a:t>
            </a:r>
            <a:r>
              <a:rPr lang="en-US" sz="1600" dirty="0" err="1" smtClean="0"/>
              <a:t>Articial</a:t>
            </a:r>
            <a:r>
              <a:rPr lang="en-US" sz="1600" dirty="0" smtClean="0"/>
              <a:t> Intelligence. </a:t>
            </a:r>
            <a:r>
              <a:rPr lang="fr-FR" sz="1600" dirty="0" smtClean="0">
                <a:hlinkClick r:id="rId10"/>
              </a:rPr>
              <a:t>https://nymag.com/intelligencer/article/ai-artificial-intelligence-humans-technology-business-factory.html</a:t>
            </a:r>
            <a:endParaRPr lang="fr-FR" sz="1600" dirty="0" smtClean="0"/>
          </a:p>
        </p:txBody>
      </p:sp>
      <p:sp>
        <p:nvSpPr>
          <p:cNvPr id="6" name="Espace réservé du texte 5"/>
          <p:cNvSpPr>
            <a:spLocks noGrp="1"/>
          </p:cNvSpPr>
          <p:nvPr>
            <p:ph type="body" sz="quarter" idx="14"/>
          </p:nvPr>
        </p:nvSpPr>
        <p:spPr/>
        <p:txBody>
          <a:bodyPr/>
          <a:lstStyle/>
          <a:p>
            <a:r>
              <a:rPr lang="fr-FR" dirty="0" smtClean="0"/>
              <a:t>Revue de littérature : Annotation, Modélisation, …</a:t>
            </a:r>
            <a:endParaRPr lang="fr-FR" dirty="0"/>
          </a:p>
        </p:txBody>
      </p:sp>
      <p:grpSp>
        <p:nvGrpSpPr>
          <p:cNvPr id="7" name="Groupe 6"/>
          <p:cNvGrpSpPr/>
          <p:nvPr/>
        </p:nvGrpSpPr>
        <p:grpSpPr>
          <a:xfrm>
            <a:off x="-1900897" y="1991766"/>
            <a:ext cx="1759433" cy="360000"/>
            <a:chOff x="2009537" y="6220063"/>
            <a:chExt cx="1759433" cy="360000"/>
          </a:xfrm>
        </p:grpSpPr>
        <p:sp>
          <p:nvSpPr>
            <p:cNvPr id="8" name="Rectangle 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2446327" y="2487066"/>
            <a:ext cx="2304863" cy="360000"/>
            <a:chOff x="2009537" y="6220063"/>
            <a:chExt cx="2304863" cy="360000"/>
          </a:xfrm>
        </p:grpSpPr>
        <p:sp>
          <p:nvSpPr>
            <p:cNvPr id="12" name="Rectangle 11"/>
            <p:cNvSpPr/>
            <p:nvPr/>
          </p:nvSpPr>
          <p:spPr>
            <a:xfrm>
              <a:off x="2009537" y="6220063"/>
              <a:ext cx="230486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3" name="Image 1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 name="Rectangle 13"/>
            <p:cNvSpPr/>
            <p:nvPr/>
          </p:nvSpPr>
          <p:spPr>
            <a:xfrm>
              <a:off x="2419657" y="6222529"/>
              <a:ext cx="189474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accent3"/>
                  </a:solidFill>
                </a:rPr>
                <a:t>Alasadi</a:t>
              </a:r>
              <a:r>
                <a:rPr lang="en-US" sz="1400" dirty="0">
                  <a:solidFill>
                    <a:schemeClr val="accent3"/>
                  </a:solidFill>
                </a:rPr>
                <a:t> </a:t>
              </a:r>
              <a:r>
                <a:rPr lang="en-US" sz="1400" dirty="0" smtClean="0">
                  <a:solidFill>
                    <a:schemeClr val="accent3"/>
                  </a:solidFill>
                </a:rPr>
                <a:t>et </a:t>
              </a:r>
              <a:r>
                <a:rPr lang="en-US" sz="1400" dirty="0" err="1">
                  <a:solidFill>
                    <a:schemeClr val="accent3"/>
                  </a:solidFill>
                </a:rPr>
                <a:t>Bhaya</a:t>
              </a:r>
              <a:r>
                <a:rPr lang="en-US" sz="1400" dirty="0">
                  <a:solidFill>
                    <a:schemeClr val="accent3"/>
                  </a:solidFill>
                </a:rPr>
                <a:t> </a:t>
              </a:r>
              <a:r>
                <a:rPr lang="en-US" sz="1400" dirty="0" smtClean="0">
                  <a:solidFill>
                    <a:schemeClr val="accent3"/>
                  </a:solidFill>
                </a:rPr>
                <a:t>(2023)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1994745" y="2982366"/>
            <a:ext cx="1853281" cy="360000"/>
            <a:chOff x="2009537" y="6220063"/>
            <a:chExt cx="1853281" cy="360000"/>
          </a:xfrm>
        </p:grpSpPr>
        <p:sp>
          <p:nvSpPr>
            <p:cNvPr id="16" name="Rectangle 15"/>
            <p:cNvSpPr/>
            <p:nvPr/>
          </p:nvSpPr>
          <p:spPr>
            <a:xfrm>
              <a:off x="2009537" y="6220063"/>
              <a:ext cx="185328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7" y="6222529"/>
              <a:ext cx="144316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et al. (2012)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2247157" y="3477666"/>
            <a:ext cx="2105693" cy="360000"/>
            <a:chOff x="2009537" y="6220063"/>
            <a:chExt cx="2105693" cy="360000"/>
          </a:xfrm>
        </p:grpSpPr>
        <p:sp>
          <p:nvSpPr>
            <p:cNvPr id="20" name="Rectangle 19"/>
            <p:cNvSpPr/>
            <p:nvPr/>
          </p:nvSpPr>
          <p:spPr>
            <a:xfrm>
              <a:off x="2009537" y="6220063"/>
              <a:ext cx="210569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2" name="Rectangle 21"/>
            <p:cNvSpPr/>
            <p:nvPr/>
          </p:nvSpPr>
          <p:spPr>
            <a:xfrm>
              <a:off x="2419657" y="6222529"/>
              <a:ext cx="169557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Bayerl</a:t>
              </a:r>
              <a:r>
                <a:rPr lang="en-US" sz="1400" dirty="0" smtClean="0">
                  <a:solidFill>
                    <a:schemeClr val="accent3"/>
                  </a:solidFill>
                </a:rPr>
                <a:t> et Paul (2011)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2841464" y="1510300"/>
            <a:ext cx="2700000" cy="360000"/>
            <a:chOff x="1398105" y="6348530"/>
            <a:chExt cx="2700000" cy="360000"/>
          </a:xfrm>
        </p:grpSpPr>
        <p:sp>
          <p:nvSpPr>
            <p:cNvPr id="24" name="Rectangle 23"/>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5" name="Image 2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6" name="Rectangle 25"/>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7" name="Groupe 26"/>
          <p:cNvGrpSpPr/>
          <p:nvPr/>
        </p:nvGrpSpPr>
        <p:grpSpPr>
          <a:xfrm>
            <a:off x="-1910974" y="3959398"/>
            <a:ext cx="1759433" cy="360000"/>
            <a:chOff x="2009537" y="6220063"/>
            <a:chExt cx="1759433" cy="360000"/>
          </a:xfrm>
        </p:grpSpPr>
        <p:sp>
          <p:nvSpPr>
            <p:cNvPr id="28" name="Rectangle 2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Valette</a:t>
              </a:r>
              <a:r>
                <a:rPr lang="en-US" sz="1400" dirty="0" smtClean="0">
                  <a:solidFill>
                    <a:schemeClr val="accent3"/>
                  </a:solidFill>
                </a:rPr>
                <a:t> (2016)</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2659684" y="4916238"/>
            <a:ext cx="2518220" cy="360000"/>
            <a:chOff x="2009537" y="6220063"/>
            <a:chExt cx="2518220" cy="360000"/>
          </a:xfrm>
        </p:grpSpPr>
        <p:sp>
          <p:nvSpPr>
            <p:cNvPr id="32" name="Rectangle 31"/>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4" name="Rectangle 33"/>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1743986" y="5395238"/>
            <a:ext cx="1602522" cy="360000"/>
            <a:chOff x="2009537" y="6220063"/>
            <a:chExt cx="1602522" cy="360000"/>
          </a:xfrm>
        </p:grpSpPr>
        <p:sp>
          <p:nvSpPr>
            <p:cNvPr id="36" name="Rectangle 35"/>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1910974" y="4437818"/>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2737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63</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Xu</a:t>
            </a:r>
            <a:r>
              <a:rPr lang="en-US" sz="1600" dirty="0"/>
              <a:t>, D., &amp; </a:t>
            </a:r>
            <a:r>
              <a:rPr lang="en-US" sz="1600" b="1" dirty="0"/>
              <a:t>Tian</a:t>
            </a:r>
            <a:r>
              <a:rPr lang="en-US" sz="1600" dirty="0"/>
              <a:t>, Y. (2015). A Comprehensive Survey of Clustering Algorithms. Annals of </a:t>
            </a:r>
            <a:r>
              <a:rPr lang="en-US" sz="1600" dirty="0" smtClean="0"/>
              <a:t>Data Science</a:t>
            </a:r>
            <a:r>
              <a:rPr lang="en-US" sz="1600" dirty="0"/>
              <a:t>, 2, 165-193</a:t>
            </a:r>
            <a:r>
              <a:rPr lang="en-US" sz="1600" dirty="0" smtClean="0"/>
              <a:t>.</a:t>
            </a:r>
          </a:p>
          <a:p>
            <a:pPr marL="342900" indent="-342900" algn="just">
              <a:buFont typeface="Arial" panose="020B0604020202020204" pitchFamily="34" charset="0"/>
              <a:buChar char="•"/>
            </a:pPr>
            <a:r>
              <a:rPr lang="en-US" sz="1600" b="1" dirty="0" err="1"/>
              <a:t>Wagstaff</a:t>
            </a:r>
            <a:r>
              <a:rPr lang="en-US" sz="1600" dirty="0"/>
              <a:t>, K., &amp; </a:t>
            </a:r>
            <a:r>
              <a:rPr lang="en-US" sz="1600" b="1" dirty="0" err="1"/>
              <a:t>Cardie</a:t>
            </a:r>
            <a:r>
              <a:rPr lang="en-US" sz="1600" dirty="0"/>
              <a:t>, C. (2000). Clustering with Instance-level Constraints. </a:t>
            </a:r>
            <a:r>
              <a:rPr lang="en-US" sz="1600" dirty="0" smtClean="0"/>
              <a:t>Proceedings of </a:t>
            </a:r>
            <a:r>
              <a:rPr lang="en-US" sz="1600" dirty="0"/>
              <a:t>the Seventeenth International Conference on Machine Learning, 1103-1110.</a:t>
            </a:r>
            <a:endParaRPr lang="fr-FR" sz="1600" dirty="0" smtClean="0"/>
          </a:p>
          <a:p>
            <a:pPr marL="342900" indent="-342900" algn="just">
              <a:buFont typeface="Arial" panose="020B0604020202020204" pitchFamily="34" charset="0"/>
              <a:buChar char="•"/>
            </a:pPr>
            <a:r>
              <a:rPr lang="en-US" sz="1600" b="1" dirty="0"/>
              <a:t>Settles</a:t>
            </a:r>
            <a:r>
              <a:rPr lang="en-US" sz="1600" dirty="0"/>
              <a:t>, B. (2010). Active Learning Literature Survey, 67.</a:t>
            </a:r>
            <a:endParaRPr lang="fr-FR" sz="1600" dirty="0" smtClean="0"/>
          </a:p>
          <a:p>
            <a:pPr marL="342900" indent="-342900" algn="just">
              <a:buFont typeface="Arial" panose="020B0604020202020204" pitchFamily="34" charset="0"/>
              <a:buChar char="•"/>
            </a:pPr>
            <a:r>
              <a:rPr lang="fr-FR" sz="1600" b="1" dirty="0" err="1" smtClean="0"/>
              <a:t>Bae</a:t>
            </a:r>
            <a:r>
              <a:rPr lang="fr-FR" sz="1600" dirty="0"/>
              <a:t>, J., </a:t>
            </a:r>
            <a:r>
              <a:rPr lang="fr-FR" sz="1600" b="1" dirty="0" err="1"/>
              <a:t>Helldin</a:t>
            </a:r>
            <a:r>
              <a:rPr lang="fr-FR" sz="1600" dirty="0"/>
              <a:t>, T., </a:t>
            </a:r>
            <a:r>
              <a:rPr lang="fr-FR" sz="1600" b="1" dirty="0" err="1"/>
              <a:t>Riveiro</a:t>
            </a:r>
            <a:r>
              <a:rPr lang="fr-FR" sz="1600" dirty="0"/>
              <a:t>, M., </a:t>
            </a:r>
            <a:r>
              <a:rPr lang="fr-FR" sz="1600" b="1" dirty="0" err="1"/>
              <a:t>Nowaczyk</a:t>
            </a:r>
            <a:r>
              <a:rPr lang="fr-FR" sz="1600" dirty="0"/>
              <a:t>, S., </a:t>
            </a:r>
            <a:r>
              <a:rPr lang="fr-FR" sz="1600" b="1" dirty="0" err="1"/>
              <a:t>Bouguelia</a:t>
            </a:r>
            <a:r>
              <a:rPr lang="fr-FR" sz="1600" dirty="0"/>
              <a:t>, M.-R., &amp; </a:t>
            </a:r>
            <a:r>
              <a:rPr lang="fr-FR" sz="1600" b="1" dirty="0" err="1"/>
              <a:t>Falkman</a:t>
            </a:r>
            <a:r>
              <a:rPr lang="fr-FR" sz="1600" dirty="0"/>
              <a:t>, G</a:t>
            </a:r>
            <a:r>
              <a:rPr lang="fr-FR" sz="1600" dirty="0" smtClean="0"/>
              <a:t>. (</a:t>
            </a:r>
            <a:r>
              <a:rPr lang="fr-FR" sz="1600" dirty="0"/>
              <a:t>2021). Interactive Clustering : A </a:t>
            </a:r>
            <a:r>
              <a:rPr lang="fr-FR" sz="1600" dirty="0" err="1"/>
              <a:t>Comprehensive</a:t>
            </a:r>
            <a:r>
              <a:rPr lang="fr-FR" sz="1600" dirty="0"/>
              <a:t> </a:t>
            </a:r>
            <a:r>
              <a:rPr lang="fr-FR" sz="1600" dirty="0" err="1"/>
              <a:t>Review</a:t>
            </a:r>
            <a:r>
              <a:rPr lang="fr-FR" sz="1600" dirty="0"/>
              <a:t>. ACM Comput. </a:t>
            </a:r>
            <a:r>
              <a:rPr lang="fr-FR" sz="1600" dirty="0" err="1"/>
              <a:t>Surv</a:t>
            </a:r>
            <a:r>
              <a:rPr lang="fr-FR" sz="1600" dirty="0"/>
              <a:t>., 53 (1</a:t>
            </a:r>
            <a:r>
              <a:rPr lang="fr-FR" sz="1600" dirty="0" smtClean="0"/>
              <a:t>), 1-39</a:t>
            </a:r>
            <a:r>
              <a:rPr lang="fr-FR" sz="1600" dirty="0"/>
              <a:t>. </a:t>
            </a:r>
            <a:r>
              <a:rPr lang="fr-FR" sz="1600" dirty="0">
                <a:hlinkClick r:id="rId2"/>
              </a:rPr>
              <a:t>https://</a:t>
            </a:r>
            <a:r>
              <a:rPr lang="fr-FR" sz="1600" dirty="0" smtClean="0">
                <a:hlinkClick r:id="rId2"/>
              </a:rPr>
              <a:t>doi.org/10.1145/3340960</a:t>
            </a:r>
            <a:endParaRPr lang="fr-FR" sz="1600" dirty="0" smtClean="0"/>
          </a:p>
          <a:p>
            <a:pPr marL="342900" indent="-342900" algn="just">
              <a:buFont typeface="Arial" panose="020B0604020202020204" pitchFamily="34" charset="0"/>
              <a:buChar char="•"/>
            </a:pPr>
            <a:endParaRPr lang="fr-FR" sz="1600" dirty="0"/>
          </a:p>
        </p:txBody>
      </p:sp>
      <p:sp>
        <p:nvSpPr>
          <p:cNvPr id="6" name="Espace réservé du texte 5"/>
          <p:cNvSpPr>
            <a:spLocks noGrp="1"/>
          </p:cNvSpPr>
          <p:nvPr>
            <p:ph type="body" sz="quarter" idx="14"/>
          </p:nvPr>
        </p:nvSpPr>
        <p:spPr/>
        <p:txBody>
          <a:bodyPr/>
          <a:lstStyle/>
          <a:p>
            <a:r>
              <a:rPr lang="fr-FR" dirty="0" smtClean="0"/>
              <a:t>Revue de littérature : Clustering, Active Learning, Clustering sous contraintes, …</a:t>
            </a:r>
            <a:endParaRPr lang="fr-FR" dirty="0"/>
          </a:p>
        </p:txBody>
      </p:sp>
      <p:grpSp>
        <p:nvGrpSpPr>
          <p:cNvPr id="39" name="Groupe 38"/>
          <p:cNvGrpSpPr/>
          <p:nvPr/>
        </p:nvGrpSpPr>
        <p:grpSpPr>
          <a:xfrm>
            <a:off x="-2017153" y="1480874"/>
            <a:ext cx="1865612" cy="360000"/>
            <a:chOff x="2009537" y="6220063"/>
            <a:chExt cx="1865612" cy="360000"/>
          </a:xfrm>
        </p:grpSpPr>
        <p:sp>
          <p:nvSpPr>
            <p:cNvPr id="40" name="Rectangle 39"/>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2587794" y="1947599"/>
            <a:ext cx="2436253" cy="360000"/>
            <a:chOff x="2009536" y="6220063"/>
            <a:chExt cx="2436253" cy="360000"/>
          </a:xfrm>
        </p:grpSpPr>
        <p:sp>
          <p:nvSpPr>
            <p:cNvPr id="44" name="Rectangle 43"/>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7" name="Groupe 46"/>
          <p:cNvGrpSpPr/>
          <p:nvPr/>
        </p:nvGrpSpPr>
        <p:grpSpPr>
          <a:xfrm>
            <a:off x="-1759119" y="2411858"/>
            <a:ext cx="1607578" cy="360000"/>
            <a:chOff x="2009537" y="6220063"/>
            <a:chExt cx="1607578" cy="360000"/>
          </a:xfrm>
        </p:grpSpPr>
        <p:sp>
          <p:nvSpPr>
            <p:cNvPr id="48" name="Rectangle 47"/>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9" name="Image 4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0" name="Rectangle 49"/>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2017153" y="2881049"/>
            <a:ext cx="1865612" cy="360000"/>
            <a:chOff x="2009537" y="6220063"/>
            <a:chExt cx="1865612" cy="360000"/>
          </a:xfrm>
        </p:grpSpPr>
        <p:sp>
          <p:nvSpPr>
            <p:cNvPr id="52" name="Rectangle 51"/>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3" name="Image 5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4" name="Rectangle 5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86423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64</a:t>
            </a:fld>
            <a:endParaRPr lang="fr-FR"/>
          </a:p>
        </p:txBody>
      </p:sp>
      <p:sp>
        <p:nvSpPr>
          <p:cNvPr id="4" name="Espace réservé du texte 3"/>
          <p:cNvSpPr>
            <a:spLocks noGrp="1"/>
          </p:cNvSpPr>
          <p:nvPr>
            <p:ph type="body" sz="quarter" idx="13"/>
          </p:nvPr>
        </p:nvSpPr>
        <p:spPr>
          <a:prstGeom prst="rect">
            <a:avLst/>
          </a:prstGeom>
        </p:spPr>
        <p:txBody>
          <a:bodyPr/>
          <a:lstStyle/>
          <a:p>
            <a:pPr marL="285750" indent="-285750" algn="just">
              <a:buFont typeface="Arial" panose="020B0604020202020204" pitchFamily="34" charset="0"/>
              <a:buChar char="•"/>
            </a:pPr>
            <a:r>
              <a:rPr lang="en-US" sz="1600" b="1" dirty="0"/>
              <a:t>Wagstaff</a:t>
            </a:r>
            <a:r>
              <a:rPr lang="en-US" sz="1600" dirty="0"/>
              <a:t>, K., &amp; </a:t>
            </a:r>
            <a:r>
              <a:rPr lang="en-US" sz="1600" b="1" dirty="0"/>
              <a:t>Cardie</a:t>
            </a:r>
            <a:r>
              <a:rPr lang="en-US" sz="1600" dirty="0"/>
              <a:t>, C. (2000). Clustering with Instance-level Constraints. </a:t>
            </a:r>
            <a:r>
              <a:rPr lang="en-US" sz="1600" dirty="0" smtClean="0"/>
              <a:t>Proceedings of </a:t>
            </a:r>
            <a:r>
              <a:rPr lang="en-US" sz="1600" dirty="0"/>
              <a:t>the Seventeenth International Conference on Machine Learning, 1103-1110.</a:t>
            </a:r>
            <a:endParaRPr lang="en-US" sz="1600" dirty="0" smtClean="0"/>
          </a:p>
          <a:p>
            <a:pPr marL="285750" indent="-285750" algn="just">
              <a:buFont typeface="Arial" panose="020B0604020202020204" pitchFamily="34" charset="0"/>
              <a:buChar char="•"/>
            </a:pPr>
            <a:r>
              <a:rPr lang="en-US" sz="1600" b="1" dirty="0" smtClean="0"/>
              <a:t>Settles</a:t>
            </a:r>
            <a:r>
              <a:rPr lang="en-US" sz="1600" dirty="0"/>
              <a:t>, B. (2010). Active Learning Literature Survey, 67</a:t>
            </a:r>
            <a:r>
              <a:rPr lang="en-US" sz="1600" dirty="0" smtClean="0"/>
              <a:t>.</a:t>
            </a:r>
          </a:p>
          <a:p>
            <a:pPr marL="285750" indent="-285750" algn="just">
              <a:buFont typeface="Arial" panose="020B0604020202020204" pitchFamily="34" charset="0"/>
              <a:buChar char="•"/>
            </a:pPr>
            <a:r>
              <a:rPr lang="en-US" sz="1600" b="1" dirty="0" err="1"/>
              <a:t>Schild</a:t>
            </a:r>
            <a:r>
              <a:rPr lang="en-US" sz="1600" dirty="0"/>
              <a:t>, E., </a:t>
            </a:r>
            <a:r>
              <a:rPr lang="en-US" sz="1600" b="1" dirty="0" err="1"/>
              <a:t>Durantin</a:t>
            </a:r>
            <a:r>
              <a:rPr lang="en-US" sz="1600" dirty="0"/>
              <a:t>, G., </a:t>
            </a:r>
            <a:r>
              <a:rPr lang="en-US" sz="1600" b="1" dirty="0" err="1"/>
              <a:t>Lamirel</a:t>
            </a:r>
            <a:r>
              <a:rPr lang="en-US" sz="1600" dirty="0"/>
              <a:t>, J.-C., &amp; </a:t>
            </a:r>
            <a:r>
              <a:rPr lang="en-US" sz="1600" b="1" dirty="0" err="1"/>
              <a:t>Miconi</a:t>
            </a:r>
            <a:r>
              <a:rPr lang="en-US" sz="1600" dirty="0"/>
              <a:t>, F. (2022). Iterative and </a:t>
            </a:r>
            <a:r>
              <a:rPr lang="en-US" sz="1600" dirty="0" smtClean="0"/>
              <a:t>Semi-Supervised Design </a:t>
            </a:r>
            <a:r>
              <a:rPr lang="en-US" sz="1600" dirty="0"/>
              <a:t>of </a:t>
            </a:r>
            <a:r>
              <a:rPr lang="en-US" sz="1600" dirty="0" err="1"/>
              <a:t>Chatbots</a:t>
            </a:r>
            <a:r>
              <a:rPr lang="en-US" sz="1600" dirty="0"/>
              <a:t> Using Interactive Clustering. International Journal of Data </a:t>
            </a:r>
            <a:r>
              <a:rPr lang="en-US" sz="1600" dirty="0" smtClean="0"/>
              <a:t>Warehousing and </a:t>
            </a:r>
            <a:r>
              <a:rPr lang="en-US" sz="1600" dirty="0"/>
              <a:t>Mining (IJDWM), 18 (2), 1-19. </a:t>
            </a:r>
            <a:r>
              <a:rPr lang="en-US" sz="1600" dirty="0">
                <a:hlinkClick r:id="rId3"/>
              </a:rPr>
              <a:t>https://</a:t>
            </a:r>
            <a:r>
              <a:rPr lang="en-US" sz="1600" dirty="0" smtClean="0">
                <a:hlinkClick r:id="rId3"/>
              </a:rPr>
              <a:t>doi.org/10.4018/IJDWM.298007</a:t>
            </a:r>
            <a:endParaRPr lang="fr-FR" sz="1600" dirty="0"/>
          </a:p>
        </p:txBody>
      </p:sp>
      <p:sp>
        <p:nvSpPr>
          <p:cNvPr id="6" name="Espace réservé du texte 5"/>
          <p:cNvSpPr>
            <a:spLocks noGrp="1"/>
          </p:cNvSpPr>
          <p:nvPr>
            <p:ph type="body" sz="quarter" idx="14"/>
          </p:nvPr>
        </p:nvSpPr>
        <p:spPr/>
        <p:txBody>
          <a:bodyPr/>
          <a:lstStyle/>
          <a:p>
            <a:r>
              <a:rPr lang="fr-FR" dirty="0" smtClean="0"/>
              <a:t>Revue de littérature : Clustering, Contraintes, …</a:t>
            </a:r>
            <a:endParaRPr lang="fr-FR" dirty="0"/>
          </a:p>
        </p:txBody>
      </p:sp>
      <p:grpSp>
        <p:nvGrpSpPr>
          <p:cNvPr id="7" name="Groupe 6"/>
          <p:cNvGrpSpPr/>
          <p:nvPr/>
        </p:nvGrpSpPr>
        <p:grpSpPr>
          <a:xfrm>
            <a:off x="-2649059" y="1480874"/>
            <a:ext cx="2490405" cy="360000"/>
            <a:chOff x="1398105" y="6348530"/>
            <a:chExt cx="2490405" cy="360000"/>
          </a:xfrm>
        </p:grpSpPr>
        <p:sp>
          <p:nvSpPr>
            <p:cNvPr id="8" name="Rectangle 7"/>
            <p:cNvSpPr/>
            <p:nvPr/>
          </p:nvSpPr>
          <p:spPr>
            <a:xfrm>
              <a:off x="1398105" y="6348530"/>
              <a:ext cx="2490405"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0" name="Rectangle 9"/>
            <p:cNvSpPr/>
            <p:nvPr/>
          </p:nvSpPr>
          <p:spPr>
            <a:xfrm>
              <a:off x="1808226" y="6350996"/>
              <a:ext cx="208028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a:t>
              </a:r>
              <a:r>
                <a:rPr lang="en-US" sz="1400" dirty="0">
                  <a:solidFill>
                    <a:schemeClr val="accent3"/>
                  </a:solidFill>
                </a:rPr>
                <a:t>et </a:t>
              </a:r>
              <a:r>
                <a:rPr lang="en-US" sz="1400" dirty="0" err="1">
                  <a:solidFill>
                    <a:schemeClr val="accent3"/>
                  </a:solidFill>
                </a:rPr>
                <a:t>Cardie</a:t>
              </a:r>
              <a:r>
                <a:rPr lang="en-US" sz="1400" dirty="0">
                  <a:solidFill>
                    <a:schemeClr val="accent3"/>
                  </a:solidFill>
                </a:rPr>
                <a:t> (2000</a:t>
              </a:r>
              <a:r>
                <a:rPr lang="en-US" sz="1400" dirty="0" smtClean="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1757604" y="1980541"/>
            <a:ext cx="1598950" cy="360000"/>
            <a:chOff x="1398106" y="6348530"/>
            <a:chExt cx="1598950" cy="360000"/>
          </a:xfrm>
        </p:grpSpPr>
        <p:sp>
          <p:nvSpPr>
            <p:cNvPr id="12" name="Rectangle 11"/>
            <p:cNvSpPr/>
            <p:nvPr/>
          </p:nvSpPr>
          <p:spPr>
            <a:xfrm>
              <a:off x="1398106" y="6348530"/>
              <a:ext cx="159895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3" name="Image 1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4" name="Rectangle 13"/>
            <p:cNvSpPr/>
            <p:nvPr/>
          </p:nvSpPr>
          <p:spPr>
            <a:xfrm>
              <a:off x="1808226" y="6350996"/>
              <a:ext cx="118882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a:t>
              </a:r>
              <a:r>
                <a:rPr lang="en-US" sz="1400" dirty="0">
                  <a:solidFill>
                    <a:schemeClr val="accent3"/>
                  </a:solidFill>
                </a:rPr>
                <a:t>(</a:t>
              </a:r>
              <a:r>
                <a:rPr lang="en-US" sz="1400" dirty="0" smtClean="0">
                  <a:solidFill>
                    <a:schemeClr val="accent3"/>
                  </a:solidFill>
                </a:rPr>
                <a:t>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2094877" y="2480208"/>
            <a:ext cx="1936222" cy="360000"/>
            <a:chOff x="1398105" y="6348530"/>
            <a:chExt cx="1936222" cy="360000"/>
          </a:xfrm>
        </p:grpSpPr>
        <p:sp>
          <p:nvSpPr>
            <p:cNvPr id="16" name="Rectangle 15"/>
            <p:cNvSpPr/>
            <p:nvPr/>
          </p:nvSpPr>
          <p:spPr>
            <a:xfrm>
              <a:off x="1398105" y="6348530"/>
              <a:ext cx="193622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8" name="Rectangle 17"/>
            <p:cNvSpPr/>
            <p:nvPr/>
          </p:nvSpPr>
          <p:spPr>
            <a:xfrm>
              <a:off x="1808226" y="6350996"/>
              <a:ext cx="152610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a:t>
              </a:r>
              <a:r>
                <a:rPr lang="en-US" sz="1400" dirty="0">
                  <a:solidFill>
                    <a:schemeClr val="accent3"/>
                  </a:solidFill>
                </a:rPr>
                <a:t>(</a:t>
              </a:r>
              <a:r>
                <a:rPr lang="en-US" sz="1400" dirty="0" smtClean="0">
                  <a:solidFill>
                    <a:schemeClr val="accent3"/>
                  </a:solidFill>
                </a:rPr>
                <a:t>2022)</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96146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4137432"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Un data </a:t>
            </a:r>
            <a:r>
              <a:rPr lang="fr-FR" sz="2000" b="1" u="sng" dirty="0" err="1"/>
              <a:t>scientist</a:t>
            </a:r>
            <a:endParaRPr lang="fr-FR" sz="2000" b="1" u="sng" dirty="0"/>
          </a:p>
          <a:p>
            <a:pPr marL="342900" indent="-342900">
              <a:buFont typeface="Arial" panose="020B0604020202020204" pitchFamily="34" charset="0"/>
              <a:buChar char="•"/>
            </a:pPr>
            <a:r>
              <a:rPr lang="fr-FR" sz="2000" u="sng" dirty="0"/>
              <a:t>Prompt</a:t>
            </a:r>
            <a:r>
              <a:rPr lang="fr-FR" sz="2000" dirty="0"/>
              <a:t> : « </a:t>
            </a:r>
            <a:r>
              <a:rPr lang="it-IT" sz="2000" i="1" dirty="0"/>
              <a:t>3d style, a data scientist</a:t>
            </a:r>
            <a:r>
              <a:rPr lang="en-US" sz="2000" i="1" dirty="0"/>
              <a:t> </a:t>
            </a:r>
            <a:r>
              <a:rPr lang="fr-FR" sz="2000" dirty="0" smtClean="0"/>
              <a:t>»</a:t>
            </a:r>
            <a:endParaRPr lang="fr-FR" sz="2000" dirty="0"/>
          </a:p>
        </p:txBody>
      </p:sp>
      <p:sp>
        <p:nvSpPr>
          <p:cNvPr id="16" name="Rectangle 15"/>
          <p:cNvSpPr/>
          <p:nvPr/>
        </p:nvSpPr>
        <p:spPr>
          <a:xfrm>
            <a:off x="904661"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Deux garagistes</a:t>
            </a:r>
          </a:p>
          <a:p>
            <a:pPr marL="342900" indent="-342900" algn="just">
              <a:buFont typeface="Arial" panose="020B0604020202020204" pitchFamily="34" charset="0"/>
              <a:buChar char="•"/>
            </a:pPr>
            <a:r>
              <a:rPr lang="fr-FR" sz="2000" u="sng" dirty="0"/>
              <a:t>Prompt</a:t>
            </a:r>
            <a:r>
              <a:rPr lang="fr-FR" sz="2000" dirty="0"/>
              <a:t> : « </a:t>
            </a:r>
            <a:r>
              <a:rPr lang="en-US" sz="2000" i="1" dirty="0"/>
              <a:t>3d style, two car mechanics, a man and a woman </a:t>
            </a:r>
            <a:r>
              <a:rPr lang="fr-FR" sz="2000" dirty="0"/>
              <a:t>»</a:t>
            </a:r>
            <a:endParaRPr lang="fr-FR" sz="2000" i="1" dirty="0"/>
          </a:p>
        </p:txBody>
      </p:sp>
      <p:sp>
        <p:nvSpPr>
          <p:cNvPr id="5" name="Titre 4"/>
          <p:cNvSpPr>
            <a:spLocks noGrp="1"/>
          </p:cNvSpPr>
          <p:nvPr>
            <p:ph type="title"/>
          </p:nvPr>
        </p:nvSpPr>
        <p:spPr/>
        <p:txBody>
          <a:bodyPr/>
          <a:lstStyle/>
          <a:p>
            <a:r>
              <a:rPr lang="fr-FR" dirty="0" smtClean="0"/>
              <a:t>Images générées avec « </a:t>
            </a:r>
            <a:r>
              <a:rPr lang="fr-FR" dirty="0" err="1" smtClean="0"/>
              <a:t>LoRA</a:t>
            </a:r>
            <a:r>
              <a:rPr lang="fr-FR" dirty="0" smtClean="0"/>
              <a:t> the Explorer »</a:t>
            </a:r>
            <a:endParaRPr lang="fr-FR" dirty="0"/>
          </a:p>
        </p:txBody>
      </p:sp>
      <p:sp>
        <p:nvSpPr>
          <p:cNvPr id="12" name="Espace réservé du numéro de diapositive 4"/>
          <p:cNvSpPr>
            <a:spLocks noGrp="1"/>
          </p:cNvSpPr>
          <p:nvPr>
            <p:ph type="sldNum" sz="quarter" idx="12"/>
          </p:nvPr>
        </p:nvSpPr>
        <p:spPr/>
        <p:txBody>
          <a:bodyPr/>
          <a:lstStyle/>
          <a:p>
            <a:fld id="{0B167A8D-1753-467B-8CBB-93FC469C016E}" type="slidenum">
              <a:rPr lang="fr-FR" smtClean="0"/>
              <a:t>65</a:t>
            </a:fld>
            <a:endParaRPr lang="fr-FR" dirty="0"/>
          </a:p>
        </p:txBody>
      </p:sp>
      <p:sp>
        <p:nvSpPr>
          <p:cNvPr id="6" name="Espace réservé du texte 5"/>
          <p:cNvSpPr>
            <a:spLocks noGrp="1"/>
          </p:cNvSpPr>
          <p:nvPr>
            <p:ph type="body" sz="quarter" idx="14"/>
          </p:nvPr>
        </p:nvSpPr>
        <p:spPr>
          <a:solidFill>
            <a:schemeClr val="bg1"/>
          </a:solidFill>
        </p:spPr>
        <p:txBody>
          <a:bodyPr/>
          <a:lstStyle/>
          <a:p>
            <a:r>
              <a:rPr lang="fr-FR" dirty="0">
                <a:solidFill>
                  <a:schemeClr val="bg1">
                    <a:lumMod val="95000"/>
                  </a:schemeClr>
                </a:solidFill>
                <a:hlinkClick r:id="rId2"/>
              </a:rPr>
              <a:t>https://</a:t>
            </a:r>
            <a:r>
              <a:rPr lang="fr-FR" dirty="0" smtClean="0">
                <a:solidFill>
                  <a:schemeClr val="bg1">
                    <a:lumMod val="95000"/>
                  </a:schemeClr>
                </a:solidFill>
                <a:hlinkClick r:id="rId2"/>
              </a:rPr>
              <a:t>huggingface.co/spaces/multimodalart/LoraTheExplorer</a:t>
            </a:r>
            <a:r>
              <a:rPr lang="fr-FR" dirty="0" smtClean="0">
                <a:solidFill>
                  <a:schemeClr val="bg1">
                    <a:lumMod val="95000"/>
                  </a:schemeClr>
                </a:solidFill>
              </a:rPr>
              <a:t> (</a:t>
            </a:r>
            <a:r>
              <a:rPr lang="fr-FR" dirty="0">
                <a:solidFill>
                  <a:schemeClr val="bg1">
                    <a:lumMod val="95000"/>
                  </a:schemeClr>
                </a:solidFill>
                <a:hlinkClick r:id="rId3"/>
              </a:rPr>
              <a:t>goofyai/3d_render_style_xl</a:t>
            </a:r>
            <a:r>
              <a:rPr lang="fr-FR" dirty="0" smtClean="0">
                <a:solidFill>
                  <a:schemeClr val="bg1">
                    <a:lumMod val="95000"/>
                  </a:schemeClr>
                </a:solidFill>
              </a:rPr>
              <a:t>)</a:t>
            </a:r>
            <a:endParaRPr lang="fr-FR" dirty="0">
              <a:solidFill>
                <a:schemeClr val="bg1">
                  <a:lumMod val="95000"/>
                </a:schemeClr>
              </a:solidFill>
            </a:endParaRPr>
          </a:p>
        </p:txBody>
      </p:sp>
      <p:pic>
        <p:nvPicPr>
          <p:cNvPr id="19" name="Image 18"/>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6030" r="5825"/>
          <a:stretch/>
        </p:blipFill>
        <p:spPr>
          <a:xfrm>
            <a:off x="1950796" y="3473304"/>
            <a:ext cx="1745259" cy="1980000"/>
          </a:xfrm>
          <a:prstGeom prst="rect">
            <a:avLst/>
          </a:prstGeom>
          <a:ln w="57150">
            <a:solidFill>
              <a:schemeClr val="bg2"/>
            </a:solidFill>
          </a:ln>
        </p:spPr>
      </p:pic>
      <p:pic>
        <p:nvPicPr>
          <p:cNvPr id="20" name="Image 19"/>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5234513" y="3744167"/>
            <a:ext cx="1609052" cy="1980000"/>
          </a:xfrm>
          <a:prstGeom prst="rect">
            <a:avLst/>
          </a:prstGeom>
          <a:ln w="57150">
            <a:solidFill>
              <a:schemeClr val="bg2"/>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1078166" y="3101963"/>
            <a:ext cx="1745259" cy="1980000"/>
          </a:xfrm>
          <a:prstGeom prst="rect">
            <a:avLst/>
          </a:prstGeom>
          <a:ln w="57150">
            <a:solidFill>
              <a:schemeClr val="tx1"/>
            </a:solidFill>
          </a:ln>
        </p:spPr>
      </p:pic>
      <p:pic>
        <p:nvPicPr>
          <p:cNvPr id="22" name="Image 21"/>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4283709" y="3093653"/>
            <a:ext cx="1609052" cy="1980000"/>
          </a:xfrm>
          <a:prstGeom prst="rect">
            <a:avLst/>
          </a:prstGeom>
          <a:ln w="57150">
            <a:solidFill>
              <a:schemeClr val="tx1"/>
            </a:solidFill>
          </a:ln>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6060" y="3083823"/>
            <a:ext cx="1999660" cy="1999660"/>
          </a:xfrm>
          <a:prstGeom prst="rect">
            <a:avLst/>
          </a:prstGeom>
          <a:ln w="57150">
            <a:solidFill>
              <a:schemeClr val="tx1"/>
            </a:solidFill>
          </a:ln>
        </p:spPr>
      </p:pic>
    </p:spTree>
    <p:extLst>
      <p:ext uri="{BB962C8B-B14F-4D97-AF65-F5344CB8AC3E}">
        <p14:creationId xmlns:p14="http://schemas.microsoft.com/office/powerpoint/2010/main" val="1686421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Montages</a:t>
            </a:r>
            <a:endParaRPr lang="fr-FR" dirty="0"/>
          </a:p>
        </p:txBody>
      </p:sp>
      <p:grpSp>
        <p:nvGrpSpPr>
          <p:cNvPr id="8" name="Groupe 7"/>
          <p:cNvGrpSpPr/>
          <p:nvPr/>
        </p:nvGrpSpPr>
        <p:grpSpPr>
          <a:xfrm>
            <a:off x="821531" y="1406071"/>
            <a:ext cx="3571876" cy="4019550"/>
            <a:chOff x="-3989771" y="1643600"/>
            <a:chExt cx="3571876" cy="4019550"/>
          </a:xfrm>
        </p:grpSpPr>
        <p:pic>
          <p:nvPicPr>
            <p:cNvPr id="9" name="Picture 6" descr="Dessin television : images libres de droits, photos de stock et  illustrations | Shutterstock"/>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000" t="14039" r="20500" b="15628"/>
            <a:stretch/>
          </p:blipFill>
          <p:spPr bwMode="auto">
            <a:xfrm>
              <a:off x="-3989771" y="1643600"/>
              <a:ext cx="3571876" cy="4019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à coins arrondis 9"/>
            <p:cNvSpPr/>
            <p:nvPr/>
          </p:nvSpPr>
          <p:spPr>
            <a:xfrm>
              <a:off x="-3571870" y="2981822"/>
              <a:ext cx="2422525" cy="1860549"/>
            </a:xfrm>
            <a:prstGeom prst="roundRect">
              <a:avLst>
                <a:gd name="adj" fmla="val 122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 name="Groupe 10"/>
            <p:cNvGrpSpPr/>
            <p:nvPr/>
          </p:nvGrpSpPr>
          <p:grpSpPr>
            <a:xfrm>
              <a:off x="-3399163" y="3207588"/>
              <a:ext cx="2077110" cy="1409016"/>
              <a:chOff x="-3475982" y="3244917"/>
              <a:chExt cx="2077110" cy="1409016"/>
            </a:xfrm>
          </p:grpSpPr>
          <p:pic>
            <p:nvPicPr>
              <p:cNvPr id="12" name="Image 11"/>
              <p:cNvPicPr>
                <a:picLocks noChangeAspect="1"/>
              </p:cNvPicPr>
              <p:nvPr/>
            </p:nvPicPr>
            <p:blipFill rotWithShape="1">
              <a:blip r:embed="rId3"/>
              <a:srcRect l="23074" t="24785" r="23312" b="24671"/>
              <a:stretch/>
            </p:blipFill>
            <p:spPr>
              <a:xfrm>
                <a:off x="-2905689" y="3642242"/>
                <a:ext cx="665733" cy="426399"/>
              </a:xfrm>
              <a:prstGeom prst="rect">
                <a:avLst/>
              </a:prstGeom>
            </p:spPr>
          </p:pic>
          <p:pic>
            <p:nvPicPr>
              <p:cNvPr id="13" name="Image 12"/>
              <p:cNvPicPr>
                <a:picLocks noChangeAspect="1"/>
              </p:cNvPicPr>
              <p:nvPr/>
            </p:nvPicPr>
            <p:blipFill rotWithShape="1">
              <a:blip r:embed="rId4"/>
              <a:srcRect l="12795" t="40550" r="13121" b="40775"/>
              <a:stretch/>
            </p:blipFill>
            <p:spPr>
              <a:xfrm>
                <a:off x="-3435922" y="3244917"/>
                <a:ext cx="1745519" cy="440023"/>
              </a:xfrm>
              <a:prstGeom prst="rect">
                <a:avLst/>
              </a:prstGeom>
            </p:spPr>
          </p:pic>
          <p:pic>
            <p:nvPicPr>
              <p:cNvPr id="14" name="Image 13"/>
              <p:cNvPicPr>
                <a:picLocks noChangeAspect="1"/>
              </p:cNvPicPr>
              <p:nvPr/>
            </p:nvPicPr>
            <p:blipFill rotWithShape="1">
              <a:blip r:embed="rId5"/>
              <a:srcRect l="33611" t="14800" r="31389" b="16171"/>
              <a:stretch/>
            </p:blipFill>
            <p:spPr>
              <a:xfrm>
                <a:off x="-2120532" y="3701084"/>
                <a:ext cx="721660" cy="864847"/>
              </a:xfrm>
              <a:prstGeom prst="rect">
                <a:avLst/>
              </a:prstGeom>
            </p:spPr>
          </p:pic>
          <p:pic>
            <p:nvPicPr>
              <p:cNvPr id="15" name="Image 14"/>
              <p:cNvPicPr>
                <a:picLocks noChangeAspect="1"/>
              </p:cNvPicPr>
              <p:nvPr/>
            </p:nvPicPr>
            <p:blipFill rotWithShape="1">
              <a:blip r:embed="rId6"/>
              <a:srcRect l="29936" t="13473" r="33279" b="56431"/>
              <a:stretch/>
            </p:blipFill>
            <p:spPr>
              <a:xfrm>
                <a:off x="-3475982" y="4133508"/>
                <a:ext cx="1272149" cy="520425"/>
              </a:xfrm>
              <a:prstGeom prst="rect">
                <a:avLst/>
              </a:prstGeom>
            </p:spPr>
          </p:pic>
        </p:grpSp>
      </p:grpSp>
      <p:grpSp>
        <p:nvGrpSpPr>
          <p:cNvPr id="21" name="Groupe 20"/>
          <p:cNvGrpSpPr/>
          <p:nvPr/>
        </p:nvGrpSpPr>
        <p:grpSpPr>
          <a:xfrm>
            <a:off x="4811308" y="2011616"/>
            <a:ext cx="2160000" cy="3694068"/>
            <a:chOff x="4725875" y="1731553"/>
            <a:chExt cx="2160000" cy="3694068"/>
          </a:xfrm>
        </p:grpSpPr>
        <p:sp>
          <p:nvSpPr>
            <p:cNvPr id="18" name="Organigramme : Opération manuelle 17"/>
            <p:cNvSpPr/>
            <p:nvPr/>
          </p:nvSpPr>
          <p:spPr>
            <a:xfrm>
              <a:off x="4725875" y="1731553"/>
              <a:ext cx="2160000" cy="1849272"/>
            </a:xfrm>
            <a:prstGeom prst="flowChartManualOperation">
              <a:avLst/>
            </a:prstGeom>
            <a:pattFill prst="solidDmnd">
              <a:fgClr>
                <a:schemeClr val="bg1"/>
              </a:fgClr>
              <a:bgClr>
                <a:srgbClr val="A4B3DD"/>
              </a:bgClr>
            </a:pattFill>
            <a:ln>
              <a:solidFill>
                <a:srgbClr val="A1B1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ln w="19050">
                    <a:solidFill>
                      <a:srgbClr val="002060"/>
                    </a:solidFill>
                  </a:ln>
                  <a:solidFill>
                    <a:srgbClr val="002060"/>
                  </a:solidFill>
                  <a:latin typeface="Segoe UI" panose="020B0502040204020203" pitchFamily="34" charset="0"/>
                  <a:cs typeface="Segoe UI" panose="020B0502040204020203" pitchFamily="34" charset="0"/>
                </a:rPr>
                <a:t>Encodeur</a:t>
              </a:r>
            </a:p>
          </p:txBody>
        </p:sp>
        <p:sp>
          <p:nvSpPr>
            <p:cNvPr id="19" name="Organigramme : Opération manuelle 18"/>
            <p:cNvSpPr/>
            <p:nvPr/>
          </p:nvSpPr>
          <p:spPr>
            <a:xfrm flipV="1">
              <a:off x="4725875" y="3588780"/>
              <a:ext cx="2160000" cy="1836841"/>
            </a:xfrm>
            <a:prstGeom prst="flowChartManualOperation">
              <a:avLst/>
            </a:prstGeom>
            <a:pattFill prst="solidDmnd">
              <a:fgClr>
                <a:schemeClr val="bg1"/>
              </a:fgClr>
              <a:bgClr>
                <a:srgbClr val="B196D2"/>
              </a:bgClr>
            </a:patt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rot lat="0" lon="0" rev="10799999"/>
                </a:camera>
                <a:lightRig rig="threePt" dir="t"/>
              </a:scene3d>
            </a:bodyPr>
            <a:lstStyle/>
            <a:p>
              <a:pPr algn="ctr"/>
              <a:r>
                <a:rPr lang="fr-FR" sz="2000" dirty="0" smtClean="0">
                  <a:ln w="19050">
                    <a:solidFill>
                      <a:srgbClr val="002060"/>
                    </a:solidFill>
                  </a:ln>
                  <a:solidFill>
                    <a:srgbClr val="002060"/>
                  </a:solidFill>
                  <a:latin typeface="Segoe UI" panose="020B0502040204020203" pitchFamily="34" charset="0"/>
                  <a:cs typeface="Segoe UI" panose="020B0502040204020203" pitchFamily="34" charset="0"/>
                </a:rPr>
                <a:t>Décodeur</a:t>
              </a:r>
              <a:endParaRPr lang="fr-FR" sz="2000" dirty="0">
                <a:ln w="19050">
                  <a:solidFill>
                    <a:srgbClr val="002060"/>
                  </a:solidFill>
                </a:ln>
                <a:solidFill>
                  <a:srgbClr val="002060"/>
                </a:solidFill>
                <a:latin typeface="Segoe UI" panose="020B0502040204020203" pitchFamily="34" charset="0"/>
                <a:cs typeface="Segoe UI" panose="020B0502040204020203" pitchFamily="34" charset="0"/>
              </a:endParaRPr>
            </a:p>
          </p:txBody>
        </p:sp>
        <p:sp>
          <p:nvSpPr>
            <p:cNvPr id="20" name="Rectangle à coins arrondis 19"/>
            <p:cNvSpPr/>
            <p:nvPr/>
          </p:nvSpPr>
          <p:spPr>
            <a:xfrm>
              <a:off x="5121995" y="3473584"/>
              <a:ext cx="1371599" cy="221456"/>
            </a:xfrm>
            <a:prstGeom prst="roundRect">
              <a:avLst/>
            </a:prstGeom>
            <a:pattFill prst="solidDmnd">
              <a:fgClr>
                <a:schemeClr val="bg1"/>
              </a:fgClr>
              <a:bgClr>
                <a:schemeClr val="bg1">
                  <a:lumMod val="50000"/>
                </a:schemeClr>
              </a:bgClr>
            </a:patt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800" b="1" dirty="0" smtClean="0">
                  <a:ln>
                    <a:solidFill>
                      <a:srgbClr val="002060"/>
                    </a:solidFill>
                  </a:ln>
                  <a:solidFill>
                    <a:srgbClr val="002060"/>
                  </a:solidFill>
                  <a:latin typeface="Segoe UI" panose="020B0502040204020203" pitchFamily="34" charset="0"/>
                  <a:cs typeface="Segoe UI" panose="020B0502040204020203" pitchFamily="34" charset="0"/>
                </a:rPr>
                <a:t>Contexte</a:t>
              </a:r>
              <a:endParaRPr lang="fr-FR" sz="1800" b="1" dirty="0">
                <a:ln>
                  <a:solidFill>
                    <a:srgbClr val="002060"/>
                  </a:solidFill>
                </a:ln>
                <a:solidFill>
                  <a:srgbClr val="002060"/>
                </a:solidFill>
                <a:latin typeface="Segoe UI" panose="020B0502040204020203" pitchFamily="34" charset="0"/>
                <a:cs typeface="Segoe UI" panose="020B0502040204020203" pitchFamily="34" charset="0"/>
              </a:endParaRPr>
            </a:p>
          </p:txBody>
        </p:sp>
      </p:grpSp>
      <p:pic>
        <p:nvPicPr>
          <p:cNvPr id="22" name="Image 21"/>
          <p:cNvPicPr>
            <a:picLocks noChangeAspect="1"/>
          </p:cNvPicPr>
          <p:nvPr/>
        </p:nvPicPr>
        <p:blipFill>
          <a:blip r:embed="rId7"/>
          <a:stretch>
            <a:fillRect/>
          </a:stretch>
        </p:blipFill>
        <p:spPr>
          <a:xfrm>
            <a:off x="9581811" y="1676745"/>
            <a:ext cx="1481456" cy="2176461"/>
          </a:xfrm>
          <a:prstGeom prst="rect">
            <a:avLst/>
          </a:prstGeom>
        </p:spPr>
      </p:pic>
      <p:pic>
        <p:nvPicPr>
          <p:cNvPr id="23" name="Image 22"/>
          <p:cNvPicPr>
            <a:picLocks noChangeAspect="1"/>
          </p:cNvPicPr>
          <p:nvPr/>
        </p:nvPicPr>
        <p:blipFill>
          <a:blip r:embed="rId8"/>
          <a:stretch>
            <a:fillRect/>
          </a:stretch>
        </p:blipFill>
        <p:spPr>
          <a:xfrm>
            <a:off x="8120704" y="1681054"/>
            <a:ext cx="1457070" cy="2176461"/>
          </a:xfrm>
          <a:prstGeom prst="rect">
            <a:avLst/>
          </a:prstGeom>
        </p:spPr>
      </p:pic>
      <p:pic>
        <p:nvPicPr>
          <p:cNvPr id="24" name="Image 23"/>
          <p:cNvPicPr>
            <a:picLocks noChangeAspect="1"/>
          </p:cNvPicPr>
          <p:nvPr/>
        </p:nvPicPr>
        <p:blipFill rotWithShape="1">
          <a:blip r:embed="rId9"/>
          <a:srcRect r="1947"/>
          <a:stretch/>
        </p:blipFill>
        <p:spPr>
          <a:xfrm>
            <a:off x="7367428" y="2410092"/>
            <a:ext cx="1458585" cy="2194750"/>
          </a:xfrm>
          <a:prstGeom prst="rect">
            <a:avLst/>
          </a:prstGeom>
        </p:spPr>
      </p:pic>
      <p:pic>
        <p:nvPicPr>
          <p:cNvPr id="25" name="Image 24"/>
          <p:cNvPicPr>
            <a:picLocks noChangeAspect="1"/>
          </p:cNvPicPr>
          <p:nvPr/>
        </p:nvPicPr>
        <p:blipFill rotWithShape="1">
          <a:blip r:embed="rId10"/>
          <a:srcRect l="2225" r="3850"/>
          <a:stretch/>
        </p:blipFill>
        <p:spPr>
          <a:xfrm>
            <a:off x="8840300" y="3870669"/>
            <a:ext cx="1471614" cy="1457070"/>
          </a:xfrm>
          <a:prstGeom prst="rect">
            <a:avLst/>
          </a:prstGeom>
        </p:spPr>
      </p:pic>
      <p:pic>
        <p:nvPicPr>
          <p:cNvPr id="26" name="Image 25"/>
          <p:cNvPicPr>
            <a:picLocks noChangeAspect="1"/>
          </p:cNvPicPr>
          <p:nvPr/>
        </p:nvPicPr>
        <p:blipFill>
          <a:blip r:embed="rId11"/>
          <a:stretch>
            <a:fillRect/>
          </a:stretch>
        </p:blipFill>
        <p:spPr>
          <a:xfrm>
            <a:off x="10330796" y="3145246"/>
            <a:ext cx="731583" cy="2926334"/>
          </a:xfrm>
          <a:prstGeom prst="rect">
            <a:avLst/>
          </a:prstGeom>
        </p:spPr>
      </p:pic>
      <p:pic>
        <p:nvPicPr>
          <p:cNvPr id="27" name="Image 26"/>
          <p:cNvPicPr>
            <a:picLocks noChangeAspect="1"/>
          </p:cNvPicPr>
          <p:nvPr/>
        </p:nvPicPr>
        <p:blipFill>
          <a:blip r:embed="rId12"/>
          <a:stretch>
            <a:fillRect/>
          </a:stretch>
        </p:blipFill>
        <p:spPr>
          <a:xfrm>
            <a:off x="8090765" y="4622758"/>
            <a:ext cx="2219136" cy="1450974"/>
          </a:xfrm>
          <a:prstGeom prst="rect">
            <a:avLst/>
          </a:prstGeom>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66</a:t>
            </a:fld>
            <a:endParaRPr lang="fr-FR"/>
          </a:p>
        </p:txBody>
      </p:sp>
    </p:spTree>
    <p:extLst>
      <p:ext uri="{BB962C8B-B14F-4D97-AF65-F5344CB8AC3E}">
        <p14:creationId xmlns:p14="http://schemas.microsoft.com/office/powerpoint/2010/main" val="779832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47"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anim calcmode="lin" valueType="num">
                                      <p:cBhvr>
                                        <p:cTn id="26" dur="500" fill="hold"/>
                                        <p:tgtEl>
                                          <p:spTgt spid="23"/>
                                        </p:tgtEl>
                                        <p:attrNameLst>
                                          <p:attrName>ppt_x</p:attrName>
                                        </p:attrNameLst>
                                      </p:cBhvr>
                                      <p:tavLst>
                                        <p:tav tm="0">
                                          <p:val>
                                            <p:strVal val="#ppt_x"/>
                                          </p:val>
                                        </p:tav>
                                        <p:tav tm="100000">
                                          <p:val>
                                            <p:strVal val="#ppt_x"/>
                                          </p:val>
                                        </p:tav>
                                      </p:tavLst>
                                    </p:anim>
                                    <p:anim calcmode="lin" valueType="num">
                                      <p:cBhvr>
                                        <p:cTn id="27" dur="5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7"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anim calcmode="lin" valueType="num">
                                      <p:cBhvr>
                                        <p:cTn id="32" dur="500" fill="hold"/>
                                        <p:tgtEl>
                                          <p:spTgt spid="22"/>
                                        </p:tgtEl>
                                        <p:attrNameLst>
                                          <p:attrName>ppt_x</p:attrName>
                                        </p:attrNameLst>
                                      </p:cBhvr>
                                      <p:tavLst>
                                        <p:tav tm="0">
                                          <p:val>
                                            <p:strVal val="#ppt_x"/>
                                          </p:val>
                                        </p:tav>
                                        <p:tav tm="100000">
                                          <p:val>
                                            <p:strVal val="#ppt_x"/>
                                          </p:val>
                                        </p:tav>
                                      </p:tavLst>
                                    </p:anim>
                                    <p:anim calcmode="lin" valueType="num">
                                      <p:cBhvr>
                                        <p:cTn id="33"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Montages</a:t>
            </a:r>
            <a:endParaRPr lang="fr-FR" dirty="0"/>
          </a:p>
        </p:txBody>
      </p:sp>
      <p:pic>
        <p:nvPicPr>
          <p:cNvPr id="28" name="Image 27"/>
          <p:cNvPicPr>
            <a:picLocks noChangeAspect="1"/>
          </p:cNvPicPr>
          <p:nvPr/>
        </p:nvPicPr>
        <p:blipFill>
          <a:blip r:embed="rId2"/>
          <a:stretch>
            <a:fillRect/>
          </a:stretch>
        </p:blipFill>
        <p:spPr>
          <a:xfrm>
            <a:off x="2639755" y="-3211154"/>
            <a:ext cx="6480000" cy="2307799"/>
          </a:xfrm>
          <a:prstGeom prst="rect">
            <a:avLst/>
          </a:prstGeom>
        </p:spPr>
      </p:pic>
      <p:pic>
        <p:nvPicPr>
          <p:cNvPr id="29" name="Image 28"/>
          <p:cNvPicPr>
            <a:picLocks noChangeAspect="1"/>
          </p:cNvPicPr>
          <p:nvPr/>
        </p:nvPicPr>
        <p:blipFill>
          <a:blip r:embed="rId3"/>
          <a:stretch>
            <a:fillRect/>
          </a:stretch>
        </p:blipFill>
        <p:spPr>
          <a:xfrm>
            <a:off x="-7395089" y="-12776"/>
            <a:ext cx="6480000" cy="2617642"/>
          </a:xfrm>
          <a:prstGeom prst="rect">
            <a:avLst/>
          </a:prstGeom>
        </p:spPr>
      </p:pic>
      <p:pic>
        <p:nvPicPr>
          <p:cNvPr id="30" name="Image 29"/>
          <p:cNvPicPr>
            <a:picLocks noChangeAspect="1"/>
          </p:cNvPicPr>
          <p:nvPr/>
        </p:nvPicPr>
        <p:blipFill>
          <a:blip r:embed="rId4"/>
          <a:stretch>
            <a:fillRect/>
          </a:stretch>
        </p:blipFill>
        <p:spPr>
          <a:xfrm>
            <a:off x="-7401558" y="3537693"/>
            <a:ext cx="6480000" cy="2922143"/>
          </a:xfrm>
          <a:prstGeom prst="rect">
            <a:avLst/>
          </a:prstGeom>
        </p:spPr>
      </p:pic>
      <p:pic>
        <p:nvPicPr>
          <p:cNvPr id="31" name="Image 30"/>
          <p:cNvPicPr>
            <a:picLocks noChangeAspect="1"/>
          </p:cNvPicPr>
          <p:nvPr/>
        </p:nvPicPr>
        <p:blipFill>
          <a:blip r:embed="rId3"/>
          <a:stretch>
            <a:fillRect/>
          </a:stretch>
        </p:blipFill>
        <p:spPr>
          <a:xfrm flipH="1">
            <a:off x="12192000" y="0"/>
            <a:ext cx="6480000" cy="2617642"/>
          </a:xfrm>
          <a:prstGeom prst="rect">
            <a:avLst/>
          </a:prstGeom>
        </p:spPr>
      </p:pic>
      <p:pic>
        <p:nvPicPr>
          <p:cNvPr id="32" name="Image 31"/>
          <p:cNvPicPr>
            <a:picLocks noChangeAspect="1"/>
          </p:cNvPicPr>
          <p:nvPr/>
        </p:nvPicPr>
        <p:blipFill>
          <a:blip r:embed="rId4"/>
          <a:stretch>
            <a:fillRect/>
          </a:stretch>
        </p:blipFill>
        <p:spPr>
          <a:xfrm flipH="1">
            <a:off x="12187524" y="3537693"/>
            <a:ext cx="6480000" cy="2922143"/>
          </a:xfrm>
          <a:prstGeom prst="rect">
            <a:avLst/>
          </a:prstGeom>
        </p:spPr>
      </p:pic>
      <p:sp>
        <p:nvSpPr>
          <p:cNvPr id="3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67</a:t>
            </a:fld>
            <a:endParaRPr lang="fr-FR"/>
          </a:p>
        </p:txBody>
      </p:sp>
    </p:spTree>
    <p:extLst>
      <p:ext uri="{BB962C8B-B14F-4D97-AF65-F5344CB8AC3E}">
        <p14:creationId xmlns:p14="http://schemas.microsoft.com/office/powerpoint/2010/main" val="3227189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3729070" y="1917243"/>
            <a:ext cx="7541698" cy="3791137"/>
            <a:chOff x="3729070" y="1917243"/>
            <a:chExt cx="7541698" cy="3791137"/>
          </a:xfrm>
        </p:grpSpPr>
        <p:grpSp>
          <p:nvGrpSpPr>
            <p:cNvPr id="19" name="Groupe 18"/>
            <p:cNvGrpSpPr/>
            <p:nvPr/>
          </p:nvGrpSpPr>
          <p:grpSpPr>
            <a:xfrm>
              <a:off x="3755078" y="1922940"/>
              <a:ext cx="3028980" cy="1440000"/>
              <a:chOff x="3082978" y="1286374"/>
              <a:chExt cx="3028980" cy="1440000"/>
            </a:xfrm>
          </p:grpSpPr>
          <p:sp>
            <p:nvSpPr>
              <p:cNvPr id="2" name="Nuage 1"/>
              <p:cNvSpPr/>
              <p:nvPr/>
            </p:nvSpPr>
            <p:spPr>
              <a:xfrm>
                <a:off x="3082978" y="1286374"/>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g</a:t>
                </a:r>
                <a:r>
                  <a:rPr lang="fr-FR" sz="2000" dirty="0" smtClean="0">
                    <a:solidFill>
                      <a:schemeClr val="bg1"/>
                    </a:solidFill>
                    <a:latin typeface="Segoe UI" panose="020B0502040204020203" pitchFamily="34" charset="0"/>
                    <a:cs typeface="Segoe UI" panose="020B0502040204020203" pitchFamily="34" charset="0"/>
                  </a:rPr>
                  <a:t>érer le</a:t>
                </a:r>
              </a:p>
              <a:p>
                <a:pPr algn="ctr"/>
                <a:r>
                  <a:rPr lang="fr-FR" sz="2000" b="1" dirty="0" smtClean="0">
                    <a:solidFill>
                      <a:schemeClr val="bg1"/>
                    </a:solidFill>
                    <a:latin typeface="Segoe UI" panose="020B0502040204020203" pitchFamily="34" charset="0"/>
                    <a:cs typeface="Segoe UI" panose="020B0502040204020203" pitchFamily="34" charset="0"/>
                  </a:rPr>
                  <a:t>calendrier</a:t>
                </a:r>
                <a:endParaRPr lang="fr-FR" sz="2000" b="1"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rotWithShape="1">
              <a:blip r:embed="rId2"/>
              <a:srcRect l="7505" t="2071" r="7328" b="9596"/>
              <a:stretch/>
            </p:blipFill>
            <p:spPr>
              <a:xfrm>
                <a:off x="5244225" y="1550677"/>
                <a:ext cx="867733" cy="900000"/>
              </a:xfrm>
              <a:prstGeom prst="rect">
                <a:avLst/>
              </a:prstGeom>
            </p:spPr>
          </p:pic>
        </p:grpSp>
        <p:grpSp>
          <p:nvGrpSpPr>
            <p:cNvPr id="31" name="Groupe 30"/>
            <p:cNvGrpSpPr/>
            <p:nvPr/>
          </p:nvGrpSpPr>
          <p:grpSpPr>
            <a:xfrm>
              <a:off x="6309188" y="3087243"/>
              <a:ext cx="2814321" cy="1440000"/>
              <a:chOff x="4793691" y="2311908"/>
              <a:chExt cx="2814321" cy="1440000"/>
            </a:xfrm>
          </p:grpSpPr>
          <p:sp>
            <p:nvSpPr>
              <p:cNvPr id="35" name="Nuage 34"/>
              <p:cNvSpPr/>
              <p:nvPr/>
            </p:nvSpPr>
            <p:spPr>
              <a:xfrm>
                <a:off x="4793691" y="2311908"/>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v</a:t>
                </a:r>
                <a:r>
                  <a:rPr lang="fr-FR" sz="2000" dirty="0" smtClean="0">
                    <a:solidFill>
                      <a:schemeClr val="bg1"/>
                    </a:solidFill>
                    <a:latin typeface="Segoe UI" panose="020B0502040204020203" pitchFamily="34" charset="0"/>
                    <a:cs typeface="Segoe UI" panose="020B0502040204020203" pitchFamily="34" charset="0"/>
                  </a:rPr>
                  <a:t>érifier l’</a:t>
                </a:r>
                <a:r>
                  <a:rPr lang="fr-FR" sz="2000" b="1" dirty="0" smtClean="0">
                    <a:solidFill>
                      <a:schemeClr val="bg1"/>
                    </a:solidFill>
                    <a:latin typeface="Segoe UI" panose="020B0502040204020203" pitchFamily="34" charset="0"/>
                    <a:cs typeface="Segoe UI" panose="020B0502040204020203" pitchFamily="34" charset="0"/>
                  </a:rPr>
                  <a:t>inventaire</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rotWithShape="1">
              <a:blip r:embed="rId3">
                <a:clrChange>
                  <a:clrFrom>
                    <a:srgbClr val="000000"/>
                  </a:clrFrom>
                  <a:clrTo>
                    <a:srgbClr val="000000">
                      <a:alpha val="0"/>
                    </a:srgbClr>
                  </a:clrTo>
                </a:clrChange>
              </a:blip>
              <a:srcRect l="7352" t="1772" r="6474" b="6605"/>
              <a:stretch/>
            </p:blipFill>
            <p:spPr>
              <a:xfrm>
                <a:off x="6953691" y="2585557"/>
                <a:ext cx="654321" cy="900000"/>
              </a:xfrm>
              <a:prstGeom prst="rect">
                <a:avLst/>
              </a:prstGeom>
            </p:spPr>
          </p:pic>
        </p:grpSp>
        <p:grpSp>
          <p:nvGrpSpPr>
            <p:cNvPr id="26" name="Groupe 25"/>
            <p:cNvGrpSpPr/>
            <p:nvPr/>
          </p:nvGrpSpPr>
          <p:grpSpPr>
            <a:xfrm>
              <a:off x="8423830" y="1917243"/>
              <a:ext cx="2846938" cy="1440000"/>
              <a:chOff x="5039656" y="1118799"/>
              <a:chExt cx="2846938" cy="1440000"/>
            </a:xfrm>
          </p:grpSpPr>
          <p:sp>
            <p:nvSpPr>
              <p:cNvPr id="28" name="Nuage 27"/>
              <p:cNvSpPr/>
              <p:nvPr/>
            </p:nvSpPr>
            <p:spPr>
              <a:xfrm>
                <a:off x="5039656" y="111879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t</a:t>
                </a:r>
                <a:r>
                  <a:rPr lang="fr-FR" sz="2000" dirty="0" smtClean="0">
                    <a:solidFill>
                      <a:schemeClr val="bg1"/>
                    </a:solidFill>
                    <a:latin typeface="Segoe UI" panose="020B0502040204020203" pitchFamily="34" charset="0"/>
                    <a:cs typeface="Segoe UI" panose="020B0502040204020203" pitchFamily="34" charset="0"/>
                  </a:rPr>
                  <a:t>ransmettre les</a:t>
                </a:r>
                <a:r>
                  <a:rPr lang="fr-FR" sz="2000" b="1" dirty="0" smtClean="0">
                    <a:solidFill>
                      <a:schemeClr val="bg1"/>
                    </a:solidFill>
                    <a:latin typeface="Segoe UI" panose="020B0502040204020203" pitchFamily="34" charset="0"/>
                    <a:cs typeface="Segoe UI" panose="020B0502040204020203" pitchFamily="34" charset="0"/>
                  </a:rPr>
                  <a:t> devis et factures</a:t>
                </a:r>
              </a:p>
            </p:txBody>
          </p:sp>
          <p:pic>
            <p:nvPicPr>
              <p:cNvPr id="29" name="Image 28"/>
              <p:cNvPicPr>
                <a:picLocks noChangeAspect="1"/>
              </p:cNvPicPr>
              <p:nvPr/>
            </p:nvPicPr>
            <p:blipFill>
              <a:blip r:embed="rId4">
                <a:clrChange>
                  <a:clrFrom>
                    <a:srgbClr val="FFFFFF"/>
                  </a:clrFrom>
                  <a:clrTo>
                    <a:srgbClr val="FFFFFF">
                      <a:alpha val="0"/>
                    </a:srgbClr>
                  </a:clrTo>
                </a:clrChange>
              </a:blip>
              <a:stretch>
                <a:fillRect/>
              </a:stretch>
            </p:blipFill>
            <p:spPr>
              <a:xfrm>
                <a:off x="7199656" y="1388799"/>
                <a:ext cx="686938" cy="900000"/>
              </a:xfrm>
              <a:prstGeom prst="rect">
                <a:avLst/>
              </a:prstGeom>
            </p:spPr>
          </p:pic>
        </p:grpSp>
        <p:grpSp>
          <p:nvGrpSpPr>
            <p:cNvPr id="39" name="Groupe 38"/>
            <p:cNvGrpSpPr/>
            <p:nvPr/>
          </p:nvGrpSpPr>
          <p:grpSpPr>
            <a:xfrm>
              <a:off x="3729070" y="4268380"/>
              <a:ext cx="3060000" cy="1440000"/>
              <a:chOff x="5150339" y="4523439"/>
              <a:chExt cx="3060000" cy="1440000"/>
            </a:xfrm>
          </p:grpSpPr>
          <p:sp>
            <p:nvSpPr>
              <p:cNvPr id="45" name="Nuage 44"/>
              <p:cNvSpPr/>
              <p:nvPr/>
            </p:nvSpPr>
            <p:spPr>
              <a:xfrm>
                <a:off x="5150339" y="452343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f</a:t>
                </a:r>
                <a:r>
                  <a:rPr lang="fr-FR" sz="2000" dirty="0" smtClean="0">
                    <a:solidFill>
                      <a:schemeClr val="bg1"/>
                    </a:solidFill>
                    <a:latin typeface="Segoe UI" panose="020B0502040204020203" pitchFamily="34" charset="0"/>
                    <a:cs typeface="Segoe UI" panose="020B0502040204020203" pitchFamily="34" charset="0"/>
                  </a:rPr>
                  <a:t>ournir </a:t>
                </a:r>
                <a:r>
                  <a:rPr lang="fr-FR" sz="2000" b="1" dirty="0" smtClean="0">
                    <a:solidFill>
                      <a:schemeClr val="bg1"/>
                    </a:solidFill>
                    <a:latin typeface="Segoe UI" panose="020B0502040204020203" pitchFamily="34" charset="0"/>
                    <a:cs typeface="Segoe UI" panose="020B0502040204020203" pitchFamily="34" charset="0"/>
                  </a:rPr>
                  <a:t>conseils et assistances</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a:stretch>
                <a:fillRect/>
              </a:stretch>
            </p:blipFill>
            <p:spPr>
              <a:xfrm>
                <a:off x="7310339" y="4793439"/>
                <a:ext cx="900000" cy="900000"/>
              </a:xfrm>
              <a:prstGeom prst="rect">
                <a:avLst/>
              </a:prstGeom>
            </p:spPr>
          </p:pic>
        </p:grpSp>
        <p:grpSp>
          <p:nvGrpSpPr>
            <p:cNvPr id="47" name="Groupe 46"/>
            <p:cNvGrpSpPr/>
            <p:nvPr/>
          </p:nvGrpSpPr>
          <p:grpSpPr>
            <a:xfrm>
              <a:off x="8423830" y="4268380"/>
              <a:ext cx="2835030" cy="1440000"/>
              <a:chOff x="7732504" y="3425242"/>
              <a:chExt cx="2835030" cy="1440000"/>
            </a:xfrm>
          </p:grpSpPr>
          <p:sp>
            <p:nvSpPr>
              <p:cNvPr id="48" name="Nuage 47"/>
              <p:cNvSpPr/>
              <p:nvPr/>
            </p:nvSpPr>
            <p:spPr>
              <a:xfrm>
                <a:off x="7732504" y="3425242"/>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i</a:t>
                </a:r>
                <a:r>
                  <a:rPr lang="fr-FR" sz="2000" dirty="0" smtClean="0">
                    <a:solidFill>
                      <a:schemeClr val="bg1"/>
                    </a:solidFill>
                    <a:latin typeface="Segoe UI" panose="020B0502040204020203" pitchFamily="34" charset="0"/>
                    <a:cs typeface="Segoe UI" panose="020B0502040204020203" pitchFamily="34" charset="0"/>
                  </a:rPr>
                  <a:t>nformer sur les</a:t>
                </a:r>
                <a:r>
                  <a:rPr lang="fr-FR" sz="2000" b="1" dirty="0" smtClean="0">
                    <a:solidFill>
                      <a:schemeClr val="bg1"/>
                    </a:solidFill>
                    <a:latin typeface="Segoe UI" panose="020B0502040204020203" pitchFamily="34" charset="0"/>
                    <a:cs typeface="Segoe UI" panose="020B0502040204020203" pitchFamily="34" charset="0"/>
                  </a:rPr>
                  <a:t> ventes et locations </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9" name="Picture 4" descr="Clefs De Voiture Vectores, Ilustraciones y Gráficos - 123RF"/>
              <p:cNvPicPr>
                <a:picLocks noChangeAspect="1" noChangeArrowheads="1"/>
              </p:cNvPicPr>
              <p:nvPr/>
            </p:nvPicPr>
            <p:blipFill rotWithShape="1">
              <a:blip r:embed="rId6">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9892504" y="3695242"/>
                <a:ext cx="675030" cy="90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a:t>
            </a:fld>
            <a:endParaRPr lang="fr-FR"/>
          </a:p>
        </p:txBody>
      </p:sp>
      <p:sp>
        <p:nvSpPr>
          <p:cNvPr id="6" name="Espace réservé du texte 5"/>
          <p:cNvSpPr>
            <a:spLocks noGrp="1"/>
          </p:cNvSpPr>
          <p:nvPr>
            <p:ph type="body" sz="quarter" idx="14"/>
          </p:nvPr>
        </p:nvSpPr>
        <p:spPr/>
        <p:txBody>
          <a:bodyPr/>
          <a:lstStyle/>
          <a:p>
            <a:r>
              <a:rPr lang="fr-FR" i="1" dirty="0"/>
              <a:t>Etape 1 </a:t>
            </a:r>
            <a:r>
              <a:rPr lang="fr-FR" dirty="0"/>
              <a:t>: Définir les objectifs </a:t>
            </a:r>
            <a:r>
              <a:rPr lang="fr-FR" dirty="0" smtClean="0"/>
              <a:t>de l’assistant</a:t>
            </a:r>
            <a:endParaRPr lang="fr-FR" dirty="0"/>
          </a:p>
        </p:txBody>
      </p:sp>
      <p:pic>
        <p:nvPicPr>
          <p:cNvPr id="12" name="Image 11"/>
          <p:cNvPicPr>
            <a:picLocks noChangeAspect="1"/>
          </p:cNvPicPr>
          <p:nvPr/>
        </p:nvPicPr>
        <p:blipFill rotWithShape="1">
          <a:blip r:embed="rId7"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Tree>
    <p:extLst>
      <p:ext uri="{BB962C8B-B14F-4D97-AF65-F5344CB8AC3E}">
        <p14:creationId xmlns:p14="http://schemas.microsoft.com/office/powerpoint/2010/main" val="546982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8</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9956920" y="6308556"/>
            <a:ext cx="1896149" cy="360000"/>
            <a:chOff x="1398105" y="6348530"/>
            <a:chExt cx="1896149" cy="360000"/>
          </a:xfrm>
        </p:grpSpPr>
        <p:sp>
          <p:nvSpPr>
            <p:cNvPr id="44" name="Rectangle 4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6" name="Rectangle 4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092319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9</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01639" y="2590407"/>
            <a:ext cx="3623404" cy="1863944"/>
            <a:chOff x="3487103" y="3131593"/>
            <a:chExt cx="3623404" cy="1863944"/>
          </a:xfrm>
        </p:grpSpPr>
        <p:grpSp>
          <p:nvGrpSpPr>
            <p:cNvPr id="107" name="Groupe 106"/>
            <p:cNvGrpSpPr/>
            <p:nvPr/>
          </p:nvGrpSpPr>
          <p:grpSpPr>
            <a:xfrm>
              <a:off x="3487103" y="3131593"/>
              <a:ext cx="3623404" cy="1863944"/>
              <a:chOff x="3487103" y="3131593"/>
              <a:chExt cx="3623404"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4118"/>
                <a:ext cx="1123950" cy="468625"/>
                <a:chOff x="3960018" y="3434118"/>
                <a:chExt cx="1123950" cy="468625"/>
              </a:xfrm>
            </p:grpSpPr>
            <p:sp>
              <p:nvSpPr>
                <p:cNvPr id="59" name="Rectangle à coins arrondis 58"/>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202229" y="4122492"/>
              <a:ext cx="830354" cy="816475"/>
              <a:chOff x="6202229" y="4122492"/>
              <a:chExt cx="830354"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71" name="Groupe 70"/>
              <p:cNvGrpSpPr/>
              <p:nvPr/>
            </p:nvGrpSpPr>
            <p:grpSpPr>
              <a:xfrm>
                <a:off x="6202229" y="4398967"/>
                <a:ext cx="830354" cy="540000"/>
                <a:chOff x="6202229" y="4414207"/>
                <a:chExt cx="830354" cy="540000"/>
              </a:xfrm>
            </p:grpSpPr>
            <p:pic>
              <p:nvPicPr>
                <p:cNvPr id="67" name="Image 66"/>
                <p:cNvPicPr>
                  <a:picLocks noChangeAspect="1"/>
                </p:cNvPicPr>
                <p:nvPr/>
              </p:nvPicPr>
              <p:blipFill rotWithShape="1">
                <a:blip r:embed="rId4"/>
                <a:srcRect l="19171" t="2931" r="19495" b="2846"/>
                <a:stretch/>
              </p:blipFill>
              <p:spPr>
                <a:xfrm>
                  <a:off x="6202229" y="4486133"/>
                  <a:ext cx="302423" cy="464592"/>
                </a:xfrm>
                <a:prstGeom prst="rect">
                  <a:avLst/>
                </a:prstGeom>
              </p:spPr>
            </p:pic>
            <p:sp>
              <p:nvSpPr>
                <p:cNvPr id="69" name="Rectangle 68"/>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21" name="Groupe 120"/>
          <p:cNvGrpSpPr/>
          <p:nvPr/>
        </p:nvGrpSpPr>
        <p:grpSpPr>
          <a:xfrm>
            <a:off x="9956920" y="6308556"/>
            <a:ext cx="1896149" cy="360000"/>
            <a:chOff x="1398105" y="6348530"/>
            <a:chExt cx="1896149" cy="360000"/>
          </a:xfrm>
        </p:grpSpPr>
        <p:sp>
          <p:nvSpPr>
            <p:cNvPr id="122" name="Rectangle 1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23" name="Image 12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24" name="Rectangle 1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25" name="Groupe 124"/>
          <p:cNvGrpSpPr/>
          <p:nvPr/>
        </p:nvGrpSpPr>
        <p:grpSpPr>
          <a:xfrm>
            <a:off x="3630979" y="4924836"/>
            <a:ext cx="3263709" cy="1155237"/>
            <a:chOff x="3403247" y="4968406"/>
            <a:chExt cx="3263709" cy="1155237"/>
          </a:xfrm>
        </p:grpSpPr>
        <p:sp>
          <p:nvSpPr>
            <p:cNvPr id="126" name="Ellipse 125"/>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7" name="Ellipse 126"/>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8" name="Ellipse 127"/>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2755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10"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PPT-THES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2.xml><?xml version="1.0" encoding="utf-8"?>
<a:theme xmlns:a="http://schemas.openxmlformats.org/drawingml/2006/main" name="THEME-PPT-THESE (Camera)">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THEME-PPT-THESE</Template>
  <TotalTime>3162</TotalTime>
  <Words>4753</Words>
  <Application>Microsoft Office PowerPoint</Application>
  <PresentationFormat>Grand écran</PresentationFormat>
  <Paragraphs>921</Paragraphs>
  <Slides>67</Slides>
  <Notes>15</Notes>
  <HiddenSlides>15</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67</vt:i4>
      </vt:variant>
    </vt:vector>
  </HeadingPairs>
  <TitlesOfParts>
    <vt:vector size="76" baseType="lpstr">
      <vt:lpstr>Arial</vt:lpstr>
      <vt:lpstr>Calibri</vt:lpstr>
      <vt:lpstr>Cambria Math</vt:lpstr>
      <vt:lpstr>Segoe UI</vt:lpstr>
      <vt:lpstr>Segoe UI Light</vt:lpstr>
      <vt:lpstr>Wingdings</vt:lpstr>
      <vt:lpstr>Wingdings 3</vt:lpstr>
      <vt:lpstr>THEME-PPT-THESE</vt:lpstr>
      <vt:lpstr>THEME-PPT-THESE (Camera)</vt:lpstr>
      <vt:lpstr>De l'Importance de Valoriser  l'Expertise Humaine dans l'Annotation :   Application à la Modélisation de Textes en Intentions à l'aide d'un Clustering Interactif</vt:lpstr>
      <vt:lpstr>« De l'Importance de Valoriser l'Expertise Humaine dans l'Annotation »</vt:lpstr>
      <vt:lpstr>« De l'Importance de Valoriser l'Expertise Humaine dans l'Annotation »</vt:lpstr>
      <vt:lpstr>I. Concevoir un assistant conversationnel pour garagistes</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II. Créer un jeu de données d’entrainement</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IV. Proposer un « Clustering Interactif »</vt:lpstr>
      <vt:lpstr>IV. Proposer un « Clustering Interactif »</vt:lpstr>
      <vt:lpstr>IV. Proposer un « Clustering Interactif »</vt:lpstr>
      <vt:lpstr>IV. Proposer un « Clustering Interactif »</vt:lpstr>
      <vt:lpstr>V. Aperçu de l’application</vt:lpstr>
      <vt:lpstr>V. Aperçu de l’application</vt:lpstr>
      <vt:lpstr>V. Aperçu de l’application</vt:lpstr>
      <vt:lpstr>V. Aperçu de l’application</vt:lpstr>
      <vt:lpstr>V. Aperçu de l’application</vt:lpstr>
      <vt:lpstr>V. Aperçu de l’application</vt:lpstr>
      <vt:lpstr>V. Aperçu de l’application</vt:lpstr>
      <vt:lpstr>V. Aperçu de l’application</vt:lpstr>
      <vt:lpstr>V. Aperçu de l’application</vt:lpstr>
      <vt:lpstr>V. Aperçu de l’application</vt:lpstr>
      <vt:lpstr>VI. Étude de la méthode</vt:lpstr>
      <vt:lpstr>VI. Étude de la méthode</vt:lpstr>
      <vt:lpstr>VI. Étude de la méthode</vt:lpstr>
      <vt:lpstr>VI. Bilan et perspectives</vt:lpstr>
      <vt:lpstr>VI. Bilan et perspectives</vt:lpstr>
      <vt:lpstr>Merci pour votre attention !</vt:lpstr>
      <vt:lpstr>Annexe A. Jeux de données</vt:lpstr>
      <vt:lpstr>Annexe A. Jeux de données</vt:lpstr>
      <vt:lpstr>Annexe B. Implémentations</vt:lpstr>
      <vt:lpstr>Annexe B. Implémentations</vt:lpstr>
      <vt:lpstr>Annexe B. Implémentations</vt:lpstr>
      <vt:lpstr>Bibliographie</vt:lpstr>
      <vt:lpstr>Bibliographie</vt:lpstr>
      <vt:lpstr>Bibliographie</vt:lpstr>
      <vt:lpstr>Bibliographie</vt:lpstr>
      <vt:lpstr>Bibliographie</vt:lpstr>
      <vt:lpstr>Bibliographie</vt:lpstr>
      <vt:lpstr>Bibliographie</vt:lpstr>
      <vt:lpstr>Images générées avec « LoRA the Explorer »</vt:lpstr>
      <vt:lpstr>Montages</vt:lpstr>
      <vt:lpstr>Montages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SCHILD Erwan</dc:creator>
  <cp:lastModifiedBy>SCHILD Erwan</cp:lastModifiedBy>
  <cp:revision>163</cp:revision>
  <dcterms:created xsi:type="dcterms:W3CDTF">2024-03-11T08:36:21Z</dcterms:created>
  <dcterms:modified xsi:type="dcterms:W3CDTF">2024-03-15T16:34:40Z</dcterms:modified>
</cp:coreProperties>
</file>